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67" r:id="rId2"/>
    <p:sldId id="272" r:id="rId3"/>
    <p:sldId id="278" r:id="rId4"/>
    <p:sldId id="279" r:id="rId5"/>
    <p:sldId id="257" r:id="rId6"/>
    <p:sldId id="280" r:id="rId7"/>
    <p:sldId id="281" r:id="rId8"/>
    <p:sldId id="282" r:id="rId9"/>
    <p:sldId id="258" r:id="rId10"/>
    <p:sldId id="288" r:id="rId11"/>
    <p:sldId id="260" r:id="rId12"/>
    <p:sldId id="301" r:id="rId13"/>
    <p:sldId id="262" r:id="rId14"/>
    <p:sldId id="293" r:id="rId15"/>
    <p:sldId id="297" r:id="rId16"/>
    <p:sldId id="265" r:id="rId17"/>
    <p:sldId id="277" r:id="rId18"/>
    <p:sldId id="289" r:id="rId19"/>
    <p:sldId id="306" r:id="rId20"/>
    <p:sldId id="307" r:id="rId21"/>
    <p:sldId id="269" r:id="rId22"/>
    <p:sldId id="285" r:id="rId23"/>
    <p:sldId id="294" r:id="rId24"/>
    <p:sldId id="310" r:id="rId25"/>
    <p:sldId id="311" r:id="rId26"/>
    <p:sldId id="291" r:id="rId27"/>
    <p:sldId id="308" r:id="rId28"/>
    <p:sldId id="309" r:id="rId29"/>
    <p:sldId id="296" r:id="rId30"/>
    <p:sldId id="273" r:id="rId31"/>
    <p:sldId id="302" r:id="rId32"/>
    <p:sldId id="303" r:id="rId33"/>
    <p:sldId id="304" r:id="rId34"/>
    <p:sldId id="31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d Kee" initials="CK" lastIdx="10" clrIdx="0">
    <p:extLst/>
  </p:cmAuthor>
  <p:cmAuthor id="2" name="Windows User" initials="WU" lastIdx="28" clrIdx="1"/>
  <p:cmAuthor id="3" name="Robert L Kane" initials="RLK" lastIdx="1" clrIdx="2">
    <p:extLst/>
  </p:cmAuthor>
  <p:cmAuthor id="4" name="Windows User" initials="NT" lastIdx="1" clrIdx="3"/>
  <p:cmAuthor id="5" name="Blonska, Joanna (HRSA)" initials="BJ(" lastIdx="22"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1" autoAdjust="0"/>
    <p:restoredTop sz="32656" autoAdjust="0"/>
  </p:normalViewPr>
  <p:slideViewPr>
    <p:cSldViewPr>
      <p:cViewPr varScale="1">
        <p:scale>
          <a:sx n="28" d="100"/>
          <a:sy n="28" d="100"/>
        </p:scale>
        <p:origin x="2046"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CAA2B6-02CB-49D9-A4D2-E6762FFFDD9A}" type="datetimeFigureOut">
              <a:rPr lang="en-US" smtClean="0"/>
              <a:t>4/20/2018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851007-8329-4CCE-ABCD-D5937C45D1FD}" type="slidenum">
              <a:rPr lang="en-US" smtClean="0"/>
              <a:t>‹#›</a:t>
            </a:fld>
            <a:endParaRPr lang="en-US"/>
          </a:p>
        </p:txBody>
      </p:sp>
    </p:spTree>
    <p:extLst>
      <p:ext uri="{BB962C8B-B14F-4D97-AF65-F5344CB8AC3E}">
        <p14:creationId xmlns:p14="http://schemas.microsoft.com/office/powerpoint/2010/main" val="1180455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a:t>
            </a:fld>
            <a:endParaRPr lang="en-US"/>
          </a:p>
        </p:txBody>
      </p:sp>
    </p:spTree>
    <p:extLst>
      <p:ext uri="{BB962C8B-B14F-4D97-AF65-F5344CB8AC3E}">
        <p14:creationId xmlns:p14="http://schemas.microsoft.com/office/powerpoint/2010/main" val="1634406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10</a:t>
            </a:fld>
            <a:endParaRPr lang="en-US"/>
          </a:p>
        </p:txBody>
      </p:sp>
    </p:spTree>
    <p:extLst>
      <p:ext uri="{BB962C8B-B14F-4D97-AF65-F5344CB8AC3E}">
        <p14:creationId xmlns:p14="http://schemas.microsoft.com/office/powerpoint/2010/main" val="2054231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11</a:t>
            </a:fld>
            <a:endParaRPr lang="en-US"/>
          </a:p>
        </p:txBody>
      </p:sp>
    </p:spTree>
    <p:extLst>
      <p:ext uri="{BB962C8B-B14F-4D97-AF65-F5344CB8AC3E}">
        <p14:creationId xmlns:p14="http://schemas.microsoft.com/office/powerpoint/2010/main" val="151020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12</a:t>
            </a:fld>
            <a:endParaRPr lang="en-US"/>
          </a:p>
        </p:txBody>
      </p:sp>
    </p:spTree>
    <p:extLst>
      <p:ext uri="{BB962C8B-B14F-4D97-AF65-F5344CB8AC3E}">
        <p14:creationId xmlns:p14="http://schemas.microsoft.com/office/powerpoint/2010/main" val="19548122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13</a:t>
            </a:fld>
            <a:endParaRPr lang="en-US"/>
          </a:p>
        </p:txBody>
      </p:sp>
    </p:spTree>
    <p:extLst>
      <p:ext uri="{BB962C8B-B14F-4D97-AF65-F5344CB8AC3E}">
        <p14:creationId xmlns:p14="http://schemas.microsoft.com/office/powerpoint/2010/main" val="268629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14</a:t>
            </a:fld>
            <a:endParaRPr lang="en-US"/>
          </a:p>
        </p:txBody>
      </p:sp>
    </p:spTree>
    <p:extLst>
      <p:ext uri="{BB962C8B-B14F-4D97-AF65-F5344CB8AC3E}">
        <p14:creationId xmlns:p14="http://schemas.microsoft.com/office/powerpoint/2010/main" val="36573607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15</a:t>
            </a:fld>
            <a:endParaRPr lang="en-US"/>
          </a:p>
        </p:txBody>
      </p:sp>
    </p:spTree>
    <p:extLst>
      <p:ext uri="{BB962C8B-B14F-4D97-AF65-F5344CB8AC3E}">
        <p14:creationId xmlns:p14="http://schemas.microsoft.com/office/powerpoint/2010/main" val="2082468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16</a:t>
            </a:fld>
            <a:endParaRPr lang="en-US"/>
          </a:p>
        </p:txBody>
      </p:sp>
    </p:spTree>
    <p:extLst>
      <p:ext uri="{BB962C8B-B14F-4D97-AF65-F5344CB8AC3E}">
        <p14:creationId xmlns:p14="http://schemas.microsoft.com/office/powerpoint/2010/main" val="2981265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17</a:t>
            </a:fld>
            <a:endParaRPr lang="en-US"/>
          </a:p>
        </p:txBody>
      </p:sp>
    </p:spTree>
    <p:extLst>
      <p:ext uri="{BB962C8B-B14F-4D97-AF65-F5344CB8AC3E}">
        <p14:creationId xmlns:p14="http://schemas.microsoft.com/office/powerpoint/2010/main" val="25062519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18</a:t>
            </a:fld>
            <a:endParaRPr lang="en-US"/>
          </a:p>
        </p:txBody>
      </p:sp>
    </p:spTree>
    <p:extLst>
      <p:ext uri="{BB962C8B-B14F-4D97-AF65-F5344CB8AC3E}">
        <p14:creationId xmlns:p14="http://schemas.microsoft.com/office/powerpoint/2010/main" val="1116577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19</a:t>
            </a:fld>
            <a:endParaRPr lang="en-US"/>
          </a:p>
        </p:txBody>
      </p:sp>
    </p:spTree>
    <p:extLst>
      <p:ext uri="{BB962C8B-B14F-4D97-AF65-F5344CB8AC3E}">
        <p14:creationId xmlns:p14="http://schemas.microsoft.com/office/powerpoint/2010/main" val="1097343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a:t>
            </a:fld>
            <a:endParaRPr lang="en-US"/>
          </a:p>
        </p:txBody>
      </p:sp>
    </p:spTree>
    <p:extLst>
      <p:ext uri="{BB962C8B-B14F-4D97-AF65-F5344CB8AC3E}">
        <p14:creationId xmlns:p14="http://schemas.microsoft.com/office/powerpoint/2010/main" val="866043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20</a:t>
            </a:fld>
            <a:endParaRPr lang="en-US"/>
          </a:p>
        </p:txBody>
      </p:sp>
    </p:spTree>
    <p:extLst>
      <p:ext uri="{BB962C8B-B14F-4D97-AF65-F5344CB8AC3E}">
        <p14:creationId xmlns:p14="http://schemas.microsoft.com/office/powerpoint/2010/main" val="16044117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21</a:t>
            </a:fld>
            <a:endParaRPr lang="en-US"/>
          </a:p>
        </p:txBody>
      </p:sp>
    </p:spTree>
    <p:extLst>
      <p:ext uri="{BB962C8B-B14F-4D97-AF65-F5344CB8AC3E}">
        <p14:creationId xmlns:p14="http://schemas.microsoft.com/office/powerpoint/2010/main" val="24891334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9851007-8329-4CCE-ABCD-D5937C45D1FD}" type="slidenum">
              <a:rPr lang="en-US" smtClean="0"/>
              <a:t>22</a:t>
            </a:fld>
            <a:endParaRPr lang="en-US"/>
          </a:p>
        </p:txBody>
      </p:sp>
    </p:spTree>
    <p:extLst>
      <p:ext uri="{BB962C8B-B14F-4D97-AF65-F5344CB8AC3E}">
        <p14:creationId xmlns:p14="http://schemas.microsoft.com/office/powerpoint/2010/main" val="32683362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23</a:t>
            </a:fld>
            <a:endParaRPr lang="en-US"/>
          </a:p>
        </p:txBody>
      </p:sp>
    </p:spTree>
    <p:extLst>
      <p:ext uri="{BB962C8B-B14F-4D97-AF65-F5344CB8AC3E}">
        <p14:creationId xmlns:p14="http://schemas.microsoft.com/office/powerpoint/2010/main" val="38173304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24</a:t>
            </a:fld>
            <a:endParaRPr lang="en-US"/>
          </a:p>
        </p:txBody>
      </p:sp>
    </p:spTree>
    <p:extLst>
      <p:ext uri="{BB962C8B-B14F-4D97-AF65-F5344CB8AC3E}">
        <p14:creationId xmlns:p14="http://schemas.microsoft.com/office/powerpoint/2010/main" val="4102749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25</a:t>
            </a:fld>
            <a:endParaRPr lang="en-US"/>
          </a:p>
        </p:txBody>
      </p:sp>
    </p:spTree>
    <p:extLst>
      <p:ext uri="{BB962C8B-B14F-4D97-AF65-F5344CB8AC3E}">
        <p14:creationId xmlns:p14="http://schemas.microsoft.com/office/powerpoint/2010/main" val="18518778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26</a:t>
            </a:fld>
            <a:endParaRPr lang="en-US"/>
          </a:p>
        </p:txBody>
      </p:sp>
    </p:spTree>
    <p:extLst>
      <p:ext uri="{BB962C8B-B14F-4D97-AF65-F5344CB8AC3E}">
        <p14:creationId xmlns:p14="http://schemas.microsoft.com/office/powerpoint/2010/main" val="18686966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27</a:t>
            </a:fld>
            <a:endParaRPr lang="en-US"/>
          </a:p>
        </p:txBody>
      </p:sp>
    </p:spTree>
    <p:extLst>
      <p:ext uri="{BB962C8B-B14F-4D97-AF65-F5344CB8AC3E}">
        <p14:creationId xmlns:p14="http://schemas.microsoft.com/office/powerpoint/2010/main" val="804476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28</a:t>
            </a:fld>
            <a:endParaRPr lang="en-US"/>
          </a:p>
        </p:txBody>
      </p:sp>
    </p:spTree>
    <p:extLst>
      <p:ext uri="{BB962C8B-B14F-4D97-AF65-F5344CB8AC3E}">
        <p14:creationId xmlns:p14="http://schemas.microsoft.com/office/powerpoint/2010/main" val="12827479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9600" dirty="0"/>
          </a:p>
        </p:txBody>
      </p:sp>
      <p:sp>
        <p:nvSpPr>
          <p:cNvPr id="4" name="Slide Number Placeholder 3"/>
          <p:cNvSpPr>
            <a:spLocks noGrp="1"/>
          </p:cNvSpPr>
          <p:nvPr>
            <p:ph type="sldNum" sz="quarter" idx="10"/>
          </p:nvPr>
        </p:nvSpPr>
        <p:spPr/>
        <p:txBody>
          <a:bodyPr/>
          <a:lstStyle/>
          <a:p>
            <a:fld id="{29851007-8329-4CCE-ABCD-D5937C45D1FD}" type="slidenum">
              <a:rPr lang="en-US" smtClean="0"/>
              <a:t>29</a:t>
            </a:fld>
            <a:endParaRPr lang="en-US"/>
          </a:p>
        </p:txBody>
      </p:sp>
    </p:spTree>
    <p:extLst>
      <p:ext uri="{BB962C8B-B14F-4D97-AF65-F5344CB8AC3E}">
        <p14:creationId xmlns:p14="http://schemas.microsoft.com/office/powerpoint/2010/main" val="4056927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3</a:t>
            </a:fld>
            <a:endParaRPr lang="en-US"/>
          </a:p>
        </p:txBody>
      </p:sp>
    </p:spTree>
    <p:extLst>
      <p:ext uri="{BB962C8B-B14F-4D97-AF65-F5344CB8AC3E}">
        <p14:creationId xmlns:p14="http://schemas.microsoft.com/office/powerpoint/2010/main" val="38194170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30</a:t>
            </a:fld>
            <a:endParaRPr lang="en-US"/>
          </a:p>
        </p:txBody>
      </p:sp>
    </p:spTree>
    <p:extLst>
      <p:ext uri="{BB962C8B-B14F-4D97-AF65-F5344CB8AC3E}">
        <p14:creationId xmlns:p14="http://schemas.microsoft.com/office/powerpoint/2010/main" val="5302029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31</a:t>
            </a:fld>
            <a:endParaRPr lang="en-US"/>
          </a:p>
        </p:txBody>
      </p:sp>
    </p:spTree>
    <p:extLst>
      <p:ext uri="{BB962C8B-B14F-4D97-AF65-F5344CB8AC3E}">
        <p14:creationId xmlns:p14="http://schemas.microsoft.com/office/powerpoint/2010/main" val="27835781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32</a:t>
            </a:fld>
            <a:endParaRPr lang="en-US"/>
          </a:p>
        </p:txBody>
      </p:sp>
    </p:spTree>
    <p:extLst>
      <p:ext uri="{BB962C8B-B14F-4D97-AF65-F5344CB8AC3E}">
        <p14:creationId xmlns:p14="http://schemas.microsoft.com/office/powerpoint/2010/main" val="39039740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33</a:t>
            </a:fld>
            <a:endParaRPr lang="en-US"/>
          </a:p>
        </p:txBody>
      </p:sp>
    </p:spTree>
    <p:extLst>
      <p:ext uri="{BB962C8B-B14F-4D97-AF65-F5344CB8AC3E}">
        <p14:creationId xmlns:p14="http://schemas.microsoft.com/office/powerpoint/2010/main" val="3619389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34</a:t>
            </a:fld>
            <a:endParaRPr lang="en-US"/>
          </a:p>
        </p:txBody>
      </p:sp>
    </p:spTree>
    <p:extLst>
      <p:ext uri="{BB962C8B-B14F-4D97-AF65-F5344CB8AC3E}">
        <p14:creationId xmlns:p14="http://schemas.microsoft.com/office/powerpoint/2010/main" val="3255495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4</a:t>
            </a:fld>
            <a:endParaRPr lang="en-US"/>
          </a:p>
        </p:txBody>
      </p:sp>
    </p:spTree>
    <p:extLst>
      <p:ext uri="{BB962C8B-B14F-4D97-AF65-F5344CB8AC3E}">
        <p14:creationId xmlns:p14="http://schemas.microsoft.com/office/powerpoint/2010/main" val="3939856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5</a:t>
            </a:fld>
            <a:endParaRPr lang="en-US"/>
          </a:p>
        </p:txBody>
      </p:sp>
    </p:spTree>
    <p:extLst>
      <p:ext uri="{BB962C8B-B14F-4D97-AF65-F5344CB8AC3E}">
        <p14:creationId xmlns:p14="http://schemas.microsoft.com/office/powerpoint/2010/main" val="1670903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6</a:t>
            </a:fld>
            <a:endParaRPr lang="en-US"/>
          </a:p>
        </p:txBody>
      </p:sp>
    </p:spTree>
    <p:extLst>
      <p:ext uri="{BB962C8B-B14F-4D97-AF65-F5344CB8AC3E}">
        <p14:creationId xmlns:p14="http://schemas.microsoft.com/office/powerpoint/2010/main" val="1541609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7</a:t>
            </a:fld>
            <a:endParaRPr lang="en-US"/>
          </a:p>
        </p:txBody>
      </p:sp>
    </p:spTree>
    <p:extLst>
      <p:ext uri="{BB962C8B-B14F-4D97-AF65-F5344CB8AC3E}">
        <p14:creationId xmlns:p14="http://schemas.microsoft.com/office/powerpoint/2010/main" val="2307828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8</a:t>
            </a:fld>
            <a:endParaRPr lang="en-US"/>
          </a:p>
        </p:txBody>
      </p:sp>
    </p:spTree>
    <p:extLst>
      <p:ext uri="{BB962C8B-B14F-4D97-AF65-F5344CB8AC3E}">
        <p14:creationId xmlns:p14="http://schemas.microsoft.com/office/powerpoint/2010/main" val="2621576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851007-8329-4CCE-ABCD-D5937C45D1FD}" type="slidenum">
              <a:rPr lang="en-US" smtClean="0"/>
              <a:t>9</a:t>
            </a:fld>
            <a:endParaRPr lang="en-US"/>
          </a:p>
        </p:txBody>
      </p:sp>
    </p:spTree>
    <p:extLst>
      <p:ext uri="{BB962C8B-B14F-4D97-AF65-F5344CB8AC3E}">
        <p14:creationId xmlns:p14="http://schemas.microsoft.com/office/powerpoint/2010/main" val="580544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0999"/>
            <a:ext cx="8229600" cy="2057400"/>
          </a:xfrm>
        </p:spPr>
        <p:txBody>
          <a:bodyPr/>
          <a:lstStyle/>
          <a:p>
            <a:r>
              <a:rPr lang="en-US"/>
              <a:t>Click to edit Master title style</a:t>
            </a:r>
          </a:p>
        </p:txBody>
      </p:sp>
      <p:sp>
        <p:nvSpPr>
          <p:cNvPr id="8" name="Text Placeholder 7"/>
          <p:cNvSpPr>
            <a:spLocks noGrp="1"/>
          </p:cNvSpPr>
          <p:nvPr>
            <p:ph type="body" sz="quarter" idx="12"/>
          </p:nvPr>
        </p:nvSpPr>
        <p:spPr>
          <a:xfrm>
            <a:off x="530352" y="2587752"/>
            <a:ext cx="8156448" cy="3136392"/>
          </a:xfrm>
        </p:spPr>
        <p:txBody>
          <a:bodyPr>
            <a:norm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Picture Placeholder 4"/>
          <p:cNvSpPr>
            <a:spLocks noGrp="1"/>
          </p:cNvSpPr>
          <p:nvPr>
            <p:ph type="pic" sz="quarter" idx="10"/>
          </p:nvPr>
        </p:nvSpPr>
        <p:spPr>
          <a:xfrm>
            <a:off x="230188" y="5559552"/>
            <a:ext cx="886968" cy="886968"/>
          </a:xfrm>
        </p:spPr>
        <p:txBody>
          <a:bodyPr/>
          <a:lstStyle/>
          <a:p>
            <a:endParaRPr lang="en-CA" dirty="0"/>
          </a:p>
        </p:txBody>
      </p:sp>
      <p:sp>
        <p:nvSpPr>
          <p:cNvPr id="6" name="Picture Placeholder 6"/>
          <p:cNvSpPr>
            <a:spLocks noGrp="1"/>
          </p:cNvSpPr>
          <p:nvPr>
            <p:ph type="pic" sz="quarter" idx="11"/>
          </p:nvPr>
        </p:nvSpPr>
        <p:spPr>
          <a:xfrm>
            <a:off x="7379208" y="6108192"/>
            <a:ext cx="1453896" cy="493776"/>
          </a:xfrm>
        </p:spPr>
        <p:txBody>
          <a:bodyPr/>
          <a:lstStyle/>
          <a:p>
            <a:endParaRPr lang="en-CA" dirty="0"/>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4048" y="301752"/>
            <a:ext cx="8229600" cy="1143000"/>
          </a:xfrm>
        </p:spPr>
        <p:txBody>
          <a:bodyPr/>
          <a:lstStyle/>
          <a:p>
            <a:r>
              <a:rPr lang="en-US"/>
              <a:t>Click to edit Master title style</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alzconnected.org/"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pa.org/pi/about/publications/caregivers/practice-settings/assessment/tools/index.aspx" TargetMode="External"/><Relationship Id="rId7" Type="http://schemas.openxmlformats.org/officeDocument/2006/relationships/hyperlink" Target="http://alz.org/care/alzheimers-dementia-stress-check.asp"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alz.org/care/alzheimers-dementia-caregiver-stress-burnout.asp" TargetMode="External"/><Relationship Id="rId5" Type="http://schemas.openxmlformats.org/officeDocument/2006/relationships/hyperlink" Target="http://hsw.oxfordjournals.org/content/early/2013/10/30/hsw.hlt019.full.pdf+html" TargetMode="External"/><Relationship Id="rId4" Type="http://schemas.openxmlformats.org/officeDocument/2006/relationships/hyperlink" Target="http://www.healthinaging.org/files/documents/caregiver.self_assessment.pdf"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caregiver.org/"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alz.org/documents_custom/2017-facts-and-figures.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aspe.hhs.gov/daltcp/reports/2014/%20NHATS-DS.cf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training.alz.org/" TargetMode="External"/><Relationship Id="rId3" Type="http://schemas.openxmlformats.org/officeDocument/2006/relationships/hyperlink" Target="https://med.unr.edu/aging/ngec/videos" TargetMode="External"/><Relationship Id="rId7" Type="http://schemas.openxmlformats.org/officeDocument/2006/relationships/hyperlink" Target="http://alz.org/care/alzheimers-dementia-stress-check.asp"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hyperlink" Target="http://alz.org/care/alzheimers-dementia-caregiver-stress-burnout.asp" TargetMode="External"/><Relationship Id="rId5" Type="http://schemas.openxmlformats.org/officeDocument/2006/relationships/hyperlink" Target="http://alz.org/care/alzheimers-dementia-caregiver-depression.asp" TargetMode="External"/><Relationship Id="rId4" Type="http://schemas.openxmlformats.org/officeDocument/2006/relationships/hyperlink" Target="http://www.alz.org/care/overview.asp"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Providers and Caregivers as Allies</a:t>
            </a:r>
          </a:p>
        </p:txBody>
      </p:sp>
      <p:sp>
        <p:nvSpPr>
          <p:cNvPr id="7" name="Text Placeholder 6"/>
          <p:cNvSpPr>
            <a:spLocks noGrp="1"/>
          </p:cNvSpPr>
          <p:nvPr>
            <p:ph type="body" sz="quarter" idx="12"/>
          </p:nvPr>
        </p:nvSpPr>
        <p:spPr/>
        <p:txBody>
          <a:bodyPr/>
          <a:lstStyle/>
          <a:p>
            <a:pPr lvl="0" algn="ctr" eaLnBrk="0" fontAlgn="base" hangingPunct="0">
              <a:spcBef>
                <a:spcPts val="1800"/>
              </a:spcBef>
              <a:spcAft>
                <a:spcPct val="0"/>
              </a:spcAft>
            </a:pPr>
            <a:r>
              <a:rPr lang="en-US" altLang="en-US" dirty="0">
                <a:solidFill>
                  <a:prstClr val="black"/>
                </a:solidFill>
                <a:latin typeface="Calibri" panose="020F0502020204030204" pitchFamily="34" charset="0"/>
              </a:rPr>
              <a:t>This module was</a:t>
            </a:r>
            <a:r>
              <a:rPr lang="en-US" dirty="0">
                <a:solidFill>
                  <a:prstClr val="black"/>
                </a:solidFill>
              </a:rPr>
              <a:t> developed under a contract from the U.S. Department of Health and Human Services, Health Resources and Services Administration. This work was funded by the U.S. Department of Health and Human Services, Office of Women’s Health</a:t>
            </a:r>
            <a:r>
              <a:rPr lang="en-US" dirty="0" smtClean="0">
                <a:solidFill>
                  <a:prstClr val="black"/>
                </a:solidFill>
              </a:rPr>
              <a:t>.</a:t>
            </a:r>
            <a:endParaRPr lang="en-US" dirty="0">
              <a:solidFill>
                <a:prstClr val="black"/>
              </a:solidFill>
            </a:endParaRPr>
          </a:p>
          <a:p>
            <a:pPr lvl="0" algn="ctr" eaLnBrk="0" fontAlgn="base" hangingPunct="0">
              <a:spcBef>
                <a:spcPts val="1800"/>
              </a:spcBef>
              <a:spcAft>
                <a:spcPct val="0"/>
              </a:spcAft>
            </a:pPr>
            <a:r>
              <a:rPr lang="en-US" altLang="en-US" b="1" dirty="0">
                <a:solidFill>
                  <a:prstClr val="black"/>
                </a:solidFill>
                <a:latin typeface="Calibri" panose="020F0502020204030204" pitchFamily="34" charset="0"/>
              </a:rPr>
              <a:t>Disclaimer:</a:t>
            </a:r>
            <a:r>
              <a:rPr lang="en-US" altLang="en-US" i="1" dirty="0">
                <a:solidFill>
                  <a:prstClr val="black"/>
                </a:solidFill>
                <a:latin typeface="Calibri" panose="020F0502020204030204" pitchFamily="34" charset="0"/>
              </a:rPr>
              <a: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r>
              <a:rPr lang="en-US" altLang="en-US" i="1" dirty="0" smtClean="0">
                <a:solidFill>
                  <a:prstClr val="black"/>
                </a:solidFill>
                <a:latin typeface="Calibri" panose="020F0502020204030204" pitchFamily="34" charset="0"/>
              </a:rPr>
              <a:t>.</a:t>
            </a:r>
            <a:endParaRPr lang="en-CA" dirty="0"/>
          </a:p>
        </p:txBody>
      </p:sp>
      <p:pic>
        <p:nvPicPr>
          <p:cNvPr id="8" name="Picture Placeholder 7" descr="Logo of the U.S. Department of Health &amp;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pic>
        <p:nvPicPr>
          <p:cNvPr id="9" name="Picture Placeholder 8" descr="Logo of the Health Resources and Services Administration. "/>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481653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Caregiver Role #1: Care Provider</a:t>
            </a:r>
          </a:p>
        </p:txBody>
      </p:sp>
      <p:sp>
        <p:nvSpPr>
          <p:cNvPr id="3" name="Content Placeholder 2"/>
          <p:cNvSpPr>
            <a:spLocks noGrp="1"/>
          </p:cNvSpPr>
          <p:nvPr>
            <p:ph idx="1"/>
          </p:nvPr>
        </p:nvSpPr>
        <p:spPr/>
        <p:txBody>
          <a:bodyPr>
            <a:normAutofit/>
          </a:bodyPr>
          <a:lstStyle/>
          <a:p>
            <a:pPr>
              <a:spcBef>
                <a:spcPts val="0"/>
              </a:spcBef>
              <a:spcAft>
                <a:spcPts val="3200"/>
              </a:spcAft>
            </a:pPr>
            <a:r>
              <a:rPr lang="en-US" dirty="0"/>
              <a:t>They provide assistance with a variety of activities of daily living (ADLs) and instrumental activities of daily living (IADLs</a:t>
            </a:r>
            <a:r>
              <a:rPr lang="en-US" dirty="0" smtClean="0"/>
              <a:t>). Depending upon the stage of the dementia.</a:t>
            </a:r>
          </a:p>
          <a:p>
            <a:pPr>
              <a:spcBef>
                <a:spcPts val="0"/>
              </a:spcBef>
              <a:spcAft>
                <a:spcPts val="3200"/>
              </a:spcAft>
            </a:pPr>
            <a:r>
              <a:rPr lang="en-US" dirty="0" smtClean="0"/>
              <a:t>They </a:t>
            </a:r>
            <a:r>
              <a:rPr lang="en-US" dirty="0"/>
              <a:t>ensure safety of </a:t>
            </a:r>
            <a:r>
              <a:rPr lang="en-US" dirty="0" err="1" smtClean="0"/>
              <a:t>PLwDs</a:t>
            </a:r>
            <a:r>
              <a:rPr lang="en-US" dirty="0" smtClean="0"/>
              <a:t>.</a:t>
            </a:r>
          </a:p>
          <a:p>
            <a:pPr>
              <a:spcBef>
                <a:spcPts val="0"/>
              </a:spcBef>
              <a:spcAft>
                <a:spcPts val="3200"/>
              </a:spcAft>
            </a:pPr>
            <a:r>
              <a:rPr lang="en-US" dirty="0" smtClean="0"/>
              <a:t>They ensure </a:t>
            </a:r>
            <a:r>
              <a:rPr lang="en-US" dirty="0"/>
              <a:t>quality of life of </a:t>
            </a:r>
            <a:r>
              <a:rPr lang="en-US" dirty="0" err="1"/>
              <a:t>PLwDs</a:t>
            </a:r>
            <a:r>
              <a:rPr lang="en-US" dirty="0"/>
              <a:t>. </a:t>
            </a:r>
          </a:p>
        </p:txBody>
      </p:sp>
    </p:spTree>
    <p:extLst>
      <p:ext uri="{BB962C8B-B14F-4D97-AF65-F5344CB8AC3E}">
        <p14:creationId xmlns:p14="http://schemas.microsoft.com/office/powerpoint/2010/main" val="3768975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Caregiver Role #2: Care </a:t>
            </a:r>
            <a:r>
              <a:rPr lang="en-US" dirty="0" smtClean="0"/>
              <a:t>Coordinator</a:t>
            </a:r>
            <a:endParaRPr lang="en-US" dirty="0"/>
          </a:p>
        </p:txBody>
      </p:sp>
      <p:sp>
        <p:nvSpPr>
          <p:cNvPr id="3" name="Content Placeholder 2"/>
          <p:cNvSpPr>
            <a:spLocks noGrp="1"/>
          </p:cNvSpPr>
          <p:nvPr>
            <p:ph idx="1"/>
          </p:nvPr>
        </p:nvSpPr>
        <p:spPr>
          <a:xfrm>
            <a:off x="457200" y="1874837"/>
            <a:ext cx="8229600" cy="4525963"/>
          </a:xfrm>
        </p:spPr>
        <p:txBody>
          <a:bodyPr>
            <a:normAutofit/>
          </a:bodyPr>
          <a:lstStyle/>
          <a:p>
            <a:pPr>
              <a:spcBef>
                <a:spcPts val="0"/>
              </a:spcBef>
              <a:spcAft>
                <a:spcPts val="3600"/>
              </a:spcAft>
            </a:pPr>
            <a:r>
              <a:rPr lang="en-US" altLang="en-US" sz="3600" dirty="0" smtClean="0"/>
              <a:t>Caregivers </a:t>
            </a:r>
            <a:r>
              <a:rPr lang="en-US" altLang="en-US" sz="3600" dirty="0"/>
              <a:t>work with multiple </a:t>
            </a:r>
            <a:r>
              <a:rPr lang="en-US" altLang="en-US" sz="3600" dirty="0" smtClean="0"/>
              <a:t>providers.</a:t>
            </a:r>
            <a:endParaRPr lang="en-US" altLang="en-US" sz="3600" dirty="0"/>
          </a:p>
          <a:p>
            <a:pPr>
              <a:spcBef>
                <a:spcPts val="0"/>
              </a:spcBef>
              <a:spcAft>
                <a:spcPts val="3600"/>
              </a:spcAft>
            </a:pPr>
            <a:r>
              <a:rPr lang="en-US" sz="3600" dirty="0"/>
              <a:t>They coordinate care and make sure that plans are </a:t>
            </a:r>
            <a:r>
              <a:rPr lang="en-US" sz="3600" dirty="0" smtClean="0"/>
              <a:t>implemented. </a:t>
            </a:r>
            <a:endParaRPr lang="en-US" sz="3600" dirty="0"/>
          </a:p>
        </p:txBody>
      </p:sp>
    </p:spTree>
    <p:extLst>
      <p:ext uri="{BB962C8B-B14F-4D97-AF65-F5344CB8AC3E}">
        <p14:creationId xmlns:p14="http://schemas.microsoft.com/office/powerpoint/2010/main" val="2660661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Caregiver Role #3: Information Resource</a:t>
            </a:r>
          </a:p>
        </p:txBody>
      </p:sp>
      <p:sp>
        <p:nvSpPr>
          <p:cNvPr id="3" name="Content Placeholder 2"/>
          <p:cNvSpPr>
            <a:spLocks noGrp="1"/>
          </p:cNvSpPr>
          <p:nvPr>
            <p:ph idx="1"/>
          </p:nvPr>
        </p:nvSpPr>
        <p:spPr>
          <a:xfrm>
            <a:off x="457200" y="1874837"/>
            <a:ext cx="8229600" cy="4525963"/>
          </a:xfrm>
        </p:spPr>
        <p:txBody>
          <a:bodyPr>
            <a:normAutofit/>
          </a:bodyPr>
          <a:lstStyle/>
          <a:p>
            <a:pPr lvl="1">
              <a:spcBef>
                <a:spcPts val="0"/>
              </a:spcBef>
              <a:spcAft>
                <a:spcPts val="3600"/>
              </a:spcAft>
              <a:buFont typeface="Arial" panose="020B0604020202020204" pitchFamily="34" charset="0"/>
              <a:buChar char="•"/>
            </a:pPr>
            <a:r>
              <a:rPr lang="en-US" sz="3600" dirty="0" smtClean="0"/>
              <a:t>All </a:t>
            </a:r>
            <a:r>
              <a:rPr lang="en-US" sz="3600" dirty="0"/>
              <a:t>medical diagnoses</a:t>
            </a:r>
          </a:p>
          <a:p>
            <a:pPr lvl="1">
              <a:spcBef>
                <a:spcPts val="0"/>
              </a:spcBef>
              <a:spcAft>
                <a:spcPts val="3600"/>
              </a:spcAft>
              <a:buFont typeface="Arial" panose="020B0604020202020204" pitchFamily="34" charset="0"/>
              <a:buChar char="•"/>
            </a:pPr>
            <a:r>
              <a:rPr lang="en-US" sz="3600" dirty="0" smtClean="0"/>
              <a:t>All </a:t>
            </a:r>
            <a:r>
              <a:rPr lang="en-US" sz="3600" dirty="0"/>
              <a:t>medications and medical equipment</a:t>
            </a:r>
          </a:p>
          <a:p>
            <a:pPr lvl="1">
              <a:spcBef>
                <a:spcPts val="0"/>
              </a:spcBef>
              <a:spcAft>
                <a:spcPts val="3600"/>
              </a:spcAft>
              <a:buFont typeface="Arial" panose="020B0604020202020204" pitchFamily="34" charset="0"/>
              <a:buChar char="•"/>
            </a:pPr>
            <a:r>
              <a:rPr lang="en-US" sz="3600" dirty="0" smtClean="0"/>
              <a:t>Goals </a:t>
            </a:r>
            <a:r>
              <a:rPr lang="en-US" sz="3600" dirty="0"/>
              <a:t>and preferences of the </a:t>
            </a:r>
            <a:r>
              <a:rPr lang="en-US" sz="3600" dirty="0" err="1" smtClean="0"/>
              <a:t>PLwD</a:t>
            </a:r>
            <a:endParaRPr lang="en-US" dirty="0"/>
          </a:p>
        </p:txBody>
      </p:sp>
    </p:spTree>
    <p:extLst>
      <p:ext uri="{BB962C8B-B14F-4D97-AF65-F5344CB8AC3E}">
        <p14:creationId xmlns:p14="http://schemas.microsoft.com/office/powerpoint/2010/main" val="4027062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Caregiver Role #4: Advocate</a:t>
            </a:r>
          </a:p>
        </p:txBody>
      </p:sp>
      <p:sp>
        <p:nvSpPr>
          <p:cNvPr id="3" name="Content Placeholder 2"/>
          <p:cNvSpPr>
            <a:spLocks noGrp="1"/>
          </p:cNvSpPr>
          <p:nvPr>
            <p:ph idx="1"/>
          </p:nvPr>
        </p:nvSpPr>
        <p:spPr/>
        <p:txBody>
          <a:bodyPr>
            <a:normAutofit/>
          </a:bodyPr>
          <a:lstStyle/>
          <a:p>
            <a:pPr>
              <a:spcBef>
                <a:spcPts val="0"/>
              </a:spcBef>
              <a:spcAft>
                <a:spcPts val="3600"/>
              </a:spcAft>
            </a:pPr>
            <a:r>
              <a:rPr lang="en-US" altLang="en-US" sz="3600" dirty="0"/>
              <a:t>Caregivers advocate for their care </a:t>
            </a:r>
            <a:r>
              <a:rPr lang="en-US" altLang="en-US" sz="3600" dirty="0" smtClean="0"/>
              <a:t>recipients.</a:t>
            </a:r>
            <a:endParaRPr lang="en-US" altLang="en-US" sz="3600" dirty="0"/>
          </a:p>
          <a:p>
            <a:pPr>
              <a:spcBef>
                <a:spcPts val="0"/>
              </a:spcBef>
              <a:spcAft>
                <a:spcPts val="3600"/>
              </a:spcAft>
            </a:pPr>
            <a:r>
              <a:rPr lang="en-US" altLang="en-US" sz="3600" dirty="0" smtClean="0"/>
              <a:t>Set </a:t>
            </a:r>
            <a:r>
              <a:rPr lang="en-US" altLang="en-US" sz="3600" dirty="0"/>
              <a:t>ground rules about time for and type of communication with </a:t>
            </a:r>
            <a:r>
              <a:rPr lang="en-US" altLang="en-US" sz="3600" dirty="0" smtClean="0"/>
              <a:t>caregivers.</a:t>
            </a:r>
            <a:endParaRPr lang="en-US" altLang="en-US" sz="3600" dirty="0"/>
          </a:p>
          <a:p>
            <a:pPr>
              <a:spcBef>
                <a:spcPts val="0"/>
              </a:spcBef>
              <a:spcAft>
                <a:spcPts val="3600"/>
              </a:spcAft>
            </a:pPr>
            <a:r>
              <a:rPr lang="en-US" altLang="en-US" sz="3600" dirty="0" smtClean="0"/>
              <a:t>An </a:t>
            </a:r>
            <a:r>
              <a:rPr lang="en-US" altLang="en-US" sz="3600" dirty="0"/>
              <a:t>important issue to discuss is risk tolerance for safety </a:t>
            </a:r>
            <a:r>
              <a:rPr lang="en-US" altLang="en-US" sz="3600" i="1" dirty="0"/>
              <a:t>vs</a:t>
            </a:r>
            <a:r>
              <a:rPr lang="en-US" altLang="en-US" sz="3600" dirty="0"/>
              <a:t> </a:t>
            </a:r>
            <a:r>
              <a:rPr lang="en-US" altLang="en-US" sz="3600" dirty="0" smtClean="0"/>
              <a:t>autonomy.</a:t>
            </a:r>
            <a:endParaRPr lang="en-US" altLang="en-US" sz="3600" dirty="0"/>
          </a:p>
        </p:txBody>
      </p:sp>
    </p:spTree>
    <p:extLst>
      <p:ext uri="{BB962C8B-B14F-4D97-AF65-F5344CB8AC3E}">
        <p14:creationId xmlns:p14="http://schemas.microsoft.com/office/powerpoint/2010/main" val="845464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524000"/>
          </a:xfrm>
        </p:spPr>
        <p:txBody>
          <a:bodyPr>
            <a:normAutofit/>
          </a:bodyPr>
          <a:lstStyle/>
          <a:p>
            <a:r>
              <a:rPr lang="en-US" dirty="0"/>
              <a:t>Caregiver Role #5: Emotional Supporter </a:t>
            </a:r>
          </a:p>
        </p:txBody>
      </p:sp>
      <p:sp>
        <p:nvSpPr>
          <p:cNvPr id="3" name="Content Placeholder 2"/>
          <p:cNvSpPr>
            <a:spLocks noGrp="1"/>
          </p:cNvSpPr>
          <p:nvPr>
            <p:ph idx="1"/>
          </p:nvPr>
        </p:nvSpPr>
        <p:spPr>
          <a:xfrm>
            <a:off x="457200" y="1828800"/>
            <a:ext cx="8229600" cy="5257800"/>
          </a:xfrm>
        </p:spPr>
        <p:txBody>
          <a:bodyPr>
            <a:normAutofit/>
          </a:bodyPr>
          <a:lstStyle/>
          <a:p>
            <a:pPr>
              <a:spcBef>
                <a:spcPts val="0"/>
              </a:spcBef>
              <a:spcAft>
                <a:spcPts val="3600"/>
              </a:spcAft>
            </a:pPr>
            <a:r>
              <a:rPr lang="en-US" sz="3600" dirty="0" smtClean="0"/>
              <a:t>Provide </a:t>
            </a:r>
            <a:r>
              <a:rPr lang="en-US" sz="3600" dirty="0"/>
              <a:t>culturally appropriate comfort and </a:t>
            </a:r>
            <a:r>
              <a:rPr lang="en-US" sz="3600" dirty="0" smtClean="0"/>
              <a:t>support.</a:t>
            </a:r>
            <a:endParaRPr lang="en-US" sz="3600" dirty="0"/>
          </a:p>
          <a:p>
            <a:pPr>
              <a:spcBef>
                <a:spcPts val="0"/>
              </a:spcBef>
              <a:spcAft>
                <a:spcPts val="3600"/>
              </a:spcAft>
            </a:pPr>
            <a:r>
              <a:rPr lang="en-US" sz="3600" dirty="0" smtClean="0"/>
              <a:t>Need </a:t>
            </a:r>
            <a:r>
              <a:rPr lang="en-US" sz="3600" dirty="0"/>
              <a:t>to learn to reinforce positive </a:t>
            </a:r>
            <a:r>
              <a:rPr lang="en-US" sz="3600" dirty="0" smtClean="0"/>
              <a:t>feelings.</a:t>
            </a:r>
            <a:endParaRPr lang="en-US" sz="3600" dirty="0"/>
          </a:p>
          <a:p>
            <a:pPr>
              <a:spcBef>
                <a:spcPts val="0"/>
              </a:spcBef>
              <a:spcAft>
                <a:spcPts val="3600"/>
              </a:spcAft>
            </a:pPr>
            <a:r>
              <a:rPr lang="en-US" sz="3600" i="1" dirty="0" smtClean="0"/>
              <a:t>36-Hour </a:t>
            </a:r>
            <a:r>
              <a:rPr lang="en-US" sz="3600" i="1" dirty="0"/>
              <a:t>Day </a:t>
            </a:r>
            <a:r>
              <a:rPr lang="en-US" sz="3600" dirty="0"/>
              <a:t>by Mace and </a:t>
            </a:r>
            <a:r>
              <a:rPr lang="en-US" sz="3600" dirty="0" err="1" smtClean="0"/>
              <a:t>Rabins</a:t>
            </a:r>
            <a:endParaRPr lang="en-US" dirty="0"/>
          </a:p>
        </p:txBody>
      </p:sp>
    </p:spTree>
    <p:extLst>
      <p:ext uri="{BB962C8B-B14F-4D97-AF65-F5344CB8AC3E}">
        <p14:creationId xmlns:p14="http://schemas.microsoft.com/office/powerpoint/2010/main" val="3213069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Caregiver Role #6: Quality Sentinel</a:t>
            </a:r>
          </a:p>
        </p:txBody>
      </p:sp>
      <p:sp>
        <p:nvSpPr>
          <p:cNvPr id="3" name="Content Placeholder 2"/>
          <p:cNvSpPr>
            <a:spLocks noGrp="1"/>
          </p:cNvSpPr>
          <p:nvPr>
            <p:ph idx="1"/>
          </p:nvPr>
        </p:nvSpPr>
        <p:spPr>
          <a:xfrm>
            <a:off x="457200" y="1951037"/>
            <a:ext cx="8229600" cy="4525963"/>
          </a:xfrm>
        </p:spPr>
        <p:txBody>
          <a:bodyPr>
            <a:normAutofit/>
          </a:bodyPr>
          <a:lstStyle/>
          <a:p>
            <a:pPr>
              <a:spcBef>
                <a:spcPts val="0"/>
              </a:spcBef>
              <a:spcAft>
                <a:spcPts val="3600"/>
              </a:spcAft>
            </a:pPr>
            <a:r>
              <a:rPr lang="en-US" altLang="en-US" sz="3600" dirty="0" smtClean="0"/>
              <a:t>Caregivers </a:t>
            </a:r>
            <a:r>
              <a:rPr lang="en-US" altLang="en-US" sz="3600" dirty="0"/>
              <a:t>are often the first to report problems in </a:t>
            </a:r>
            <a:r>
              <a:rPr lang="en-US" altLang="en-US" sz="3600" dirty="0" smtClean="0"/>
              <a:t>care.</a:t>
            </a:r>
            <a:endParaRPr lang="en-US" altLang="en-US" sz="3600" dirty="0"/>
          </a:p>
          <a:p>
            <a:pPr>
              <a:spcBef>
                <a:spcPts val="0"/>
              </a:spcBef>
              <a:spcAft>
                <a:spcPts val="3600"/>
              </a:spcAft>
            </a:pPr>
            <a:r>
              <a:rPr lang="en-US" altLang="en-US" sz="3600" dirty="0" smtClean="0"/>
              <a:t>If </a:t>
            </a:r>
            <a:r>
              <a:rPr lang="en-US" altLang="en-US" sz="3600" dirty="0"/>
              <a:t>caregivers are overenthusiastic in reporting problems, provide education on what is </a:t>
            </a:r>
            <a:r>
              <a:rPr lang="en-US" altLang="en-US" sz="3600" dirty="0" smtClean="0"/>
              <a:t>appropriate.</a:t>
            </a:r>
            <a:endParaRPr lang="en-US" altLang="en-US" dirty="0"/>
          </a:p>
        </p:txBody>
      </p:sp>
    </p:spTree>
    <p:extLst>
      <p:ext uri="{BB962C8B-B14F-4D97-AF65-F5344CB8AC3E}">
        <p14:creationId xmlns:p14="http://schemas.microsoft.com/office/powerpoint/2010/main" val="1071055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dirty="0"/>
              <a:t>Helping Your Ally</a:t>
            </a:r>
          </a:p>
        </p:txBody>
      </p:sp>
      <p:sp>
        <p:nvSpPr>
          <p:cNvPr id="3" name="Content Placeholder 2"/>
          <p:cNvSpPr>
            <a:spLocks noGrp="1"/>
          </p:cNvSpPr>
          <p:nvPr>
            <p:ph idx="1"/>
          </p:nvPr>
        </p:nvSpPr>
        <p:spPr/>
        <p:txBody>
          <a:bodyPr rtlCol="0">
            <a:normAutofit/>
          </a:bodyPr>
          <a:lstStyle/>
          <a:p>
            <a:pPr lvl="1">
              <a:buFont typeface="Arial" panose="020B0604020202020204" pitchFamily="34" charset="0"/>
              <a:buChar char="•"/>
              <a:defRPr/>
            </a:pPr>
            <a:r>
              <a:rPr lang="en-US" sz="3600" smtClean="0"/>
              <a:t>Remind </a:t>
            </a:r>
            <a:r>
              <a:rPr lang="en-US" sz="3600" dirty="0"/>
              <a:t>them to take care of </a:t>
            </a:r>
            <a:r>
              <a:rPr lang="en-US" sz="3600" dirty="0" smtClean="0"/>
              <a:t>themselves.</a:t>
            </a:r>
            <a:endParaRPr lang="en-US" sz="3600" dirty="0"/>
          </a:p>
          <a:p>
            <a:pPr lvl="1">
              <a:buFont typeface="Arial" panose="020B0604020202020204" pitchFamily="34" charset="0"/>
              <a:buChar char="•"/>
              <a:defRPr/>
            </a:pPr>
            <a:r>
              <a:rPr lang="en-US" sz="3600" dirty="0"/>
              <a:t>Recommend </a:t>
            </a:r>
            <a:r>
              <a:rPr lang="en-US" sz="3600" dirty="0" smtClean="0"/>
              <a:t>respite. </a:t>
            </a:r>
            <a:r>
              <a:rPr lang="en-US" sz="3600" dirty="0"/>
              <a:t>(Marriott, 2003) </a:t>
            </a:r>
          </a:p>
          <a:p>
            <a:pPr lvl="1">
              <a:buFont typeface="Arial" panose="020B0604020202020204" pitchFamily="34" charset="0"/>
              <a:buChar char="•"/>
              <a:defRPr/>
            </a:pPr>
            <a:r>
              <a:rPr lang="en-US" sz="3600" dirty="0"/>
              <a:t>Encourage them to take </a:t>
            </a:r>
            <a:r>
              <a:rPr lang="en-US" sz="3600" dirty="0" smtClean="0"/>
              <a:t>classes. </a:t>
            </a:r>
            <a:endParaRPr lang="en-US" sz="3600" dirty="0"/>
          </a:p>
          <a:p>
            <a:pPr lvl="1">
              <a:buFont typeface="Arial" panose="020B0604020202020204" pitchFamily="34" charset="0"/>
              <a:buChar char="•"/>
            </a:pPr>
            <a:r>
              <a:rPr lang="en-US" sz="3600" dirty="0"/>
              <a:t>Assess/treat depression or </a:t>
            </a:r>
            <a:r>
              <a:rPr lang="en-US" sz="3600" dirty="0" smtClean="0"/>
              <a:t>anxiety.</a:t>
            </a:r>
            <a:endParaRPr lang="en-US" sz="3600" dirty="0"/>
          </a:p>
          <a:p>
            <a:pPr lvl="1">
              <a:buFont typeface="Arial" panose="020B0604020202020204" pitchFamily="34" charset="0"/>
              <a:buChar char="•"/>
              <a:defRPr/>
            </a:pPr>
            <a:r>
              <a:rPr lang="en-US" sz="3600" dirty="0"/>
              <a:t>Address family </a:t>
            </a:r>
            <a:r>
              <a:rPr lang="en-US" sz="3600" dirty="0" smtClean="0"/>
              <a:t>conflict.</a:t>
            </a:r>
            <a:endParaRPr lang="en-US" sz="3600" dirty="0"/>
          </a:p>
        </p:txBody>
      </p:sp>
    </p:spTree>
    <p:extLst>
      <p:ext uri="{BB962C8B-B14F-4D97-AF65-F5344CB8AC3E}">
        <p14:creationId xmlns:p14="http://schemas.microsoft.com/office/powerpoint/2010/main" val="680582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Families</a:t>
            </a:r>
          </a:p>
        </p:txBody>
      </p:sp>
      <p:sp>
        <p:nvSpPr>
          <p:cNvPr id="3" name="Content Placeholder 2"/>
          <p:cNvSpPr>
            <a:spLocks noGrp="1"/>
          </p:cNvSpPr>
          <p:nvPr>
            <p:ph idx="1"/>
          </p:nvPr>
        </p:nvSpPr>
        <p:spPr>
          <a:xfrm>
            <a:off x="762000" y="1524000"/>
            <a:ext cx="8229600" cy="4525963"/>
          </a:xfrm>
        </p:spPr>
        <p:txBody>
          <a:bodyPr>
            <a:normAutofit/>
          </a:bodyPr>
          <a:lstStyle/>
          <a:p>
            <a:pPr>
              <a:defRPr/>
            </a:pPr>
            <a:r>
              <a:rPr lang="en-US" sz="3600" smtClean="0"/>
              <a:t>Families </a:t>
            </a:r>
            <a:r>
              <a:rPr lang="en-US" sz="3600" dirty="0"/>
              <a:t>are always </a:t>
            </a:r>
            <a:r>
              <a:rPr lang="en-US" sz="3600" dirty="0" smtClean="0"/>
              <a:t>present.</a:t>
            </a:r>
            <a:endParaRPr lang="en-US" sz="3600" dirty="0"/>
          </a:p>
          <a:p>
            <a:pPr>
              <a:defRPr/>
            </a:pPr>
            <a:r>
              <a:rPr lang="en-US" sz="3600" dirty="0"/>
              <a:t>Decisions require consensus but getting there is hard </a:t>
            </a:r>
            <a:r>
              <a:rPr lang="en-US" sz="3600" dirty="0" smtClean="0"/>
              <a:t>work.</a:t>
            </a:r>
            <a:endParaRPr lang="en-US" sz="3600" dirty="0"/>
          </a:p>
          <a:p>
            <a:pPr>
              <a:defRPr/>
            </a:pPr>
            <a:r>
              <a:rPr lang="en-US" sz="3600" dirty="0"/>
              <a:t>Treat both the caregiver and the care recipient </a:t>
            </a:r>
            <a:r>
              <a:rPr lang="en-US" sz="3600" dirty="0" smtClean="0"/>
              <a:t>in order to give </a:t>
            </a:r>
            <a:r>
              <a:rPr lang="en-US" sz="3600" dirty="0"/>
              <a:t>optimal dementia </a:t>
            </a:r>
            <a:r>
              <a:rPr lang="en-US" sz="3600" dirty="0" smtClean="0"/>
              <a:t>care. </a:t>
            </a:r>
            <a:r>
              <a:rPr lang="en-US" sz="2200" dirty="0"/>
              <a:t>Callahan et al., 2014</a:t>
            </a:r>
          </a:p>
        </p:txBody>
      </p:sp>
    </p:spTree>
    <p:extLst>
      <p:ext uri="{BB962C8B-B14F-4D97-AF65-F5344CB8AC3E}">
        <p14:creationId xmlns:p14="http://schemas.microsoft.com/office/powerpoint/2010/main" val="261503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Counseling Resources</a:t>
            </a:r>
          </a:p>
        </p:txBody>
      </p:sp>
      <p:sp>
        <p:nvSpPr>
          <p:cNvPr id="3" name="Content Placeholder 2"/>
          <p:cNvSpPr>
            <a:spLocks noGrp="1"/>
          </p:cNvSpPr>
          <p:nvPr>
            <p:ph idx="1"/>
          </p:nvPr>
        </p:nvSpPr>
        <p:spPr/>
        <p:txBody>
          <a:bodyPr>
            <a:normAutofit fontScale="62500" lnSpcReduction="20000"/>
          </a:bodyPr>
          <a:lstStyle/>
          <a:p>
            <a:r>
              <a:rPr lang="en-US" dirty="0"/>
              <a:t>Several resources on counseling may help working with </a:t>
            </a:r>
            <a:r>
              <a:rPr lang="en-US" dirty="0" smtClean="0"/>
              <a:t>caregivers:</a:t>
            </a:r>
            <a:endParaRPr lang="en-US" dirty="0"/>
          </a:p>
          <a:p>
            <a:pPr lvl="1">
              <a:buFont typeface="Arial" panose="020B0604020202020204" pitchFamily="34" charset="0"/>
              <a:buChar char="•"/>
            </a:pPr>
            <a:r>
              <a:rPr lang="en-US" dirty="0"/>
              <a:t>Yale, R. (2013) C</a:t>
            </a:r>
            <a:r>
              <a:rPr lang="en-US" i="1" dirty="0"/>
              <a:t>ounseling People with Early-Stage Alzheimer’s Disease</a:t>
            </a:r>
            <a:r>
              <a:rPr lang="en-US" dirty="0"/>
              <a:t>, Baltimore, Md.: Health Professions Press</a:t>
            </a:r>
          </a:p>
          <a:p>
            <a:pPr lvl="1">
              <a:buFont typeface="Arial" panose="020B0604020202020204" pitchFamily="34" charset="0"/>
              <a:buChar char="•"/>
            </a:pPr>
            <a:r>
              <a:rPr lang="en-US" dirty="0"/>
              <a:t>Yale, R. (1995) </a:t>
            </a:r>
            <a:r>
              <a:rPr lang="en-US" i="1" dirty="0"/>
              <a:t>Developing Support Groups for Individuals with Early Stage Alzheimer’s Disease: Planning, Implementation &amp; Evaluation, </a:t>
            </a:r>
            <a:r>
              <a:rPr lang="en-US" dirty="0"/>
              <a:t>Health Professions Press</a:t>
            </a:r>
          </a:p>
          <a:p>
            <a:pPr lvl="1">
              <a:buFont typeface="Arial" panose="020B0604020202020204" pitchFamily="34" charset="0"/>
              <a:buChar char="•"/>
            </a:pPr>
            <a:r>
              <a:rPr lang="en-US" dirty="0"/>
              <a:t>Qualls, S.H. (2012) </a:t>
            </a:r>
            <a:r>
              <a:rPr lang="en-US" i="1" dirty="0"/>
              <a:t>Caregiver Family Therapy: Empowering Families to Meet the Challenges of Aging</a:t>
            </a:r>
            <a:r>
              <a:rPr lang="en-US" dirty="0"/>
              <a:t>. </a:t>
            </a:r>
          </a:p>
          <a:p>
            <a:r>
              <a:rPr lang="en-US" dirty="0"/>
              <a:t>Two books describe the dementia </a:t>
            </a:r>
            <a:r>
              <a:rPr lang="en-US" dirty="0" smtClean="0"/>
              <a:t>experience:</a:t>
            </a:r>
            <a:endParaRPr lang="en-US" dirty="0"/>
          </a:p>
          <a:p>
            <a:pPr lvl="1">
              <a:buFont typeface="Arial" panose="020B0604020202020204" pitchFamily="34" charset="0"/>
              <a:buChar char="•"/>
            </a:pPr>
            <a:r>
              <a:rPr lang="en-US" dirty="0"/>
              <a:t>Genova, L. (2009) </a:t>
            </a:r>
            <a:r>
              <a:rPr lang="en-US" i="1" dirty="0"/>
              <a:t>Still Alice </a:t>
            </a:r>
            <a:r>
              <a:rPr lang="en-US" dirty="0"/>
              <a:t>Pocket Books (now Gallery Books)</a:t>
            </a:r>
            <a:endParaRPr lang="en-US" i="1" dirty="0"/>
          </a:p>
          <a:p>
            <a:pPr lvl="1">
              <a:buFont typeface="Arial" panose="020B0604020202020204" pitchFamily="34" charset="0"/>
              <a:buChar char="•"/>
            </a:pPr>
            <a:r>
              <a:rPr lang="en-US" dirty="0"/>
              <a:t>Taylor, R.  (2007) </a:t>
            </a:r>
            <a:r>
              <a:rPr lang="en-US" i="1" dirty="0"/>
              <a:t>Alzheimer’s from the Inside Out, </a:t>
            </a:r>
            <a:r>
              <a:rPr lang="en-US" dirty="0"/>
              <a:t>Health Professions </a:t>
            </a:r>
            <a:r>
              <a:rPr lang="en-US" dirty="0" smtClean="0"/>
              <a:t>Press</a:t>
            </a:r>
          </a:p>
          <a:p>
            <a:r>
              <a:rPr lang="en-US" dirty="0"/>
              <a:t>Alzheimer's Association Resources: </a:t>
            </a:r>
          </a:p>
          <a:p>
            <a:pPr lvl="1">
              <a:buFont typeface="Arial" panose="020B0604020202020204" pitchFamily="34" charset="0"/>
              <a:buChar char="•"/>
            </a:pPr>
            <a:r>
              <a:rPr lang="en-US" dirty="0" err="1">
                <a:hlinkClick r:id="rId3"/>
              </a:rPr>
              <a:t>AlzConnected</a:t>
            </a:r>
            <a:r>
              <a:rPr lang="en-US" dirty="0">
                <a:hlinkClick r:id="rId3"/>
              </a:rPr>
              <a:t> </a:t>
            </a:r>
            <a:r>
              <a:rPr lang="en-US" dirty="0" smtClean="0">
                <a:hlinkClick r:id="rId3"/>
              </a:rPr>
              <a:t>– (https</a:t>
            </a:r>
            <a:r>
              <a:rPr lang="en-US" dirty="0">
                <a:hlinkClick r:id="rId3"/>
              </a:rPr>
              <a:t>://www.alzconnected.org</a:t>
            </a:r>
            <a:r>
              <a:rPr lang="en-US" dirty="0" smtClean="0">
                <a:hlinkClick r:id="rId3"/>
              </a:rPr>
              <a:t>/)</a:t>
            </a:r>
            <a:r>
              <a:rPr lang="en-US" dirty="0" smtClean="0"/>
              <a:t> </a:t>
            </a:r>
            <a:r>
              <a:rPr lang="en-US" dirty="0"/>
              <a:t>online social networking site that provides caregivers to connect with others who understand what they're going through. </a:t>
            </a:r>
          </a:p>
          <a:p>
            <a:pPr lvl="1">
              <a:buFont typeface="Arial" panose="020B0604020202020204" pitchFamily="34" charset="0"/>
              <a:buChar char="•"/>
            </a:pPr>
            <a:r>
              <a:rPr lang="en-US" dirty="0"/>
              <a:t>FREE 24/7 Helpline - 800.272.3900 - provides caregivers the opportunity to speak with a licensed counselor over the telephone. </a:t>
            </a:r>
          </a:p>
        </p:txBody>
      </p:sp>
    </p:spTree>
    <p:extLst>
      <p:ext uri="{BB962C8B-B14F-4D97-AF65-F5344CB8AC3E}">
        <p14:creationId xmlns:p14="http://schemas.microsoft.com/office/powerpoint/2010/main" val="299670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solidFill>
                  <a:prstClr val="black"/>
                </a:solidFill>
                <a:latin typeface="Calibri" panose="020F0502020204030204" pitchFamily="34" charset="0"/>
                <a:ea typeface="+mj-ea"/>
                <a:cs typeface="+mj-cs"/>
              </a:rPr>
              <a:t>Scenario</a:t>
            </a:r>
          </a:p>
          <a:p>
            <a:r>
              <a:rPr lang="en-US" i="1" dirty="0" smtClean="0">
                <a:solidFill>
                  <a:prstClr val="black"/>
                </a:solidFill>
                <a:latin typeface="Calibri" panose="020F0502020204030204" pitchFamily="34" charset="0"/>
                <a:ea typeface="+mj-ea"/>
                <a:cs typeface="+mj-cs"/>
              </a:rPr>
              <a:t>An 83-year-old </a:t>
            </a:r>
            <a:r>
              <a:rPr lang="en-US" i="1" dirty="0">
                <a:solidFill>
                  <a:prstClr val="black"/>
                </a:solidFill>
                <a:latin typeface="Calibri" panose="020F0502020204030204" pitchFamily="34" charset="0"/>
                <a:ea typeface="+mj-ea"/>
                <a:cs typeface="+mj-cs"/>
              </a:rPr>
              <a:t>woman was found wandering around her neighborhood. </a:t>
            </a:r>
            <a:r>
              <a:rPr lang="en-US" i="1" dirty="0" smtClean="0">
                <a:solidFill>
                  <a:prstClr val="black"/>
                </a:solidFill>
                <a:latin typeface="Calibri" panose="020F0502020204030204" pitchFamily="34" charset="0"/>
                <a:ea typeface="+mj-ea"/>
                <a:cs typeface="+mj-cs"/>
              </a:rPr>
              <a:t>She </a:t>
            </a:r>
            <a:r>
              <a:rPr lang="en-US" i="1" dirty="0">
                <a:solidFill>
                  <a:prstClr val="black"/>
                </a:solidFill>
                <a:latin typeface="Calibri" panose="020F0502020204030204" pitchFamily="34" charset="0"/>
                <a:ea typeface="+mj-ea"/>
                <a:cs typeface="+mj-cs"/>
              </a:rPr>
              <a:t>was brought to the Emergency Department and ultimately diagnosed as having moderate dementia. </a:t>
            </a:r>
            <a:r>
              <a:rPr lang="en-US" i="1" dirty="0" smtClean="0">
                <a:solidFill>
                  <a:prstClr val="black"/>
                </a:solidFill>
                <a:latin typeface="Calibri" panose="020F0502020204030204" pitchFamily="34" charset="0"/>
                <a:ea typeface="+mj-ea"/>
                <a:cs typeface="+mj-cs"/>
              </a:rPr>
              <a:t>Her </a:t>
            </a:r>
            <a:r>
              <a:rPr lang="en-US" i="1" dirty="0">
                <a:solidFill>
                  <a:prstClr val="black"/>
                </a:solidFill>
                <a:latin typeface="Calibri" panose="020F0502020204030204" pitchFamily="34" charset="0"/>
                <a:ea typeface="+mj-ea"/>
                <a:cs typeface="+mj-cs"/>
              </a:rPr>
              <a:t>daughter is working full-time but feels a need to stop working to take care of her mother.</a:t>
            </a:r>
          </a:p>
          <a:p>
            <a:r>
              <a:rPr lang="en-US" i="1" dirty="0">
                <a:solidFill>
                  <a:prstClr val="black"/>
                </a:solidFill>
                <a:latin typeface="Calibri" panose="020F0502020204030204" pitchFamily="34" charset="0"/>
                <a:ea typeface="+mj-ea"/>
                <a:cs typeface="+mj-cs"/>
              </a:rPr>
              <a:t>What do you do to support the caregiver?</a:t>
            </a:r>
            <a:endParaRPr lang="en-US" i="1" dirty="0">
              <a:latin typeface="Calibri" panose="020F0502020204030204" pitchFamily="34" charset="0"/>
            </a:endParaRPr>
          </a:p>
        </p:txBody>
      </p:sp>
      <p:sp>
        <p:nvSpPr>
          <p:cNvPr id="4" name="Title 3"/>
          <p:cNvSpPr>
            <a:spLocks noGrp="1"/>
          </p:cNvSpPr>
          <p:nvPr>
            <p:ph type="title"/>
          </p:nvPr>
        </p:nvSpPr>
        <p:spPr/>
        <p:txBody>
          <a:bodyPr>
            <a:noAutofit/>
          </a:bodyPr>
          <a:lstStyle/>
          <a:p>
            <a:r>
              <a:rPr lang="en-US" dirty="0"/>
              <a:t>Describe Ways to Support Caregiver</a:t>
            </a:r>
          </a:p>
        </p:txBody>
      </p:sp>
    </p:spTree>
    <p:extLst>
      <p:ext uri="{BB962C8B-B14F-4D97-AF65-F5344CB8AC3E}">
        <p14:creationId xmlns:p14="http://schemas.microsoft.com/office/powerpoint/2010/main" val="3888185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normAutofit/>
          </a:bodyPr>
          <a:lstStyle/>
          <a:p>
            <a:r>
              <a:rPr lang="en-US" sz="3600" dirty="0"/>
              <a:t>At the end of this module health care providers will be able to:</a:t>
            </a:r>
          </a:p>
          <a:p>
            <a:pPr lvl="1">
              <a:buFont typeface="Arial" panose="020B0604020202020204" pitchFamily="34" charset="0"/>
              <a:buChar char="•"/>
            </a:pPr>
            <a:r>
              <a:rPr lang="en-US" sz="3200" dirty="0"/>
              <a:t>Describe ways to support the caregiver </a:t>
            </a:r>
          </a:p>
          <a:p>
            <a:pPr lvl="1">
              <a:buFont typeface="Arial" panose="020B0604020202020204" pitchFamily="34" charset="0"/>
              <a:buChar char="•"/>
            </a:pPr>
            <a:r>
              <a:rPr lang="en-US" sz="3200" dirty="0"/>
              <a:t>Describe ways to protect the caregiver’s health</a:t>
            </a:r>
          </a:p>
          <a:p>
            <a:pPr lvl="1">
              <a:buFont typeface="Arial" panose="020B0604020202020204" pitchFamily="34" charset="0"/>
              <a:buChar char="•"/>
            </a:pPr>
            <a:r>
              <a:rPr lang="en-US" sz="3200" dirty="0"/>
              <a:t>Describe how to address caregiver </a:t>
            </a:r>
            <a:r>
              <a:rPr lang="en-US" sz="3200" dirty="0" smtClean="0"/>
              <a:t>stress</a:t>
            </a:r>
            <a:endParaRPr lang="en-US" dirty="0"/>
          </a:p>
        </p:txBody>
      </p:sp>
    </p:spTree>
    <p:extLst>
      <p:ext uri="{BB962C8B-B14F-4D97-AF65-F5344CB8AC3E}">
        <p14:creationId xmlns:p14="http://schemas.microsoft.com/office/powerpoint/2010/main" val="107994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Caregiver Support Response</a:t>
            </a:r>
          </a:p>
        </p:txBody>
      </p:sp>
      <p:sp>
        <p:nvSpPr>
          <p:cNvPr id="3" name="Content Placeholder 2"/>
          <p:cNvSpPr>
            <a:spLocks noGrp="1"/>
          </p:cNvSpPr>
          <p:nvPr>
            <p:ph idx="1"/>
          </p:nvPr>
        </p:nvSpPr>
        <p:spPr/>
        <p:txBody>
          <a:bodyPr>
            <a:normAutofit/>
          </a:bodyPr>
          <a:lstStyle/>
          <a:p>
            <a:pPr marL="228600" lvl="0" indent="-228600">
              <a:lnSpc>
                <a:spcPct val="90000"/>
              </a:lnSpc>
              <a:spcBef>
                <a:spcPts val="1000"/>
              </a:spcBef>
            </a:pPr>
            <a:r>
              <a:rPr lang="en-US" dirty="0">
                <a:solidFill>
                  <a:prstClr val="black"/>
                </a:solidFill>
              </a:rPr>
              <a:t>Discuss caregiving options with the </a:t>
            </a:r>
            <a:r>
              <a:rPr lang="en-US" dirty="0" smtClean="0">
                <a:solidFill>
                  <a:prstClr val="black"/>
                </a:solidFill>
              </a:rPr>
              <a:t>daughter.</a:t>
            </a:r>
            <a:endParaRPr lang="en-US" dirty="0">
              <a:solidFill>
                <a:prstClr val="black"/>
              </a:solidFill>
            </a:endParaRPr>
          </a:p>
          <a:p>
            <a:pPr marL="228600" lvl="0" indent="-228600">
              <a:lnSpc>
                <a:spcPct val="90000"/>
              </a:lnSpc>
              <a:spcBef>
                <a:spcPts val="1000"/>
              </a:spcBef>
            </a:pPr>
            <a:r>
              <a:rPr lang="en-US" dirty="0">
                <a:solidFill>
                  <a:prstClr val="black"/>
                </a:solidFill>
              </a:rPr>
              <a:t>Discuss her family situation/her preferences</a:t>
            </a:r>
          </a:p>
          <a:p>
            <a:pPr marL="228600" lvl="0" indent="-228600">
              <a:lnSpc>
                <a:spcPct val="90000"/>
              </a:lnSpc>
              <a:spcBef>
                <a:spcPts val="1000"/>
              </a:spcBef>
            </a:pPr>
            <a:r>
              <a:rPr lang="en-US" dirty="0">
                <a:solidFill>
                  <a:prstClr val="black"/>
                </a:solidFill>
              </a:rPr>
              <a:t>Suggest a family meeting to discuss </a:t>
            </a:r>
            <a:r>
              <a:rPr lang="en-US" dirty="0" smtClean="0">
                <a:solidFill>
                  <a:prstClr val="black"/>
                </a:solidFill>
              </a:rPr>
              <a:t>options.</a:t>
            </a:r>
            <a:endParaRPr lang="en-US" dirty="0">
              <a:solidFill>
                <a:prstClr val="black"/>
              </a:solidFill>
            </a:endParaRPr>
          </a:p>
          <a:p>
            <a:pPr marL="228600" lvl="0" indent="-228600">
              <a:lnSpc>
                <a:spcPct val="90000"/>
              </a:lnSpc>
              <a:spcBef>
                <a:spcPts val="1000"/>
              </a:spcBef>
            </a:pPr>
            <a:r>
              <a:rPr lang="en-US" dirty="0">
                <a:solidFill>
                  <a:prstClr val="black"/>
                </a:solidFill>
              </a:rPr>
              <a:t>Discuss future </a:t>
            </a:r>
            <a:r>
              <a:rPr lang="en-US" dirty="0" smtClean="0">
                <a:solidFill>
                  <a:prstClr val="black"/>
                </a:solidFill>
              </a:rPr>
              <a:t>alternatives </a:t>
            </a:r>
            <a:r>
              <a:rPr lang="en-US" dirty="0">
                <a:solidFill>
                  <a:prstClr val="black"/>
                </a:solidFill>
              </a:rPr>
              <a:t>to home </a:t>
            </a:r>
            <a:r>
              <a:rPr lang="en-US" dirty="0" smtClean="0">
                <a:solidFill>
                  <a:prstClr val="black"/>
                </a:solidFill>
              </a:rPr>
              <a:t>care.</a:t>
            </a:r>
            <a:endParaRPr lang="en-US" dirty="0">
              <a:solidFill>
                <a:prstClr val="black"/>
              </a:solidFill>
            </a:endParaRPr>
          </a:p>
          <a:p>
            <a:pPr marL="228600" lvl="0" indent="-228600">
              <a:lnSpc>
                <a:spcPct val="90000"/>
              </a:lnSpc>
              <a:spcBef>
                <a:spcPts val="1000"/>
              </a:spcBef>
            </a:pPr>
            <a:r>
              <a:rPr lang="en-US" dirty="0">
                <a:solidFill>
                  <a:prstClr val="black"/>
                </a:solidFill>
              </a:rPr>
              <a:t>Discuss potential strains of </a:t>
            </a:r>
            <a:r>
              <a:rPr lang="en-US" dirty="0" smtClean="0">
                <a:solidFill>
                  <a:prstClr val="black"/>
                </a:solidFill>
              </a:rPr>
              <a:t>caregiving.</a:t>
            </a:r>
            <a:endParaRPr lang="en-US" dirty="0">
              <a:solidFill>
                <a:prstClr val="black"/>
              </a:solidFill>
            </a:endParaRPr>
          </a:p>
          <a:p>
            <a:pPr marL="228600" lvl="0" indent="-228600">
              <a:lnSpc>
                <a:spcPct val="90000"/>
              </a:lnSpc>
              <a:spcBef>
                <a:spcPts val="1000"/>
              </a:spcBef>
            </a:pPr>
            <a:r>
              <a:rPr lang="en-US" dirty="0">
                <a:solidFill>
                  <a:prstClr val="black"/>
                </a:solidFill>
              </a:rPr>
              <a:t>Proactively inquire about </a:t>
            </a:r>
            <a:r>
              <a:rPr lang="en-US" dirty="0" smtClean="0">
                <a:solidFill>
                  <a:prstClr val="black"/>
                </a:solidFill>
              </a:rPr>
              <a:t>stress.</a:t>
            </a:r>
            <a:endParaRPr lang="en-US" dirty="0"/>
          </a:p>
        </p:txBody>
      </p:sp>
    </p:spTree>
    <p:extLst>
      <p:ext uri="{BB962C8B-B14F-4D97-AF65-F5344CB8AC3E}">
        <p14:creationId xmlns:p14="http://schemas.microsoft.com/office/powerpoint/2010/main" val="2740279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Assessing the Caregiver</a:t>
            </a:r>
          </a:p>
        </p:txBody>
      </p:sp>
      <p:sp>
        <p:nvSpPr>
          <p:cNvPr id="3" name="Content Placeholder 2"/>
          <p:cNvSpPr>
            <a:spLocks noGrp="1"/>
          </p:cNvSpPr>
          <p:nvPr>
            <p:ph idx="1"/>
          </p:nvPr>
        </p:nvSpPr>
        <p:spPr/>
        <p:txBody>
          <a:bodyPr>
            <a:normAutofit fontScale="85000" lnSpcReduction="20000"/>
          </a:bodyPr>
          <a:lstStyle/>
          <a:p>
            <a:r>
              <a:rPr lang="en-US" dirty="0"/>
              <a:t>Caregivers have multiple </a:t>
            </a:r>
            <a:r>
              <a:rPr lang="en-US" dirty="0" smtClean="0"/>
              <a:t>responsibilities. </a:t>
            </a:r>
            <a:endParaRPr lang="en-US" dirty="0"/>
          </a:p>
          <a:p>
            <a:r>
              <a:rPr lang="en-US" dirty="0"/>
              <a:t>Look for signs of caregiver </a:t>
            </a:r>
            <a:r>
              <a:rPr lang="en-US" dirty="0" smtClean="0"/>
              <a:t>stress.</a:t>
            </a:r>
            <a:endParaRPr lang="en-US" dirty="0"/>
          </a:p>
          <a:p>
            <a:pPr lvl="1">
              <a:buFont typeface="Arial" panose="020B0604020202020204" pitchFamily="34" charset="0"/>
              <a:buChar char="•"/>
            </a:pPr>
            <a:r>
              <a:rPr lang="en-US" dirty="0"/>
              <a:t>Consider caregiver stress assessments</a:t>
            </a:r>
          </a:p>
          <a:p>
            <a:pPr lvl="2"/>
            <a:r>
              <a:rPr lang="en-US" dirty="0"/>
              <a:t>For examples, see </a:t>
            </a:r>
            <a:endParaRPr lang="en-US" dirty="0" smtClean="0"/>
          </a:p>
          <a:p>
            <a:pPr lvl="3"/>
            <a:r>
              <a:rPr lang="en-US" dirty="0" smtClean="0">
                <a:hlinkClick r:id="rId3"/>
              </a:rPr>
              <a:t>American Psychological Association Assessment Tools (</a:t>
            </a:r>
            <a:r>
              <a:rPr lang="en-US" dirty="0" smtClean="0">
                <a:solidFill>
                  <a:srgbClr val="FF0000"/>
                </a:solidFill>
                <a:hlinkClick r:id="rId3"/>
              </a:rPr>
              <a:t>http</a:t>
            </a:r>
            <a:r>
              <a:rPr lang="en-US" dirty="0">
                <a:solidFill>
                  <a:srgbClr val="FF0000"/>
                </a:solidFill>
                <a:hlinkClick r:id="rId3"/>
              </a:rPr>
              <a:t>://</a:t>
            </a:r>
            <a:r>
              <a:rPr lang="en-US" dirty="0" smtClean="0">
                <a:solidFill>
                  <a:srgbClr val="FF0000"/>
                </a:solidFill>
                <a:hlinkClick r:id="rId3"/>
              </a:rPr>
              <a:t>www.apa.org/pi/about/publications/caregivers/practice-settings/assessment/tools/index.aspx)</a:t>
            </a:r>
            <a:endParaRPr lang="en-US" dirty="0">
              <a:solidFill>
                <a:srgbClr val="FF0000"/>
              </a:solidFill>
            </a:endParaRPr>
          </a:p>
          <a:p>
            <a:pPr lvl="3"/>
            <a:r>
              <a:rPr lang="en-US" u="sng" dirty="0" smtClean="0">
                <a:hlinkClick r:id="rId4"/>
              </a:rPr>
              <a:t>Health in </a:t>
            </a:r>
            <a:r>
              <a:rPr lang="en-US" u="sng" dirty="0">
                <a:hlinkClick r:id="rId4"/>
              </a:rPr>
              <a:t>Aging Caregiver Self-Assessment </a:t>
            </a:r>
            <a:r>
              <a:rPr lang="en-US" u="sng" dirty="0" smtClean="0">
                <a:hlinkClick r:id="rId4"/>
              </a:rPr>
              <a:t>Questionnaire (http</a:t>
            </a:r>
            <a:r>
              <a:rPr lang="en-US" u="sng" dirty="0">
                <a:hlinkClick r:id="rId4"/>
              </a:rPr>
              <a:t>://</a:t>
            </a:r>
            <a:r>
              <a:rPr lang="en-US" u="sng" dirty="0" smtClean="0">
                <a:hlinkClick r:id="rId4"/>
              </a:rPr>
              <a:t>www.healthinaging.org/files/documents/caregiver.self_assessment.pdf)</a:t>
            </a:r>
            <a:endParaRPr lang="en-US" dirty="0"/>
          </a:p>
          <a:p>
            <a:pPr lvl="3"/>
            <a:r>
              <a:rPr lang="en-US" dirty="0" smtClean="0">
                <a:hlinkClick r:id="rId5"/>
              </a:rPr>
              <a:t>Oxford Academic Health &amp; Social Work</a:t>
            </a:r>
            <a:r>
              <a:rPr lang="en-US" dirty="0">
                <a:hlinkClick r:id="rId5"/>
              </a:rPr>
              <a:t>: The Caregiver Well-Being </a:t>
            </a:r>
            <a:r>
              <a:rPr lang="en-US" dirty="0" smtClean="0">
                <a:hlinkClick r:id="rId5"/>
              </a:rPr>
              <a:t>Scale (http://hsw.oxfordjournals.org/content/early/2013/10/30/hsw.hlt019.full.pdf+html)</a:t>
            </a:r>
            <a:endParaRPr lang="en-US" dirty="0" smtClean="0"/>
          </a:p>
          <a:p>
            <a:pPr lvl="3"/>
            <a:r>
              <a:rPr lang="en-US" dirty="0" smtClean="0">
                <a:hlinkClick r:id="rId6"/>
              </a:rPr>
              <a:t>Alzheimer’s Association: Caregiver Stress</a:t>
            </a:r>
            <a:br>
              <a:rPr lang="en-US" dirty="0" smtClean="0">
                <a:hlinkClick r:id="rId6"/>
              </a:rPr>
            </a:br>
            <a:r>
              <a:rPr lang="en-US" dirty="0" smtClean="0">
                <a:hlinkClick r:id="rId6"/>
              </a:rPr>
              <a:t>(http</a:t>
            </a:r>
            <a:r>
              <a:rPr lang="en-US" dirty="0">
                <a:hlinkClick r:id="rId6"/>
              </a:rPr>
              <a:t>://</a:t>
            </a:r>
            <a:r>
              <a:rPr lang="en-US" dirty="0" smtClean="0">
                <a:hlinkClick r:id="rId6"/>
              </a:rPr>
              <a:t>alz.org/care/alzheimers-dementia-caregiver-stress-burnout.asp)</a:t>
            </a:r>
            <a:r>
              <a:rPr lang="en-US" dirty="0" smtClean="0"/>
              <a:t> </a:t>
            </a:r>
          </a:p>
          <a:p>
            <a:pPr lvl="3"/>
            <a:r>
              <a:rPr lang="en-US" dirty="0">
                <a:hlinkClick r:id="rId7"/>
              </a:rPr>
              <a:t>Alzheimer’s Association: Caregiver </a:t>
            </a:r>
            <a:r>
              <a:rPr lang="en-US" dirty="0" smtClean="0">
                <a:hlinkClick r:id="rId7"/>
              </a:rPr>
              <a:t>Stress Check (http</a:t>
            </a:r>
            <a:r>
              <a:rPr lang="en-US" dirty="0">
                <a:hlinkClick r:id="rId7"/>
              </a:rPr>
              <a:t>://</a:t>
            </a:r>
            <a:r>
              <a:rPr lang="en-US" dirty="0" smtClean="0">
                <a:hlinkClick r:id="rId7"/>
              </a:rPr>
              <a:t>alz.org/care/alzheimers-dementia-stress-check.asp)</a:t>
            </a:r>
            <a:r>
              <a:rPr lang="en-US" dirty="0" smtClean="0"/>
              <a:t> </a:t>
            </a:r>
            <a:endParaRPr lang="en-US" dirty="0"/>
          </a:p>
        </p:txBody>
      </p:sp>
    </p:spTree>
    <p:extLst>
      <p:ext uri="{BB962C8B-B14F-4D97-AF65-F5344CB8AC3E}">
        <p14:creationId xmlns:p14="http://schemas.microsoft.com/office/powerpoint/2010/main" val="1163293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228600"/>
            <a:ext cx="7886700" cy="1295400"/>
          </a:xfrm>
        </p:spPr>
        <p:txBody>
          <a:bodyPr>
            <a:normAutofit fontScale="90000"/>
          </a:bodyPr>
          <a:lstStyle/>
          <a:p>
            <a:r>
              <a:rPr lang="en-US" dirty="0"/>
              <a:t>Principles of Caregiver Assessment</a:t>
            </a:r>
          </a:p>
        </p:txBody>
      </p:sp>
      <p:sp>
        <p:nvSpPr>
          <p:cNvPr id="5" name="Content Placeholder 4"/>
          <p:cNvSpPr>
            <a:spLocks noGrp="1"/>
          </p:cNvSpPr>
          <p:nvPr>
            <p:ph idx="1"/>
          </p:nvPr>
        </p:nvSpPr>
        <p:spPr>
          <a:xfrm>
            <a:off x="609600" y="1524000"/>
            <a:ext cx="7886700" cy="4495800"/>
          </a:xfrm>
        </p:spPr>
        <p:txBody>
          <a:bodyPr>
            <a:normAutofit fontScale="25000" lnSpcReduction="20000"/>
          </a:bodyPr>
          <a:lstStyle/>
          <a:p>
            <a:r>
              <a:rPr lang="en-US" sz="12800" dirty="0"/>
              <a:t>Assessments </a:t>
            </a:r>
            <a:r>
              <a:rPr lang="en-US" sz="12800" dirty="0" smtClean="0"/>
              <a:t>should</a:t>
            </a:r>
            <a:endParaRPr lang="en-US" sz="12800" dirty="0"/>
          </a:p>
          <a:p>
            <a:pPr lvl="1">
              <a:buFont typeface="Arial" panose="020B0604020202020204" pitchFamily="34" charset="0"/>
              <a:buChar char="•"/>
            </a:pPr>
            <a:r>
              <a:rPr lang="en-US" sz="11200" dirty="0"/>
              <a:t>Include needs/preferences of both </a:t>
            </a:r>
            <a:r>
              <a:rPr lang="en-US" sz="11200" dirty="0" err="1"/>
              <a:t>PLwD</a:t>
            </a:r>
            <a:r>
              <a:rPr lang="en-US" sz="11200" dirty="0"/>
              <a:t> and  caregiver</a:t>
            </a:r>
          </a:p>
          <a:p>
            <a:pPr lvl="1">
              <a:buFont typeface="Arial" panose="020B0604020202020204" pitchFamily="34" charset="0"/>
              <a:buChar char="•"/>
            </a:pPr>
            <a:r>
              <a:rPr lang="en-US" sz="11200" dirty="0"/>
              <a:t>Be periodically updated</a:t>
            </a:r>
          </a:p>
          <a:p>
            <a:pPr lvl="1">
              <a:buFont typeface="Arial" panose="020B0604020202020204" pitchFamily="34" charset="0"/>
              <a:buChar char="•"/>
            </a:pPr>
            <a:r>
              <a:rPr lang="en-US" sz="11200" dirty="0"/>
              <a:t>Identify strengths and problems </a:t>
            </a:r>
          </a:p>
          <a:p>
            <a:pPr lvl="1">
              <a:buFont typeface="Arial" panose="020B0604020202020204" pitchFamily="34" charset="0"/>
              <a:buChar char="•"/>
            </a:pPr>
            <a:r>
              <a:rPr lang="en-US" sz="11200" dirty="0"/>
              <a:t>Reflect culturally competent practice</a:t>
            </a:r>
          </a:p>
          <a:p>
            <a:pPr>
              <a:spcAft>
                <a:spcPts val="1500"/>
              </a:spcAft>
            </a:pPr>
            <a:r>
              <a:rPr lang="en-US" sz="12800" dirty="0"/>
              <a:t>Encourage caregiver to use the </a:t>
            </a:r>
            <a:r>
              <a:rPr lang="en-US" sz="12800" dirty="0" smtClean="0"/>
              <a:t>self-assessment.</a:t>
            </a:r>
            <a:endParaRPr lang="en-US" sz="6000" dirty="0"/>
          </a:p>
          <a:p>
            <a:pPr marL="257175" lvl="1" indent="0" algn="r">
              <a:buNone/>
            </a:pPr>
            <a:r>
              <a:rPr lang="en-US" sz="6000" dirty="0"/>
              <a:t>Adapted from the </a:t>
            </a:r>
            <a:r>
              <a:rPr lang="en-US" sz="6000" dirty="0">
                <a:hlinkClick r:id="rId3"/>
              </a:rPr>
              <a:t>Family Caregiver Alliance www.caregiver.org </a:t>
            </a:r>
            <a:endParaRPr lang="en-US" sz="6000" dirty="0"/>
          </a:p>
          <a:p>
            <a:pPr marL="0" indent="0" algn="r">
              <a:buNone/>
            </a:pPr>
            <a:r>
              <a:rPr lang="en-US" sz="6000" dirty="0"/>
              <a:t>Connor, </a:t>
            </a:r>
            <a:r>
              <a:rPr lang="en-US" sz="6000" dirty="0" err="1"/>
              <a:t>Siebens</a:t>
            </a:r>
            <a:r>
              <a:rPr lang="en-US" sz="6000" dirty="0"/>
              <a:t>, &amp; </a:t>
            </a:r>
            <a:r>
              <a:rPr lang="en-US" sz="6000" dirty="0" err="1"/>
              <a:t>Chodosh</a:t>
            </a:r>
            <a:r>
              <a:rPr lang="en-US" sz="6000" dirty="0"/>
              <a:t>, </a:t>
            </a:r>
            <a:r>
              <a:rPr lang="en-US" sz="6000" dirty="0" smtClean="0"/>
              <a:t>2015</a:t>
            </a:r>
            <a:endParaRPr lang="en-US" sz="1500" dirty="0"/>
          </a:p>
        </p:txBody>
      </p:sp>
    </p:spTree>
    <p:extLst>
      <p:ext uri="{BB962C8B-B14F-4D97-AF65-F5344CB8AC3E}">
        <p14:creationId xmlns:p14="http://schemas.microsoft.com/office/powerpoint/2010/main" val="3898361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Helping Caregivers Help Themselves</a:t>
            </a:r>
          </a:p>
        </p:txBody>
      </p:sp>
      <p:sp>
        <p:nvSpPr>
          <p:cNvPr id="3" name="Content Placeholder 2"/>
          <p:cNvSpPr>
            <a:spLocks noGrp="1"/>
          </p:cNvSpPr>
          <p:nvPr>
            <p:ph idx="1"/>
          </p:nvPr>
        </p:nvSpPr>
        <p:spPr/>
        <p:txBody>
          <a:bodyPr>
            <a:normAutofit/>
          </a:bodyPr>
          <a:lstStyle/>
          <a:p>
            <a:r>
              <a:rPr lang="en-US" sz="3600" dirty="0" smtClean="0"/>
              <a:t>Urge </a:t>
            </a:r>
            <a:r>
              <a:rPr lang="en-US" sz="3600" dirty="0"/>
              <a:t>development of stress management </a:t>
            </a:r>
            <a:r>
              <a:rPr lang="en-US" sz="3600" dirty="0" smtClean="0"/>
              <a:t>skills.</a:t>
            </a:r>
            <a:endParaRPr lang="en-US" sz="3600" dirty="0"/>
          </a:p>
          <a:p>
            <a:r>
              <a:rPr lang="en-US" sz="3600" dirty="0"/>
              <a:t>Promote support groups/self-help </a:t>
            </a:r>
            <a:r>
              <a:rPr lang="en-US" sz="3600" dirty="0" smtClean="0"/>
              <a:t>programs.</a:t>
            </a:r>
            <a:endParaRPr lang="en-US" sz="3600" dirty="0"/>
          </a:p>
          <a:p>
            <a:r>
              <a:rPr lang="en-US" sz="3600" dirty="0"/>
              <a:t>Tell them to make their health a </a:t>
            </a:r>
            <a:r>
              <a:rPr lang="en-US" sz="3600" dirty="0" smtClean="0"/>
              <a:t>priority.</a:t>
            </a:r>
            <a:endParaRPr lang="en-US" sz="3600" dirty="0"/>
          </a:p>
          <a:p>
            <a:pPr>
              <a:defRPr/>
            </a:pPr>
            <a:r>
              <a:rPr lang="en-US" sz="3600" dirty="0"/>
              <a:t>Screen for </a:t>
            </a:r>
            <a:r>
              <a:rPr lang="en-US" sz="3600" dirty="0" smtClean="0"/>
              <a:t>depression.</a:t>
            </a:r>
            <a:endParaRPr lang="en-US" sz="3600" dirty="0"/>
          </a:p>
        </p:txBody>
      </p:sp>
    </p:spTree>
    <p:extLst>
      <p:ext uri="{BB962C8B-B14F-4D97-AF65-F5344CB8AC3E}">
        <p14:creationId xmlns:p14="http://schemas.microsoft.com/office/powerpoint/2010/main" val="6158452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Describe Ways to Protect the Caregiver’s Health</a:t>
            </a:r>
          </a:p>
        </p:txBody>
      </p:sp>
      <p:sp>
        <p:nvSpPr>
          <p:cNvPr id="3" name="Content Placeholder 2"/>
          <p:cNvSpPr>
            <a:spLocks noGrp="1"/>
          </p:cNvSpPr>
          <p:nvPr>
            <p:ph idx="1"/>
          </p:nvPr>
        </p:nvSpPr>
        <p:spPr/>
        <p:txBody>
          <a:bodyPr>
            <a:normAutofit/>
          </a:bodyPr>
          <a:lstStyle/>
          <a:p>
            <a:pPr marL="0" indent="0">
              <a:buNone/>
            </a:pPr>
            <a:r>
              <a:rPr lang="en-US" sz="3600" dirty="0" smtClean="0"/>
              <a:t>Scenario</a:t>
            </a:r>
            <a:endParaRPr lang="en-US" sz="3600" dirty="0"/>
          </a:p>
          <a:p>
            <a:r>
              <a:rPr lang="en-US" sz="3600" i="1" dirty="0"/>
              <a:t>A </a:t>
            </a:r>
            <a:r>
              <a:rPr lang="en-US" sz="3600" i="1" dirty="0" smtClean="0"/>
              <a:t>55-year-old </a:t>
            </a:r>
            <a:r>
              <a:rPr lang="en-US" sz="3600" i="1" dirty="0"/>
              <a:t>female caregiver with a </a:t>
            </a:r>
            <a:r>
              <a:rPr lang="en-US" sz="3600" i="1" dirty="0" smtClean="0"/>
              <a:t>history </a:t>
            </a:r>
            <a:r>
              <a:rPr lang="en-US" sz="3600" i="1" dirty="0"/>
              <a:t>of diabetes and hypertension talks to you about feeling fatigued during an office visit.</a:t>
            </a:r>
          </a:p>
        </p:txBody>
      </p:sp>
    </p:spTree>
    <p:extLst>
      <p:ext uri="{BB962C8B-B14F-4D97-AF65-F5344CB8AC3E}">
        <p14:creationId xmlns:p14="http://schemas.microsoft.com/office/powerpoint/2010/main" val="3569264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Caregiver Health Response</a:t>
            </a:r>
          </a:p>
        </p:txBody>
      </p:sp>
      <p:sp>
        <p:nvSpPr>
          <p:cNvPr id="3" name="Content Placeholder 2"/>
          <p:cNvSpPr>
            <a:spLocks noGrp="1"/>
          </p:cNvSpPr>
          <p:nvPr>
            <p:ph idx="1"/>
          </p:nvPr>
        </p:nvSpPr>
        <p:spPr/>
        <p:txBody>
          <a:bodyPr>
            <a:normAutofit fontScale="92500" lnSpcReduction="10000"/>
          </a:bodyPr>
          <a:lstStyle/>
          <a:p>
            <a:pPr marL="228600" lvl="0" indent="-228600">
              <a:lnSpc>
                <a:spcPct val="90000"/>
              </a:lnSpc>
              <a:spcBef>
                <a:spcPts val="1000"/>
              </a:spcBef>
            </a:pPr>
            <a:r>
              <a:rPr lang="en-US" sz="3600" dirty="0" smtClean="0">
                <a:solidFill>
                  <a:prstClr val="black"/>
                </a:solidFill>
              </a:rPr>
              <a:t>Ask </a:t>
            </a:r>
            <a:r>
              <a:rPr lang="en-US" sz="3600" dirty="0">
                <a:solidFill>
                  <a:prstClr val="black"/>
                </a:solidFill>
              </a:rPr>
              <a:t>about her sleep </a:t>
            </a:r>
            <a:r>
              <a:rPr lang="en-US" sz="3600" dirty="0" smtClean="0">
                <a:solidFill>
                  <a:prstClr val="black"/>
                </a:solidFill>
              </a:rPr>
              <a:t>patterns.</a:t>
            </a:r>
            <a:endParaRPr lang="en-US" sz="3600" dirty="0">
              <a:solidFill>
                <a:prstClr val="black"/>
              </a:solidFill>
            </a:endParaRPr>
          </a:p>
          <a:p>
            <a:pPr marL="228600" lvl="0" indent="-228600">
              <a:lnSpc>
                <a:spcPct val="90000"/>
              </a:lnSpc>
              <a:spcBef>
                <a:spcPts val="1000"/>
              </a:spcBef>
            </a:pPr>
            <a:r>
              <a:rPr lang="en-US" sz="3600" dirty="0">
                <a:solidFill>
                  <a:prstClr val="black"/>
                </a:solidFill>
              </a:rPr>
              <a:t>Ask about diabetes </a:t>
            </a:r>
            <a:r>
              <a:rPr lang="en-US" sz="3600" dirty="0" smtClean="0">
                <a:solidFill>
                  <a:prstClr val="black"/>
                </a:solidFill>
              </a:rPr>
              <a:t>control.</a:t>
            </a:r>
            <a:endParaRPr lang="en-US" sz="3600" dirty="0">
              <a:solidFill>
                <a:prstClr val="black"/>
              </a:solidFill>
            </a:endParaRPr>
          </a:p>
          <a:p>
            <a:pPr marL="228600" lvl="0" indent="-228600">
              <a:lnSpc>
                <a:spcPct val="90000"/>
              </a:lnSpc>
              <a:spcBef>
                <a:spcPts val="1000"/>
              </a:spcBef>
            </a:pPr>
            <a:r>
              <a:rPr lang="en-US" sz="3600" dirty="0">
                <a:solidFill>
                  <a:prstClr val="black"/>
                </a:solidFill>
              </a:rPr>
              <a:t>Ask about blood pressure </a:t>
            </a:r>
            <a:r>
              <a:rPr lang="en-US" sz="3600" dirty="0" smtClean="0">
                <a:solidFill>
                  <a:prstClr val="black"/>
                </a:solidFill>
              </a:rPr>
              <a:t>monitoring.</a:t>
            </a:r>
            <a:endParaRPr lang="en-US" sz="3600" dirty="0">
              <a:solidFill>
                <a:prstClr val="black"/>
              </a:solidFill>
            </a:endParaRPr>
          </a:p>
          <a:p>
            <a:pPr marL="228600" lvl="0" indent="-228600">
              <a:lnSpc>
                <a:spcPct val="90000"/>
              </a:lnSpc>
              <a:spcBef>
                <a:spcPts val="1000"/>
              </a:spcBef>
            </a:pPr>
            <a:r>
              <a:rPr lang="en-US" sz="3600" dirty="0">
                <a:solidFill>
                  <a:prstClr val="black"/>
                </a:solidFill>
              </a:rPr>
              <a:t>Discuss the stress of caregiving </a:t>
            </a:r>
            <a:r>
              <a:rPr lang="en-US" sz="3600" dirty="0" smtClean="0">
                <a:solidFill>
                  <a:prstClr val="black"/>
                </a:solidFill>
              </a:rPr>
              <a:t>.</a:t>
            </a:r>
            <a:endParaRPr lang="en-US" sz="3600" dirty="0">
              <a:solidFill>
                <a:prstClr val="black"/>
              </a:solidFill>
            </a:endParaRPr>
          </a:p>
          <a:p>
            <a:pPr marL="228600" lvl="0" indent="-228600">
              <a:lnSpc>
                <a:spcPct val="90000"/>
              </a:lnSpc>
              <a:spcBef>
                <a:spcPts val="1000"/>
              </a:spcBef>
            </a:pPr>
            <a:r>
              <a:rPr lang="en-US" sz="3600" dirty="0">
                <a:solidFill>
                  <a:prstClr val="black"/>
                </a:solidFill>
              </a:rPr>
              <a:t>Emphasize the need to care for her own </a:t>
            </a:r>
            <a:r>
              <a:rPr lang="en-US" sz="3600" dirty="0" smtClean="0">
                <a:solidFill>
                  <a:prstClr val="black"/>
                </a:solidFill>
              </a:rPr>
              <a:t>health.</a:t>
            </a:r>
            <a:endParaRPr lang="en-US" sz="3600" dirty="0">
              <a:solidFill>
                <a:prstClr val="black"/>
              </a:solidFill>
            </a:endParaRPr>
          </a:p>
          <a:p>
            <a:pPr marL="228600" lvl="0" indent="-228600">
              <a:lnSpc>
                <a:spcPct val="90000"/>
              </a:lnSpc>
              <a:spcBef>
                <a:spcPts val="1000"/>
              </a:spcBef>
            </a:pPr>
            <a:r>
              <a:rPr lang="en-US" sz="3600" dirty="0">
                <a:solidFill>
                  <a:prstClr val="black"/>
                </a:solidFill>
              </a:rPr>
              <a:t>Administer a simple depression screen and act on the  </a:t>
            </a:r>
            <a:r>
              <a:rPr lang="en-US" sz="3600" dirty="0" smtClean="0">
                <a:solidFill>
                  <a:prstClr val="black"/>
                </a:solidFill>
              </a:rPr>
              <a:t>results.</a:t>
            </a:r>
          </a:p>
          <a:p>
            <a:pPr marL="228600" lvl="0" indent="-228600">
              <a:lnSpc>
                <a:spcPct val="90000"/>
              </a:lnSpc>
              <a:spcBef>
                <a:spcPts val="1000"/>
              </a:spcBef>
            </a:pPr>
            <a:r>
              <a:rPr lang="en-US" sz="3600" dirty="0">
                <a:solidFill>
                  <a:prstClr val="black"/>
                </a:solidFill>
              </a:rPr>
              <a:t>Provide information on community </a:t>
            </a:r>
            <a:r>
              <a:rPr lang="en-US" sz="3600" dirty="0" smtClean="0">
                <a:solidFill>
                  <a:prstClr val="black"/>
                </a:solidFill>
              </a:rPr>
              <a:t>resources. </a:t>
            </a:r>
            <a:endParaRPr lang="en-US" dirty="0"/>
          </a:p>
        </p:txBody>
      </p:sp>
    </p:spTree>
    <p:extLst>
      <p:ext uri="{BB962C8B-B14F-4D97-AF65-F5344CB8AC3E}">
        <p14:creationId xmlns:p14="http://schemas.microsoft.com/office/powerpoint/2010/main" val="218291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Services to Reduce Caregiver Stress</a:t>
            </a:r>
          </a:p>
        </p:txBody>
      </p:sp>
      <p:sp>
        <p:nvSpPr>
          <p:cNvPr id="3" name="Content Placeholder 2"/>
          <p:cNvSpPr>
            <a:spLocks noGrp="1"/>
          </p:cNvSpPr>
          <p:nvPr>
            <p:ph idx="1"/>
          </p:nvPr>
        </p:nvSpPr>
        <p:spPr/>
        <p:txBody>
          <a:bodyPr>
            <a:normAutofit/>
          </a:bodyPr>
          <a:lstStyle/>
          <a:p>
            <a:r>
              <a:rPr lang="en-US" sz="3600" dirty="0" smtClean="0"/>
              <a:t>Educational </a:t>
            </a:r>
            <a:r>
              <a:rPr lang="en-US" sz="3600" dirty="0"/>
              <a:t>programs</a:t>
            </a:r>
          </a:p>
          <a:p>
            <a:r>
              <a:rPr lang="en-US" sz="3600" dirty="0"/>
              <a:t>Skill building programs </a:t>
            </a:r>
          </a:p>
          <a:p>
            <a:r>
              <a:rPr lang="en-US" sz="3600" dirty="0"/>
              <a:t>Individual or family counseling/ </a:t>
            </a:r>
            <a:r>
              <a:rPr lang="en-US" sz="3600" dirty="0" smtClean="0"/>
              <a:t>therapy</a:t>
            </a:r>
          </a:p>
          <a:p>
            <a:pPr>
              <a:spcAft>
                <a:spcPts val="2200"/>
              </a:spcAft>
            </a:pPr>
            <a:r>
              <a:rPr lang="en-US" sz="3600" dirty="0" smtClean="0"/>
              <a:t>Speaking </a:t>
            </a:r>
            <a:r>
              <a:rPr lang="en-US" sz="3600" dirty="0"/>
              <a:t>with a clergy member </a:t>
            </a:r>
          </a:p>
          <a:p>
            <a:pPr marL="0" indent="0" algn="r">
              <a:buNone/>
            </a:pPr>
            <a:r>
              <a:rPr lang="en-US" sz="2200" dirty="0" smtClean="0"/>
              <a:t>Gallagher-Thompson</a:t>
            </a:r>
            <a:r>
              <a:rPr lang="en-US" sz="2200" dirty="0"/>
              <a:t>, </a:t>
            </a:r>
            <a:r>
              <a:rPr lang="en-US" sz="2200" dirty="0" smtClean="0"/>
              <a:t>2012</a:t>
            </a:r>
            <a:endParaRPr lang="en-US" sz="2200" dirty="0"/>
          </a:p>
        </p:txBody>
      </p:sp>
    </p:spTree>
    <p:extLst>
      <p:ext uri="{BB962C8B-B14F-4D97-AF65-F5344CB8AC3E}">
        <p14:creationId xmlns:p14="http://schemas.microsoft.com/office/powerpoint/2010/main" val="606506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Describe How to Address Caregiver </a:t>
            </a:r>
            <a:r>
              <a:rPr lang="en-US" sz="4000" dirty="0" smtClean="0"/>
              <a:t>Stress</a:t>
            </a:r>
            <a:endParaRPr lang="en-US" dirty="0"/>
          </a:p>
        </p:txBody>
      </p:sp>
      <p:sp>
        <p:nvSpPr>
          <p:cNvPr id="3" name="Content Placeholder 2"/>
          <p:cNvSpPr>
            <a:spLocks noGrp="1"/>
          </p:cNvSpPr>
          <p:nvPr>
            <p:ph idx="1"/>
          </p:nvPr>
        </p:nvSpPr>
        <p:spPr>
          <a:xfrm>
            <a:off x="457200" y="1453198"/>
            <a:ext cx="8229600" cy="4525963"/>
          </a:xfrm>
        </p:spPr>
        <p:txBody>
          <a:bodyPr>
            <a:normAutofit/>
          </a:bodyPr>
          <a:lstStyle/>
          <a:p>
            <a:pPr marL="0" indent="0">
              <a:buNone/>
            </a:pPr>
            <a:r>
              <a:rPr lang="en-US" sz="3600" smtClean="0"/>
              <a:t>Scenario</a:t>
            </a:r>
          </a:p>
          <a:p>
            <a:r>
              <a:rPr lang="en-US" sz="3600" i="1" smtClean="0"/>
              <a:t>A </a:t>
            </a:r>
            <a:r>
              <a:rPr lang="en-US" sz="3600" i="1" dirty="0" smtClean="0"/>
              <a:t>58-year-old </a:t>
            </a:r>
            <a:r>
              <a:rPr lang="en-US" sz="3600" i="1" dirty="0"/>
              <a:t>female caregiver describes problems dealing </a:t>
            </a:r>
            <a:r>
              <a:rPr lang="en-US" sz="3600" i="1" dirty="0" smtClean="0"/>
              <a:t>with </a:t>
            </a:r>
            <a:r>
              <a:rPr lang="en-US" sz="3600" i="1" dirty="0"/>
              <a:t>her mother who has advanced dementia.</a:t>
            </a:r>
          </a:p>
        </p:txBody>
      </p:sp>
    </p:spTree>
    <p:extLst>
      <p:ext uri="{BB962C8B-B14F-4D97-AF65-F5344CB8AC3E}">
        <p14:creationId xmlns:p14="http://schemas.microsoft.com/office/powerpoint/2010/main" val="28136240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Response to Caregiver Stress</a:t>
            </a:r>
          </a:p>
        </p:txBody>
      </p:sp>
      <p:sp>
        <p:nvSpPr>
          <p:cNvPr id="3" name="Content Placeholder 2"/>
          <p:cNvSpPr>
            <a:spLocks noGrp="1"/>
          </p:cNvSpPr>
          <p:nvPr>
            <p:ph idx="1"/>
          </p:nvPr>
        </p:nvSpPr>
        <p:spPr/>
        <p:txBody>
          <a:bodyPr>
            <a:noAutofit/>
          </a:bodyPr>
          <a:lstStyle/>
          <a:p>
            <a:r>
              <a:rPr lang="en-US" sz="3600" dirty="0"/>
              <a:t>Discuss the specific problems and possible </a:t>
            </a:r>
            <a:r>
              <a:rPr lang="en-US" sz="3600" dirty="0" smtClean="0"/>
              <a:t>solutions, including financial issues.</a:t>
            </a:r>
            <a:endParaRPr lang="en-US" sz="3600" dirty="0"/>
          </a:p>
          <a:p>
            <a:r>
              <a:rPr lang="en-US" sz="3600" dirty="0"/>
              <a:t>Discuss options like respite, new levels of care</a:t>
            </a:r>
          </a:p>
          <a:p>
            <a:r>
              <a:rPr lang="en-US" sz="3600" dirty="0"/>
              <a:t>Ask about her health and </a:t>
            </a:r>
            <a:r>
              <a:rPr lang="en-US" sz="3600" dirty="0" smtClean="0"/>
              <a:t>co-morbidities.</a:t>
            </a:r>
            <a:endParaRPr lang="en-US" sz="3600" dirty="0"/>
          </a:p>
          <a:p>
            <a:r>
              <a:rPr lang="en-US" sz="3600" dirty="0"/>
              <a:t>Do a formal stress </a:t>
            </a:r>
            <a:r>
              <a:rPr lang="en-US" sz="3600" dirty="0" smtClean="0"/>
              <a:t>assessment.</a:t>
            </a:r>
            <a:endParaRPr lang="en-US" sz="3600" dirty="0"/>
          </a:p>
          <a:p>
            <a:r>
              <a:rPr lang="en-US" sz="3600" dirty="0"/>
              <a:t>Refer to local </a:t>
            </a:r>
            <a:r>
              <a:rPr lang="en-US" sz="3600" dirty="0" smtClean="0"/>
              <a:t>classes.</a:t>
            </a:r>
            <a:endParaRPr lang="en-US" sz="3600" dirty="0"/>
          </a:p>
        </p:txBody>
      </p:sp>
    </p:spTree>
    <p:extLst>
      <p:ext uri="{BB962C8B-B14F-4D97-AF65-F5344CB8AC3E}">
        <p14:creationId xmlns:p14="http://schemas.microsoft.com/office/powerpoint/2010/main" val="42836299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Autofit/>
          </a:bodyPr>
          <a:lstStyle/>
          <a:p>
            <a:r>
              <a:rPr lang="en-US" dirty="0"/>
              <a:t>Culturally Sensitive Interventions </a:t>
            </a:r>
          </a:p>
        </p:txBody>
      </p:sp>
      <p:sp>
        <p:nvSpPr>
          <p:cNvPr id="3" name="Content Placeholder 2"/>
          <p:cNvSpPr>
            <a:spLocks noGrp="1"/>
          </p:cNvSpPr>
          <p:nvPr>
            <p:ph idx="1"/>
          </p:nvPr>
        </p:nvSpPr>
        <p:spPr>
          <a:xfrm>
            <a:off x="457200" y="1219200"/>
            <a:ext cx="8534400" cy="4830763"/>
          </a:xfrm>
        </p:spPr>
        <p:txBody>
          <a:bodyPr>
            <a:normAutofit fontScale="25000" lnSpcReduction="20000"/>
          </a:bodyPr>
          <a:lstStyle/>
          <a:p>
            <a:r>
              <a:rPr lang="en-US" sz="14400" dirty="0" smtClean="0"/>
              <a:t>Caregivers</a:t>
            </a:r>
            <a:r>
              <a:rPr lang="en-US" sz="14400" dirty="0"/>
              <a:t>’ </a:t>
            </a:r>
            <a:r>
              <a:rPr lang="en-US" sz="14400" dirty="0" smtClean="0"/>
              <a:t>cultures influence </a:t>
            </a:r>
            <a:r>
              <a:rPr lang="en-US" sz="14400" dirty="0"/>
              <a:t>help-seeking </a:t>
            </a:r>
            <a:r>
              <a:rPr lang="en-US" sz="14400" dirty="0" smtClean="0"/>
              <a:t>behaviors. </a:t>
            </a:r>
            <a:endParaRPr lang="en-US" sz="14400" dirty="0"/>
          </a:p>
          <a:p>
            <a:r>
              <a:rPr lang="en-US" sz="14400" dirty="0"/>
              <a:t>Some cultures are well </a:t>
            </a:r>
            <a:r>
              <a:rPr lang="en-US" sz="14400" dirty="0" smtClean="0"/>
              <a:t>studied.</a:t>
            </a:r>
            <a:endParaRPr lang="en-US" sz="14400" dirty="0"/>
          </a:p>
          <a:p>
            <a:r>
              <a:rPr lang="en-US" sz="14400" dirty="0"/>
              <a:t>Other cultures have little empirical </a:t>
            </a:r>
            <a:r>
              <a:rPr lang="en-US" sz="14400" dirty="0" smtClean="0"/>
              <a:t>data.</a:t>
            </a:r>
            <a:endParaRPr lang="en-US" sz="14400" dirty="0"/>
          </a:p>
          <a:p>
            <a:pPr>
              <a:spcAft>
                <a:spcPts val="3200"/>
              </a:spcAft>
            </a:pPr>
            <a:r>
              <a:rPr lang="en-US" sz="14400" dirty="0"/>
              <a:t>The most successful programs employ “cultural tailoring” to make the program </a:t>
            </a:r>
            <a:r>
              <a:rPr lang="en-US" sz="14400" dirty="0" smtClean="0"/>
              <a:t>relevant.</a:t>
            </a:r>
            <a:endParaRPr lang="en-US" sz="14400" dirty="0"/>
          </a:p>
          <a:p>
            <a:pPr marL="0" indent="0" algn="r">
              <a:buNone/>
            </a:pPr>
            <a:r>
              <a:rPr lang="en-US" sz="8000" dirty="0" err="1" smtClean="0"/>
              <a:t>Napoles</a:t>
            </a:r>
            <a:r>
              <a:rPr lang="en-US" sz="8000" dirty="0" smtClean="0"/>
              <a:t> </a:t>
            </a:r>
            <a:r>
              <a:rPr lang="en-US" sz="8000" dirty="0"/>
              <a:t>et al. 2010</a:t>
            </a:r>
          </a:p>
          <a:p>
            <a:pPr marL="0" indent="0" algn="r">
              <a:buNone/>
            </a:pPr>
            <a:r>
              <a:rPr lang="en-US" sz="8000" dirty="0"/>
              <a:t>Gallagher-Thompson et al. 2015 </a:t>
            </a:r>
            <a:endParaRPr lang="en-US" sz="2000" dirty="0"/>
          </a:p>
        </p:txBody>
      </p:sp>
    </p:spTree>
    <p:extLst>
      <p:ext uri="{BB962C8B-B14F-4D97-AF65-F5344CB8AC3E}">
        <p14:creationId xmlns:p14="http://schemas.microsoft.com/office/powerpoint/2010/main" val="3185412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Informal Caregivers Provide Most of the Long-Term Care</a:t>
            </a:r>
          </a:p>
        </p:txBody>
      </p:sp>
      <p:sp>
        <p:nvSpPr>
          <p:cNvPr id="3" name="Content Placeholder 2"/>
          <p:cNvSpPr>
            <a:spLocks noGrp="1"/>
          </p:cNvSpPr>
          <p:nvPr>
            <p:ph idx="1"/>
          </p:nvPr>
        </p:nvSpPr>
        <p:spPr/>
        <p:txBody>
          <a:bodyPr>
            <a:normAutofit fontScale="92500"/>
          </a:bodyPr>
          <a:lstStyle/>
          <a:p>
            <a:r>
              <a:rPr lang="en-US" sz="3600" dirty="0"/>
              <a:t>Informal caregivers provide about 85% of all care to older adults in the U.S.  </a:t>
            </a:r>
            <a:r>
              <a:rPr lang="en-US" sz="2200" dirty="0" err="1"/>
              <a:t>Gitlin</a:t>
            </a:r>
            <a:r>
              <a:rPr lang="en-US" sz="2200" dirty="0"/>
              <a:t> &amp; Schulz, 2012 </a:t>
            </a:r>
          </a:p>
          <a:p>
            <a:r>
              <a:rPr lang="en-US" sz="3600" dirty="0"/>
              <a:t>Persons living with </a:t>
            </a:r>
            <a:r>
              <a:rPr lang="en-US" sz="3600" dirty="0" smtClean="0"/>
              <a:t>dementia </a:t>
            </a:r>
            <a:r>
              <a:rPr lang="en-US" sz="3600" dirty="0"/>
              <a:t>(PLwD) with caregivers have lower Medicare costs than those without </a:t>
            </a:r>
            <a:r>
              <a:rPr lang="en-US" sz="3600" dirty="0" smtClean="0"/>
              <a:t>them.  </a:t>
            </a:r>
            <a:r>
              <a:rPr lang="en-US" sz="2200" dirty="0"/>
              <a:t>Coe, 2016</a:t>
            </a:r>
          </a:p>
          <a:p>
            <a:r>
              <a:rPr lang="en-US" sz="3600" dirty="0"/>
              <a:t>Caregivers of PLwD often face great emotional, social, physical, and financial </a:t>
            </a:r>
            <a:r>
              <a:rPr lang="en-US" sz="3600" dirty="0" smtClean="0"/>
              <a:t>costs.  </a:t>
            </a:r>
            <a:r>
              <a:rPr lang="en-US" sz="2200" dirty="0"/>
              <a:t>Van </a:t>
            </a:r>
            <a:r>
              <a:rPr lang="en-US" sz="2200" dirty="0" err="1"/>
              <a:t>Houtven</a:t>
            </a:r>
            <a:r>
              <a:rPr lang="en-US" sz="2200" dirty="0"/>
              <a:t>, 2015; Alzheimer’s Association, </a:t>
            </a:r>
            <a:r>
              <a:rPr lang="en-US" sz="2200" dirty="0" smtClean="0"/>
              <a:t>2017</a:t>
            </a:r>
            <a:endParaRPr lang="en-US" sz="1800" dirty="0"/>
          </a:p>
        </p:txBody>
      </p:sp>
    </p:spTree>
    <p:extLst>
      <p:ext uri="{BB962C8B-B14F-4D97-AF65-F5344CB8AC3E}">
        <p14:creationId xmlns:p14="http://schemas.microsoft.com/office/powerpoint/2010/main" val="26220240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Summary/Conclusion</a:t>
            </a:r>
          </a:p>
        </p:txBody>
      </p:sp>
      <p:sp>
        <p:nvSpPr>
          <p:cNvPr id="3" name="Content Placeholder 2"/>
          <p:cNvSpPr>
            <a:spLocks noGrp="1"/>
          </p:cNvSpPr>
          <p:nvPr>
            <p:ph idx="1"/>
          </p:nvPr>
        </p:nvSpPr>
        <p:spPr/>
        <p:txBody>
          <a:bodyPr>
            <a:normAutofit/>
          </a:bodyPr>
          <a:lstStyle/>
          <a:p>
            <a:r>
              <a:rPr lang="en-US" sz="3600" dirty="0" smtClean="0"/>
              <a:t>Caregivers </a:t>
            </a:r>
            <a:r>
              <a:rPr lang="en-US" sz="3600" dirty="0"/>
              <a:t>are valuable allies in dementia </a:t>
            </a:r>
            <a:r>
              <a:rPr lang="en-US" sz="3600" dirty="0" smtClean="0"/>
              <a:t>care.</a:t>
            </a:r>
            <a:endParaRPr lang="en-US" sz="3600" dirty="0"/>
          </a:p>
          <a:p>
            <a:r>
              <a:rPr lang="en-US" sz="3600" dirty="0"/>
              <a:t>Involve them in care </a:t>
            </a:r>
            <a:r>
              <a:rPr lang="en-US" sz="3600" dirty="0" smtClean="0"/>
              <a:t>discussions.</a:t>
            </a:r>
            <a:endParaRPr lang="en-US" sz="3600" dirty="0"/>
          </a:p>
          <a:p>
            <a:r>
              <a:rPr lang="en-US" sz="3600" dirty="0"/>
              <a:t>Support  their roles and </a:t>
            </a:r>
            <a:r>
              <a:rPr lang="en-US" sz="3600" dirty="0" smtClean="0"/>
              <a:t>responsibilities.</a:t>
            </a:r>
            <a:endParaRPr lang="en-US" sz="3600" dirty="0"/>
          </a:p>
          <a:p>
            <a:r>
              <a:rPr lang="en-US" sz="3600" dirty="0"/>
              <a:t>Their health needs to be </a:t>
            </a:r>
            <a:r>
              <a:rPr lang="en-US" sz="3600" dirty="0" smtClean="0"/>
              <a:t>protected.</a:t>
            </a:r>
            <a:endParaRPr lang="en-US" sz="3600" dirty="0"/>
          </a:p>
          <a:p>
            <a:r>
              <a:rPr lang="en-US" sz="3600" dirty="0"/>
              <a:t>Proactively refer for stress and </a:t>
            </a:r>
            <a:r>
              <a:rPr lang="en-US" sz="3600" dirty="0" smtClean="0"/>
              <a:t>depression.</a:t>
            </a:r>
            <a:endParaRPr lang="en-US" sz="3600" dirty="0"/>
          </a:p>
        </p:txBody>
      </p:sp>
    </p:spTree>
    <p:extLst>
      <p:ext uri="{BB962C8B-B14F-4D97-AF65-F5344CB8AC3E}">
        <p14:creationId xmlns:p14="http://schemas.microsoft.com/office/powerpoint/2010/main" val="14425137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I</a:t>
            </a:r>
            <a:endParaRPr lang="en-US" dirty="0"/>
          </a:p>
        </p:txBody>
      </p:sp>
      <p:sp>
        <p:nvSpPr>
          <p:cNvPr id="3" name="Content Placeholder 2"/>
          <p:cNvSpPr>
            <a:spLocks noGrp="1"/>
          </p:cNvSpPr>
          <p:nvPr>
            <p:ph idx="1"/>
          </p:nvPr>
        </p:nvSpPr>
        <p:spPr/>
        <p:txBody>
          <a:bodyPr>
            <a:normAutofit fontScale="70000" lnSpcReduction="20000"/>
          </a:bodyPr>
          <a:lstStyle/>
          <a:p>
            <a:pPr marL="457200" indent="-457200">
              <a:buNone/>
            </a:pPr>
            <a:r>
              <a:rPr lang="en-US" dirty="0"/>
              <a:t>Alzheimer's Association. (</a:t>
            </a:r>
            <a:r>
              <a:rPr lang="en-US" dirty="0" smtClean="0"/>
              <a:t>2017). </a:t>
            </a:r>
            <a:r>
              <a:rPr lang="en-US" dirty="0" smtClean="0">
                <a:hlinkClick r:id="rId3"/>
              </a:rPr>
              <a:t>2017 </a:t>
            </a:r>
            <a:r>
              <a:rPr lang="en-US" dirty="0">
                <a:hlinkClick r:id="rId3"/>
              </a:rPr>
              <a:t>Alzheimer's disease facts and figures.</a:t>
            </a:r>
            <a:r>
              <a:rPr lang="en-US" i="1" dirty="0">
                <a:hlinkClick r:id="rId3"/>
              </a:rPr>
              <a:t> </a:t>
            </a:r>
            <a:r>
              <a:rPr lang="en-US" dirty="0">
                <a:hlinkClick r:id="rId3"/>
              </a:rPr>
              <a:t>Available</a:t>
            </a:r>
            <a:r>
              <a:rPr lang="en-US" dirty="0" smtClean="0">
                <a:hlinkClick r:id="rId3"/>
              </a:rPr>
              <a:t>: https</a:t>
            </a:r>
            <a:r>
              <a:rPr lang="en-US" dirty="0">
                <a:hlinkClick r:id="rId3"/>
              </a:rPr>
              <a:t>://</a:t>
            </a:r>
            <a:r>
              <a:rPr lang="en-US" dirty="0" smtClean="0">
                <a:hlinkClick r:id="rId3"/>
              </a:rPr>
              <a:t>www.alz.org/documents_custom/2017-facts-and-figures.pdf</a:t>
            </a:r>
            <a:r>
              <a:rPr lang="en-US" dirty="0" smtClean="0"/>
              <a:t>  </a:t>
            </a:r>
            <a:endParaRPr lang="en-US" dirty="0"/>
          </a:p>
          <a:p>
            <a:pPr marL="457200" marR="0" indent="-457200">
              <a:spcBef>
                <a:spcPts val="0"/>
              </a:spcBef>
              <a:spcAft>
                <a:spcPts val="800"/>
              </a:spcAft>
              <a:buNone/>
            </a:pPr>
            <a:r>
              <a:rPr lang="en-US" dirty="0">
                <a:ea typeface="Calibri" panose="020F0502020204030204" pitchFamily="34" charset="0"/>
                <a:cs typeface="Times New Roman" panose="02020603050405020304" pitchFamily="18" charset="0"/>
              </a:rPr>
              <a:t>American Geriatrics Society Expert Panel on Person-Centered Care. (2016). </a:t>
            </a:r>
            <a:r>
              <a:rPr lang="en-US" i="1" dirty="0">
                <a:ea typeface="Calibri" panose="020F0502020204030204" pitchFamily="34" charset="0"/>
                <a:cs typeface="Times New Roman" panose="02020603050405020304" pitchFamily="18" charset="0"/>
              </a:rPr>
              <a:t>Journal of the American Geriatrics Society, 64</a:t>
            </a:r>
            <a:r>
              <a:rPr lang="en-US" dirty="0">
                <a:ea typeface="Calibri" panose="020F0502020204030204" pitchFamily="34" charset="0"/>
                <a:cs typeface="Times New Roman" panose="02020603050405020304" pitchFamily="18" charset="0"/>
              </a:rPr>
              <a:t>, 15-18.</a:t>
            </a:r>
          </a:p>
          <a:p>
            <a:pPr marL="457200" marR="0" indent="-457200">
              <a:spcBef>
                <a:spcPts val="0"/>
              </a:spcBef>
              <a:spcAft>
                <a:spcPts val="800"/>
              </a:spcAft>
              <a:buNone/>
            </a:pPr>
            <a:r>
              <a:rPr lang="en-US" dirty="0">
                <a:ea typeface="Calibri" panose="020F0502020204030204" pitchFamily="34" charset="0"/>
                <a:cs typeface="Times New Roman" panose="02020603050405020304" pitchFamily="18" charset="0"/>
              </a:rPr>
              <a:t>Callahan, C.M., Sachs, G.A., </a:t>
            </a:r>
            <a:r>
              <a:rPr lang="en-US" dirty="0" err="1">
                <a:ea typeface="Calibri" panose="020F0502020204030204" pitchFamily="34" charset="0"/>
                <a:cs typeface="Times New Roman" panose="02020603050405020304" pitchFamily="18" charset="0"/>
              </a:rPr>
              <a:t>LaMantia</a:t>
            </a:r>
            <a:r>
              <a:rPr lang="en-US" dirty="0">
                <a:ea typeface="Calibri" panose="020F0502020204030204" pitchFamily="34" charset="0"/>
                <a:cs typeface="Times New Roman" panose="02020603050405020304" pitchFamily="18" charset="0"/>
              </a:rPr>
              <a:t>, M.A., </a:t>
            </a:r>
            <a:r>
              <a:rPr lang="en-US" dirty="0" err="1">
                <a:ea typeface="Calibri" panose="020F0502020204030204" pitchFamily="34" charset="0"/>
                <a:cs typeface="Times New Roman" panose="02020603050405020304" pitchFamily="18" charset="0"/>
              </a:rPr>
              <a:t>Unroe</a:t>
            </a:r>
            <a:r>
              <a:rPr lang="en-US" dirty="0">
                <a:ea typeface="Calibri" panose="020F0502020204030204" pitchFamily="34" charset="0"/>
                <a:cs typeface="Times New Roman" panose="02020603050405020304" pitchFamily="18" charset="0"/>
              </a:rPr>
              <a:t>, K.T., </a:t>
            </a:r>
            <a:r>
              <a:rPr lang="en-US" dirty="0" err="1">
                <a:ea typeface="Calibri" panose="020F0502020204030204" pitchFamily="34" charset="0"/>
                <a:cs typeface="Times New Roman" panose="02020603050405020304" pitchFamily="18" charset="0"/>
              </a:rPr>
              <a:t>Arling</a:t>
            </a:r>
            <a:r>
              <a:rPr lang="en-US" dirty="0">
                <a:ea typeface="Calibri" panose="020F0502020204030204" pitchFamily="34" charset="0"/>
                <a:cs typeface="Times New Roman" panose="02020603050405020304" pitchFamily="18" charset="0"/>
              </a:rPr>
              <a:t>, G., &amp; </a:t>
            </a:r>
            <a:r>
              <a:rPr lang="en-US" dirty="0" err="1">
                <a:ea typeface="Calibri" panose="020F0502020204030204" pitchFamily="34" charset="0"/>
                <a:cs typeface="Times New Roman" panose="02020603050405020304" pitchFamily="18" charset="0"/>
              </a:rPr>
              <a:t>Boustani</a:t>
            </a:r>
            <a:r>
              <a:rPr lang="en-US" dirty="0">
                <a:ea typeface="Calibri" panose="020F0502020204030204" pitchFamily="34" charset="0"/>
                <a:cs typeface="Times New Roman" panose="02020603050405020304" pitchFamily="18" charset="0"/>
              </a:rPr>
              <a:t>, M.A. (2014). Redesigning systems of care for older adults with Alzheimer’s disease. </a:t>
            </a:r>
            <a:r>
              <a:rPr lang="en-US" i="1" dirty="0">
                <a:ea typeface="Calibri" panose="020F0502020204030204" pitchFamily="34" charset="0"/>
                <a:cs typeface="Times New Roman" panose="02020603050405020304" pitchFamily="18" charset="0"/>
              </a:rPr>
              <a:t>Health Affairs, 33(4),</a:t>
            </a:r>
            <a:r>
              <a:rPr lang="en-US" dirty="0">
                <a:ea typeface="Calibri" panose="020F0502020204030204" pitchFamily="34" charset="0"/>
                <a:cs typeface="Times New Roman" panose="02020603050405020304" pitchFamily="18" charset="0"/>
              </a:rPr>
              <a:t> 626-632. </a:t>
            </a:r>
          </a:p>
          <a:p>
            <a:pPr marL="457200" marR="0" indent="-457200">
              <a:spcBef>
                <a:spcPts val="0"/>
              </a:spcBef>
              <a:spcAft>
                <a:spcPts val="800"/>
              </a:spcAft>
              <a:buNone/>
            </a:pPr>
            <a:r>
              <a:rPr lang="en-US" dirty="0">
                <a:ea typeface="Calibri" panose="020F0502020204030204" pitchFamily="34" charset="0"/>
                <a:cs typeface="Times New Roman" panose="02020603050405020304" pitchFamily="18" charset="0"/>
              </a:rPr>
              <a:t>Coe, N., </a:t>
            </a:r>
            <a:r>
              <a:rPr lang="en-US" dirty="0" err="1">
                <a:ea typeface="Calibri" panose="020F0502020204030204" pitchFamily="34" charset="0"/>
                <a:cs typeface="Times New Roman" panose="02020603050405020304" pitchFamily="18" charset="0"/>
              </a:rPr>
              <a:t>Guo</a:t>
            </a:r>
            <a:r>
              <a:rPr lang="en-US" dirty="0">
                <a:ea typeface="Calibri" panose="020F0502020204030204" pitchFamily="34" charset="0"/>
                <a:cs typeface="Times New Roman" panose="02020603050405020304" pitchFamily="18" charset="0"/>
              </a:rPr>
              <a:t>, J., </a:t>
            </a:r>
            <a:r>
              <a:rPr lang="en-US" dirty="0" err="1">
                <a:ea typeface="Calibri" panose="020F0502020204030204" pitchFamily="34" charset="0"/>
                <a:cs typeface="Times New Roman" panose="02020603050405020304" pitchFamily="18" charset="0"/>
              </a:rPr>
              <a:t>Konetzka</a:t>
            </a:r>
            <a:r>
              <a:rPr lang="en-US" dirty="0">
                <a:ea typeface="Calibri" panose="020F0502020204030204" pitchFamily="34" charset="0"/>
                <a:cs typeface="Times New Roman" panose="02020603050405020304" pitchFamily="18" charset="0"/>
              </a:rPr>
              <a:t>, R.T., and Van </a:t>
            </a:r>
            <a:r>
              <a:rPr lang="en-US" dirty="0" err="1">
                <a:ea typeface="Calibri" panose="020F0502020204030204" pitchFamily="34" charset="0"/>
                <a:cs typeface="Times New Roman" panose="02020603050405020304" pitchFamily="18" charset="0"/>
              </a:rPr>
              <a:t>Houtven</a:t>
            </a:r>
            <a:r>
              <a:rPr lang="en-US" dirty="0">
                <a:ea typeface="Calibri" panose="020F0502020204030204" pitchFamily="34" charset="0"/>
                <a:cs typeface="Times New Roman" panose="02020603050405020304" pitchFamily="18" charset="0"/>
              </a:rPr>
              <a:t>, C. (2016). What is the  marginal benefit of payment-induced family care?  </a:t>
            </a:r>
            <a:r>
              <a:rPr lang="en-US" i="1" dirty="0">
                <a:ea typeface="Calibri" panose="020F0502020204030204" pitchFamily="34" charset="0"/>
                <a:cs typeface="Times New Roman" panose="02020603050405020304" pitchFamily="18" charset="0"/>
              </a:rPr>
              <a:t>Working Paper 22249</a:t>
            </a:r>
            <a:r>
              <a:rPr lang="en-US" dirty="0">
                <a:ea typeface="Calibri" panose="020F0502020204030204" pitchFamily="34" charset="0"/>
                <a:cs typeface="Times New Roman" panose="02020603050405020304" pitchFamily="18" charset="0"/>
              </a:rPr>
              <a:t>. NBER Working Paper Series,  Cambridge, MA: National Bureau of Economic Research.</a:t>
            </a:r>
          </a:p>
          <a:p>
            <a:pPr marL="457200" lvl="0" indent="-457200">
              <a:spcBef>
                <a:spcPts val="0"/>
              </a:spcBef>
              <a:spcAft>
                <a:spcPts val="800"/>
              </a:spcAft>
              <a:buNone/>
            </a:pPr>
            <a:r>
              <a:rPr lang="en-US" sz="2900" dirty="0">
                <a:solidFill>
                  <a:prstClr val="black"/>
                </a:solidFill>
                <a:ea typeface="Calibri" panose="020F0502020204030204" pitchFamily="34" charset="0"/>
                <a:cs typeface="Times New Roman" panose="02020603050405020304" pitchFamily="18" charset="0"/>
              </a:rPr>
              <a:t>Connor, K.I., </a:t>
            </a:r>
            <a:r>
              <a:rPr lang="en-US" sz="2900" dirty="0" err="1">
                <a:solidFill>
                  <a:prstClr val="black"/>
                </a:solidFill>
                <a:ea typeface="Calibri" panose="020F0502020204030204" pitchFamily="34" charset="0"/>
                <a:cs typeface="Times New Roman" panose="02020603050405020304" pitchFamily="18" charset="0"/>
              </a:rPr>
              <a:t>Siebens</a:t>
            </a:r>
            <a:r>
              <a:rPr lang="en-US" sz="2900" dirty="0">
                <a:solidFill>
                  <a:prstClr val="black"/>
                </a:solidFill>
                <a:ea typeface="Calibri" panose="020F0502020204030204" pitchFamily="34" charset="0"/>
                <a:cs typeface="Times New Roman" panose="02020603050405020304" pitchFamily="18" charset="0"/>
              </a:rPr>
              <a:t>, H.C., &amp; Chodosh. J. (2015). Person-centered approaches to caregiving. In: </a:t>
            </a:r>
            <a:r>
              <a:rPr lang="en-US" sz="2900" dirty="0" err="1">
                <a:solidFill>
                  <a:prstClr val="black"/>
                </a:solidFill>
                <a:ea typeface="Calibri" panose="020F0502020204030204" pitchFamily="34" charset="0"/>
                <a:cs typeface="Times New Roman" panose="02020603050405020304" pitchFamily="18" charset="0"/>
              </a:rPr>
              <a:t>Gaugler</a:t>
            </a:r>
            <a:r>
              <a:rPr lang="en-US" sz="2900" dirty="0">
                <a:solidFill>
                  <a:prstClr val="black"/>
                </a:solidFill>
                <a:ea typeface="Calibri" panose="020F0502020204030204" pitchFamily="34" charset="0"/>
                <a:cs typeface="Times New Roman" panose="02020603050405020304" pitchFamily="18" charset="0"/>
              </a:rPr>
              <a:t>, J.E., &amp; Kane, R.L., eds. Family caregiving in the new normal. </a:t>
            </a:r>
            <a:r>
              <a:rPr lang="en-US" sz="2900" i="1" dirty="0">
                <a:solidFill>
                  <a:prstClr val="black"/>
                </a:solidFill>
                <a:ea typeface="Calibri" panose="020F0502020204030204" pitchFamily="34" charset="0"/>
                <a:cs typeface="Times New Roman" panose="02020603050405020304" pitchFamily="18" charset="0"/>
              </a:rPr>
              <a:t>San Diego, CA:</a:t>
            </a:r>
            <a:r>
              <a:rPr lang="en-US" sz="2900" dirty="0">
                <a:solidFill>
                  <a:prstClr val="black"/>
                </a:solidFill>
                <a:ea typeface="Calibri" panose="020F0502020204030204" pitchFamily="34" charset="0"/>
                <a:cs typeface="Times New Roman" panose="02020603050405020304" pitchFamily="18" charset="0"/>
              </a:rPr>
              <a:t> </a:t>
            </a:r>
            <a:r>
              <a:rPr lang="en-US" sz="2900" i="1" dirty="0">
                <a:solidFill>
                  <a:prstClr val="black"/>
                </a:solidFill>
                <a:ea typeface="Calibri" panose="020F0502020204030204" pitchFamily="34" charset="0"/>
                <a:cs typeface="Times New Roman" panose="02020603050405020304" pitchFamily="18" charset="0"/>
              </a:rPr>
              <a:t>Academic Press</a:t>
            </a:r>
            <a:r>
              <a:rPr lang="en-US" sz="2900" dirty="0">
                <a:solidFill>
                  <a:prstClr val="black"/>
                </a:solidFill>
                <a:ea typeface="Calibri" panose="020F0502020204030204" pitchFamily="34" charset="0"/>
                <a:cs typeface="Times New Roman" panose="02020603050405020304" pitchFamily="18" charset="0"/>
              </a:rPr>
              <a:t>, 251-268</a:t>
            </a:r>
            <a:r>
              <a:rPr lang="en-US" sz="2900" dirty="0" smtClean="0">
                <a:solidFill>
                  <a:prstClr val="black"/>
                </a:solidFill>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5228051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II</a:t>
            </a:r>
            <a:endParaRPr lang="en-US" dirty="0"/>
          </a:p>
        </p:txBody>
      </p:sp>
      <p:sp>
        <p:nvSpPr>
          <p:cNvPr id="3" name="Content Placeholder 2"/>
          <p:cNvSpPr>
            <a:spLocks noGrp="1"/>
          </p:cNvSpPr>
          <p:nvPr>
            <p:ph idx="1"/>
          </p:nvPr>
        </p:nvSpPr>
        <p:spPr/>
        <p:txBody>
          <a:bodyPr>
            <a:normAutofit fontScale="70000" lnSpcReduction="20000"/>
          </a:bodyPr>
          <a:lstStyle/>
          <a:p>
            <a:pPr marL="457200" lvl="0" indent="-457200">
              <a:spcBef>
                <a:spcPts val="0"/>
              </a:spcBef>
              <a:spcAft>
                <a:spcPts val="800"/>
              </a:spcAft>
              <a:buNone/>
            </a:pPr>
            <a:r>
              <a:rPr lang="en-US" dirty="0">
                <a:solidFill>
                  <a:prstClr val="black"/>
                </a:solidFill>
                <a:ea typeface="Calibri" panose="020F0502020204030204" pitchFamily="34" charset="0"/>
                <a:cs typeface="Times New Roman" panose="02020603050405020304" pitchFamily="18" charset="0"/>
              </a:rPr>
              <a:t>Gallagher-Thompson, D., (2012). International perspectives on </a:t>
            </a:r>
            <a:r>
              <a:rPr lang="en-US" dirty="0" err="1">
                <a:solidFill>
                  <a:prstClr val="black"/>
                </a:solidFill>
                <a:ea typeface="Calibri" panose="020F0502020204030204" pitchFamily="34" charset="0"/>
                <a:cs typeface="Times New Roman" panose="02020603050405020304" pitchFamily="18" charset="0"/>
              </a:rPr>
              <a:t>nonpharmacological</a:t>
            </a:r>
            <a:r>
              <a:rPr lang="en-US" dirty="0">
                <a:solidFill>
                  <a:prstClr val="black"/>
                </a:solidFill>
                <a:ea typeface="Calibri" panose="020F0502020204030204" pitchFamily="34" charset="0"/>
                <a:cs typeface="Times New Roman" panose="02020603050405020304" pitchFamily="18" charset="0"/>
              </a:rPr>
              <a:t> best practices for dementia family caregivers: a review. </a:t>
            </a:r>
            <a:r>
              <a:rPr lang="en-US" i="1" dirty="0">
                <a:solidFill>
                  <a:prstClr val="black"/>
                </a:solidFill>
                <a:ea typeface="Calibri" panose="020F0502020204030204" pitchFamily="34" charset="0"/>
                <a:cs typeface="Times New Roman" panose="02020603050405020304" pitchFamily="18" charset="0"/>
              </a:rPr>
              <a:t>Clinical Gerontologist</a:t>
            </a:r>
            <a:r>
              <a:rPr lang="en-US" dirty="0">
                <a:solidFill>
                  <a:prstClr val="black"/>
                </a:solidFill>
                <a:ea typeface="Calibri" panose="020F0502020204030204" pitchFamily="34" charset="0"/>
                <a:cs typeface="Times New Roman" panose="02020603050405020304" pitchFamily="18" charset="0"/>
              </a:rPr>
              <a:t>; </a:t>
            </a:r>
            <a:r>
              <a:rPr lang="en-US" i="1" dirty="0">
                <a:solidFill>
                  <a:prstClr val="black"/>
                </a:solidFill>
                <a:ea typeface="Calibri" panose="020F0502020204030204" pitchFamily="34" charset="0"/>
                <a:cs typeface="Times New Roman" panose="02020603050405020304" pitchFamily="18" charset="0"/>
              </a:rPr>
              <a:t>35</a:t>
            </a:r>
            <a:r>
              <a:rPr lang="en-US" dirty="0">
                <a:solidFill>
                  <a:prstClr val="black"/>
                </a:solidFill>
                <a:ea typeface="Calibri" panose="020F0502020204030204" pitchFamily="34" charset="0"/>
                <a:cs typeface="Times New Roman" panose="02020603050405020304" pitchFamily="18" charset="0"/>
              </a:rPr>
              <a:t>: 316-355.</a:t>
            </a:r>
          </a:p>
          <a:p>
            <a:pPr marL="457200" lvl="0" indent="-457200">
              <a:spcBef>
                <a:spcPts val="0"/>
              </a:spcBef>
              <a:spcAft>
                <a:spcPts val="800"/>
              </a:spcAft>
              <a:buNone/>
            </a:pPr>
            <a:r>
              <a:rPr lang="en-US" dirty="0" err="1">
                <a:solidFill>
                  <a:prstClr val="black"/>
                </a:solidFill>
                <a:ea typeface="Calibri" panose="020F0502020204030204" pitchFamily="34" charset="0"/>
                <a:cs typeface="Times New Roman" panose="02020603050405020304" pitchFamily="18" charset="0"/>
              </a:rPr>
              <a:t>Gitlin</a:t>
            </a:r>
            <a:r>
              <a:rPr lang="en-US" dirty="0">
                <a:solidFill>
                  <a:prstClr val="black"/>
                </a:solidFill>
                <a:ea typeface="Calibri" panose="020F0502020204030204" pitchFamily="34" charset="0"/>
                <a:cs typeface="Times New Roman" panose="02020603050405020304" pitchFamily="18" charset="0"/>
              </a:rPr>
              <a:t>, L.N., &amp; Schulz, R. (2012). Family caregiving of older adults. In: </a:t>
            </a:r>
            <a:r>
              <a:rPr lang="en-US" dirty="0" err="1">
                <a:solidFill>
                  <a:prstClr val="black"/>
                </a:solidFill>
                <a:ea typeface="Calibri" panose="020F0502020204030204" pitchFamily="34" charset="0"/>
                <a:cs typeface="Times New Roman" panose="02020603050405020304" pitchFamily="18" charset="0"/>
              </a:rPr>
              <a:t>Prohaska</a:t>
            </a:r>
            <a:r>
              <a:rPr lang="en-US" dirty="0">
                <a:solidFill>
                  <a:prstClr val="black"/>
                </a:solidFill>
                <a:ea typeface="Calibri" panose="020F0502020204030204" pitchFamily="34" charset="0"/>
                <a:cs typeface="Times New Roman" panose="02020603050405020304" pitchFamily="18" charset="0"/>
              </a:rPr>
              <a:t>, R.T., Anderson, L.A., &amp; </a:t>
            </a:r>
            <a:r>
              <a:rPr lang="en-US" dirty="0" err="1">
                <a:solidFill>
                  <a:prstClr val="black"/>
                </a:solidFill>
                <a:ea typeface="Calibri" panose="020F0502020204030204" pitchFamily="34" charset="0"/>
                <a:cs typeface="Times New Roman" panose="02020603050405020304" pitchFamily="18" charset="0"/>
              </a:rPr>
              <a:t>Binstock</a:t>
            </a:r>
            <a:r>
              <a:rPr lang="en-US" dirty="0">
                <a:solidFill>
                  <a:prstClr val="black"/>
                </a:solidFill>
                <a:ea typeface="Calibri" panose="020F0502020204030204" pitchFamily="34" charset="0"/>
                <a:cs typeface="Times New Roman" panose="02020603050405020304" pitchFamily="18" charset="0"/>
              </a:rPr>
              <a:t>, R.H., eds. Public health for an aging society. </a:t>
            </a:r>
            <a:r>
              <a:rPr lang="en-US" i="1" dirty="0">
                <a:solidFill>
                  <a:prstClr val="black"/>
                </a:solidFill>
                <a:ea typeface="Calibri" panose="020F0502020204030204" pitchFamily="34" charset="0"/>
                <a:cs typeface="Times New Roman" panose="02020603050405020304" pitchFamily="18" charset="0"/>
              </a:rPr>
              <a:t>Baltimore, MD: The Johns Hopkins University Press, </a:t>
            </a:r>
            <a:r>
              <a:rPr lang="en-US" dirty="0">
                <a:solidFill>
                  <a:prstClr val="black"/>
                </a:solidFill>
                <a:ea typeface="Calibri" panose="020F0502020204030204" pitchFamily="34" charset="0"/>
                <a:cs typeface="Times New Roman" panose="02020603050405020304" pitchFamily="18" charset="0"/>
              </a:rPr>
              <a:t>181–204. </a:t>
            </a:r>
          </a:p>
          <a:p>
            <a:pPr marL="457200" indent="-457200">
              <a:spcBef>
                <a:spcPts val="0"/>
              </a:spcBef>
              <a:spcAft>
                <a:spcPts val="800"/>
              </a:spcAft>
              <a:buNone/>
            </a:pPr>
            <a:r>
              <a:rPr lang="en-US" dirty="0">
                <a:solidFill>
                  <a:prstClr val="black"/>
                </a:solidFill>
                <a:ea typeface="Calibri" panose="020F0502020204030204" pitchFamily="34" charset="0"/>
                <a:cs typeface="Times New Roman" panose="02020603050405020304" pitchFamily="18" charset="0"/>
              </a:rPr>
              <a:t>Kasper, J.D., Freedman, V.A., &amp; </a:t>
            </a:r>
            <a:r>
              <a:rPr lang="en-US" dirty="0" err="1">
                <a:solidFill>
                  <a:prstClr val="black"/>
                </a:solidFill>
                <a:ea typeface="Calibri" panose="020F0502020204030204" pitchFamily="34" charset="0"/>
                <a:cs typeface="Times New Roman" panose="02020603050405020304" pitchFamily="18" charset="0"/>
              </a:rPr>
              <a:t>Spillman</a:t>
            </a:r>
            <a:r>
              <a:rPr lang="en-US" dirty="0">
                <a:solidFill>
                  <a:prstClr val="black"/>
                </a:solidFill>
                <a:ea typeface="Calibri" panose="020F0502020204030204" pitchFamily="34" charset="0"/>
                <a:cs typeface="Times New Roman" panose="02020603050405020304" pitchFamily="18" charset="0"/>
              </a:rPr>
              <a:t>, B.C. (2014). </a:t>
            </a:r>
            <a:r>
              <a:rPr lang="en-US" dirty="0">
                <a:solidFill>
                  <a:prstClr val="black"/>
                </a:solidFill>
                <a:ea typeface="Calibri" panose="020F0502020204030204" pitchFamily="34" charset="0"/>
                <a:cs typeface="Times New Roman" panose="02020603050405020304" pitchFamily="18" charset="0"/>
                <a:hlinkClick r:id="rId3"/>
              </a:rPr>
              <a:t>Disability and Care Needs of Older Americans by Dementia Status: An Analysis of the 2011 National Health and Aging Trends Study.  </a:t>
            </a:r>
            <a:r>
              <a:rPr lang="en-US" i="1" dirty="0">
                <a:solidFill>
                  <a:prstClr val="black"/>
                </a:solidFill>
                <a:ea typeface="Calibri" panose="020F0502020204030204" pitchFamily="34" charset="0"/>
                <a:cs typeface="Times New Roman" panose="02020603050405020304" pitchFamily="18" charset="0"/>
                <a:hlinkClick r:id="rId3"/>
              </a:rPr>
              <a:t>Available at: </a:t>
            </a:r>
            <a:r>
              <a:rPr lang="en-US" u="sng" dirty="0">
                <a:solidFill>
                  <a:srgbClr val="0563C1"/>
                </a:solidFill>
                <a:ea typeface="Calibri" panose="020F0502020204030204" pitchFamily="34" charset="0"/>
                <a:cs typeface="Times New Roman" panose="02020603050405020304" pitchFamily="18" charset="0"/>
                <a:hlinkClick r:id="rId3"/>
              </a:rPr>
              <a:t>http://aspe.hhs.gov/daltcp/reports/2014/ </a:t>
            </a:r>
            <a:r>
              <a:rPr lang="en-US" u="sng" dirty="0" smtClean="0">
                <a:solidFill>
                  <a:srgbClr val="0563C1"/>
                </a:solidFill>
                <a:ea typeface="Calibri" panose="020F0502020204030204" pitchFamily="34" charset="0"/>
                <a:cs typeface="Times New Roman" panose="02020603050405020304" pitchFamily="18" charset="0"/>
                <a:hlinkClick r:id="rId3"/>
              </a:rPr>
              <a:t>NHATS-</a:t>
            </a:r>
            <a:r>
              <a:rPr lang="en-US" u="sng" dirty="0" err="1" smtClean="0">
                <a:solidFill>
                  <a:srgbClr val="0563C1"/>
                </a:solidFill>
                <a:ea typeface="Calibri" panose="020F0502020204030204" pitchFamily="34" charset="0"/>
                <a:cs typeface="Times New Roman" panose="02020603050405020304" pitchFamily="18" charset="0"/>
                <a:hlinkClick r:id="rId3"/>
              </a:rPr>
              <a:t>DS.cfm</a:t>
            </a:r>
            <a:r>
              <a:rPr lang="en-US" dirty="0">
                <a:solidFill>
                  <a:prstClr val="black"/>
                </a:solidFill>
                <a:ea typeface="Calibri" panose="020F0502020204030204" pitchFamily="34" charset="0"/>
                <a:cs typeface="Times New Roman" panose="02020603050405020304" pitchFamily="18" charset="0"/>
                <a:hlinkClick r:id="rId3"/>
              </a:rPr>
              <a:t> </a:t>
            </a:r>
            <a:endParaRPr lang="en-US" dirty="0">
              <a:solidFill>
                <a:prstClr val="black"/>
              </a:solidFill>
              <a:ea typeface="Calibri" panose="020F0502020204030204" pitchFamily="34" charset="0"/>
              <a:cs typeface="Times New Roman" panose="02020603050405020304" pitchFamily="18" charset="0"/>
            </a:endParaRPr>
          </a:p>
          <a:p>
            <a:pPr marL="457200" indent="-457200">
              <a:spcBef>
                <a:spcPts val="0"/>
              </a:spcBef>
              <a:spcAft>
                <a:spcPts val="800"/>
              </a:spcAft>
              <a:buNone/>
            </a:pPr>
            <a:r>
              <a:rPr lang="en-US" dirty="0"/>
              <a:t>Mace, N.L. &amp; </a:t>
            </a:r>
            <a:r>
              <a:rPr lang="en-US" dirty="0" err="1"/>
              <a:t>Rabins</a:t>
            </a:r>
            <a:r>
              <a:rPr lang="en-US" dirty="0"/>
              <a:t>, P. V. (2012). </a:t>
            </a:r>
            <a:r>
              <a:rPr lang="en-US" i="1" dirty="0"/>
              <a:t>The 36-hour day: A family guide to caring for people who have Alzheimer disease, related dementias, and memory loss</a:t>
            </a:r>
            <a:r>
              <a:rPr lang="en-US" dirty="0"/>
              <a:t>. 6</a:t>
            </a:r>
            <a:r>
              <a:rPr lang="en-US" baseline="30000" dirty="0"/>
              <a:t>th</a:t>
            </a:r>
            <a:r>
              <a:rPr lang="en-US" dirty="0"/>
              <a:t> Edition Baltimore: Johns Hopkins Press. </a:t>
            </a:r>
          </a:p>
        </p:txBody>
      </p:sp>
    </p:spTree>
    <p:extLst>
      <p:ext uri="{BB962C8B-B14F-4D97-AF65-F5344CB8AC3E}">
        <p14:creationId xmlns:p14="http://schemas.microsoft.com/office/powerpoint/2010/main" val="42654643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III</a:t>
            </a:r>
            <a:endParaRPr lang="en-US" dirty="0"/>
          </a:p>
        </p:txBody>
      </p:sp>
      <p:sp>
        <p:nvSpPr>
          <p:cNvPr id="3" name="Content Placeholder 2"/>
          <p:cNvSpPr>
            <a:spLocks noGrp="1"/>
          </p:cNvSpPr>
          <p:nvPr>
            <p:ph idx="1"/>
          </p:nvPr>
        </p:nvSpPr>
        <p:spPr/>
        <p:txBody>
          <a:bodyPr>
            <a:normAutofit fontScale="70000" lnSpcReduction="20000"/>
          </a:bodyPr>
          <a:lstStyle/>
          <a:p>
            <a:pPr marL="457200" lvl="0" indent="-457200">
              <a:spcBef>
                <a:spcPts val="0"/>
              </a:spcBef>
              <a:spcAft>
                <a:spcPts val="800"/>
              </a:spcAft>
              <a:buNone/>
            </a:pPr>
            <a:r>
              <a:rPr lang="en-US" dirty="0">
                <a:solidFill>
                  <a:prstClr val="black"/>
                </a:solidFill>
                <a:ea typeface="Calibri" panose="020F0502020204030204" pitchFamily="34" charset="0"/>
                <a:cs typeface="Times New Roman" panose="02020603050405020304" pitchFamily="18" charset="0"/>
              </a:rPr>
              <a:t>Marriott, H. (2003). The Selfish Pig's Guide to Caring: How to cope with the emotional and practical aspects of caring for someone. </a:t>
            </a:r>
            <a:r>
              <a:rPr lang="en-US" i="1" dirty="0">
                <a:solidFill>
                  <a:prstClr val="black"/>
                </a:solidFill>
                <a:ea typeface="Calibri" panose="020F0502020204030204" pitchFamily="34" charset="0"/>
                <a:cs typeface="Times New Roman" panose="02020603050405020304" pitchFamily="18" charset="0"/>
              </a:rPr>
              <a:t>London: </a:t>
            </a:r>
            <a:r>
              <a:rPr lang="en-US" i="1" dirty="0" err="1">
                <a:solidFill>
                  <a:prstClr val="black"/>
                </a:solidFill>
                <a:ea typeface="Calibri" panose="020F0502020204030204" pitchFamily="34" charset="0"/>
                <a:cs typeface="Times New Roman" panose="02020603050405020304" pitchFamily="18" charset="0"/>
              </a:rPr>
              <a:t>Polperro</a:t>
            </a:r>
            <a:r>
              <a:rPr lang="en-US" i="1" dirty="0">
                <a:solidFill>
                  <a:prstClr val="black"/>
                </a:solidFill>
                <a:ea typeface="Calibri" panose="020F0502020204030204" pitchFamily="34" charset="0"/>
                <a:cs typeface="Times New Roman" panose="02020603050405020304" pitchFamily="18" charset="0"/>
              </a:rPr>
              <a:t> Heritage Press</a:t>
            </a:r>
            <a:r>
              <a:rPr lang="en-US" dirty="0">
                <a:solidFill>
                  <a:prstClr val="black"/>
                </a:solidFill>
                <a:ea typeface="Calibri" panose="020F0502020204030204" pitchFamily="34" charset="0"/>
                <a:cs typeface="Times New Roman" panose="02020603050405020304" pitchFamily="18" charset="0"/>
              </a:rPr>
              <a:t>.</a:t>
            </a:r>
          </a:p>
          <a:p>
            <a:pPr marL="457200" lvl="0" indent="-457200">
              <a:spcBef>
                <a:spcPts val="0"/>
              </a:spcBef>
              <a:spcAft>
                <a:spcPts val="800"/>
              </a:spcAft>
              <a:buNone/>
            </a:pPr>
            <a:r>
              <a:rPr lang="en-US" dirty="0" err="1">
                <a:solidFill>
                  <a:prstClr val="black"/>
                </a:solidFill>
                <a:ea typeface="Calibri" panose="020F0502020204030204" pitchFamily="34" charset="0"/>
                <a:cs typeface="Times New Roman" panose="02020603050405020304" pitchFamily="18" charset="0"/>
              </a:rPr>
              <a:t>Napoles</a:t>
            </a:r>
            <a:r>
              <a:rPr lang="en-US" dirty="0">
                <a:solidFill>
                  <a:prstClr val="black"/>
                </a:solidFill>
                <a:ea typeface="Calibri" panose="020F0502020204030204" pitchFamily="34" charset="0"/>
                <a:cs typeface="Times New Roman" panose="02020603050405020304" pitchFamily="18" charset="0"/>
              </a:rPr>
              <a:t>, A., </a:t>
            </a:r>
            <a:r>
              <a:rPr lang="en-US" dirty="0" err="1">
                <a:solidFill>
                  <a:prstClr val="black"/>
                </a:solidFill>
                <a:ea typeface="Calibri" panose="020F0502020204030204" pitchFamily="34" charset="0"/>
                <a:cs typeface="Times New Roman" panose="02020603050405020304" pitchFamily="18" charset="0"/>
              </a:rPr>
              <a:t>Chadiha</a:t>
            </a:r>
            <a:r>
              <a:rPr lang="en-US" dirty="0">
                <a:solidFill>
                  <a:prstClr val="black"/>
                </a:solidFill>
                <a:ea typeface="Calibri" panose="020F0502020204030204" pitchFamily="34" charset="0"/>
                <a:cs typeface="Times New Roman" panose="02020603050405020304" pitchFamily="18" charset="0"/>
              </a:rPr>
              <a:t>, L., </a:t>
            </a:r>
            <a:r>
              <a:rPr lang="en-US" dirty="0" err="1">
                <a:solidFill>
                  <a:prstClr val="black"/>
                </a:solidFill>
                <a:ea typeface="Calibri" panose="020F0502020204030204" pitchFamily="34" charset="0"/>
                <a:cs typeface="Times New Roman" panose="02020603050405020304" pitchFamily="18" charset="0"/>
              </a:rPr>
              <a:t>Eversley</a:t>
            </a:r>
            <a:r>
              <a:rPr lang="en-US" dirty="0">
                <a:solidFill>
                  <a:prstClr val="black"/>
                </a:solidFill>
                <a:ea typeface="Calibri" panose="020F0502020204030204" pitchFamily="34" charset="0"/>
                <a:cs typeface="Times New Roman" panose="02020603050405020304" pitchFamily="18" charset="0"/>
              </a:rPr>
              <a:t>, R.,  &amp; Moreno-Johns, G. (2010). Reviews: Developing culturally sensitive dementia caregiver interventions: Are we there yet? </a:t>
            </a:r>
            <a:r>
              <a:rPr lang="en-US" i="1" dirty="0">
                <a:solidFill>
                  <a:prstClr val="black"/>
                </a:solidFill>
                <a:ea typeface="Calibri" panose="020F0502020204030204" pitchFamily="34" charset="0"/>
                <a:cs typeface="Times New Roman" panose="02020603050405020304" pitchFamily="18" charset="0"/>
              </a:rPr>
              <a:t>American Journal of Alzheimer’s Disease and Other Dementias</a:t>
            </a:r>
            <a:r>
              <a:rPr lang="en-US" dirty="0">
                <a:solidFill>
                  <a:prstClr val="black"/>
                </a:solidFill>
                <a:ea typeface="Calibri" panose="020F0502020204030204" pitchFamily="34" charset="0"/>
                <a:cs typeface="Times New Roman" panose="02020603050405020304" pitchFamily="18" charset="0"/>
              </a:rPr>
              <a:t>, </a:t>
            </a:r>
            <a:r>
              <a:rPr lang="en-US" i="1" dirty="0">
                <a:solidFill>
                  <a:prstClr val="black"/>
                </a:solidFill>
                <a:ea typeface="Calibri" panose="020F0502020204030204" pitchFamily="34" charset="0"/>
                <a:cs typeface="Times New Roman" panose="02020603050405020304" pitchFamily="18" charset="0"/>
              </a:rPr>
              <a:t>25(3</a:t>
            </a:r>
            <a:r>
              <a:rPr lang="en-US" dirty="0">
                <a:solidFill>
                  <a:prstClr val="black"/>
                </a:solidFill>
                <a:ea typeface="Calibri" panose="020F0502020204030204" pitchFamily="34" charset="0"/>
                <a:cs typeface="Times New Roman" panose="02020603050405020304" pitchFamily="18" charset="0"/>
              </a:rPr>
              <a:t>), 389-406.</a:t>
            </a:r>
          </a:p>
          <a:p>
            <a:pPr marL="457200" lvl="0" indent="-457200">
              <a:spcBef>
                <a:spcPts val="0"/>
              </a:spcBef>
              <a:spcAft>
                <a:spcPts val="800"/>
              </a:spcAft>
              <a:buNone/>
            </a:pPr>
            <a:r>
              <a:rPr lang="en-US" dirty="0" err="1">
                <a:solidFill>
                  <a:prstClr val="black"/>
                </a:solidFill>
                <a:ea typeface="Calibri" panose="020F0502020204030204" pitchFamily="34" charset="0"/>
                <a:cs typeface="Times New Roman" panose="02020603050405020304" pitchFamily="18" charset="0"/>
              </a:rPr>
              <a:t>Odenheimer</a:t>
            </a:r>
            <a:r>
              <a:rPr lang="en-US" dirty="0">
                <a:solidFill>
                  <a:prstClr val="black"/>
                </a:solidFill>
                <a:ea typeface="Calibri" panose="020F0502020204030204" pitchFamily="34" charset="0"/>
                <a:cs typeface="Times New Roman" panose="02020603050405020304" pitchFamily="18" charset="0"/>
              </a:rPr>
              <a:t>, G., Borson, S., Sanders, A.E., Swain-</a:t>
            </a:r>
            <a:r>
              <a:rPr lang="en-US" dirty="0" err="1">
                <a:solidFill>
                  <a:prstClr val="black"/>
                </a:solidFill>
                <a:ea typeface="Calibri" panose="020F0502020204030204" pitchFamily="34" charset="0"/>
                <a:cs typeface="Times New Roman" panose="02020603050405020304" pitchFamily="18" charset="0"/>
              </a:rPr>
              <a:t>Eng</a:t>
            </a:r>
            <a:r>
              <a:rPr lang="en-US" dirty="0">
                <a:solidFill>
                  <a:prstClr val="black"/>
                </a:solidFill>
                <a:ea typeface="Calibri" panose="020F0502020204030204" pitchFamily="34" charset="0"/>
                <a:cs typeface="Times New Roman" panose="02020603050405020304" pitchFamily="18" charset="0"/>
              </a:rPr>
              <a:t>, R.J., </a:t>
            </a:r>
            <a:r>
              <a:rPr lang="en-US" dirty="0" err="1">
                <a:solidFill>
                  <a:prstClr val="black"/>
                </a:solidFill>
                <a:ea typeface="Calibri" panose="020F0502020204030204" pitchFamily="34" charset="0"/>
                <a:cs typeface="Times New Roman" panose="02020603050405020304" pitchFamily="18" charset="0"/>
              </a:rPr>
              <a:t>Kyomen</a:t>
            </a:r>
            <a:r>
              <a:rPr lang="en-US" dirty="0">
                <a:solidFill>
                  <a:prstClr val="black"/>
                </a:solidFill>
                <a:ea typeface="Calibri" panose="020F0502020204030204" pitchFamily="34" charset="0"/>
                <a:cs typeface="Times New Roman" panose="02020603050405020304" pitchFamily="18" charset="0"/>
              </a:rPr>
              <a:t>, H.H.,  Tierney, S., . . . Johnson, J. (2013). Quality improvement in neurology: dementia management quality measures (executive summary). </a:t>
            </a:r>
            <a:r>
              <a:rPr lang="en-US" i="1" dirty="0">
                <a:solidFill>
                  <a:prstClr val="black"/>
                </a:solidFill>
                <a:ea typeface="Calibri" panose="020F0502020204030204" pitchFamily="34" charset="0"/>
                <a:cs typeface="Times New Roman" panose="02020603050405020304" pitchFamily="18" charset="0"/>
              </a:rPr>
              <a:t>American Journal of Occupational Therapy, 67(6)</a:t>
            </a:r>
            <a:r>
              <a:rPr lang="en-US" dirty="0">
                <a:solidFill>
                  <a:prstClr val="black"/>
                </a:solidFill>
                <a:ea typeface="Calibri" panose="020F0502020204030204" pitchFamily="34" charset="0"/>
                <a:cs typeface="Times New Roman" panose="02020603050405020304" pitchFamily="18" charset="0"/>
              </a:rPr>
              <a:t>, 704–10.</a:t>
            </a:r>
          </a:p>
          <a:p>
            <a:pPr marL="457200" lvl="0" indent="-457200">
              <a:spcBef>
                <a:spcPts val="0"/>
              </a:spcBef>
              <a:spcAft>
                <a:spcPts val="800"/>
              </a:spcAft>
              <a:buNone/>
            </a:pPr>
            <a:r>
              <a:rPr lang="en-US" dirty="0">
                <a:solidFill>
                  <a:prstClr val="black"/>
                </a:solidFill>
                <a:ea typeface="Calibri" panose="020F0502020204030204" pitchFamily="34" charset="0"/>
                <a:cs typeface="Times New Roman" panose="02020603050405020304" pitchFamily="18" charset="0"/>
              </a:rPr>
              <a:t>Van </a:t>
            </a:r>
            <a:r>
              <a:rPr lang="en-US" dirty="0" err="1">
                <a:solidFill>
                  <a:prstClr val="black"/>
                </a:solidFill>
                <a:ea typeface="Calibri" panose="020F0502020204030204" pitchFamily="34" charset="0"/>
                <a:cs typeface="Times New Roman" panose="02020603050405020304" pitchFamily="18" charset="0"/>
              </a:rPr>
              <a:t>Houtven</a:t>
            </a:r>
            <a:r>
              <a:rPr lang="en-US" dirty="0">
                <a:solidFill>
                  <a:prstClr val="black"/>
                </a:solidFill>
                <a:ea typeface="Calibri" panose="020F0502020204030204" pitchFamily="34" charset="0"/>
                <a:cs typeface="Times New Roman" panose="02020603050405020304" pitchFamily="18" charset="0"/>
              </a:rPr>
              <a:t>, C. (2015). Informal care and economic stressors. In: </a:t>
            </a:r>
            <a:r>
              <a:rPr lang="en-US" dirty="0" err="1">
                <a:solidFill>
                  <a:prstClr val="black"/>
                </a:solidFill>
                <a:ea typeface="Calibri" panose="020F0502020204030204" pitchFamily="34" charset="0"/>
                <a:cs typeface="Times New Roman" panose="02020603050405020304" pitchFamily="18" charset="0"/>
              </a:rPr>
              <a:t>Gaugler</a:t>
            </a:r>
            <a:r>
              <a:rPr lang="en-US" dirty="0">
                <a:solidFill>
                  <a:prstClr val="black"/>
                </a:solidFill>
                <a:ea typeface="Calibri" panose="020F0502020204030204" pitchFamily="34" charset="0"/>
                <a:cs typeface="Times New Roman" panose="02020603050405020304" pitchFamily="18" charset="0"/>
              </a:rPr>
              <a:t>, J.E. &amp; Kane, R.L., eds. Family caregiving in the new normal. </a:t>
            </a:r>
            <a:r>
              <a:rPr lang="en-US" i="1" dirty="0">
                <a:solidFill>
                  <a:prstClr val="black"/>
                </a:solidFill>
                <a:ea typeface="Calibri" panose="020F0502020204030204" pitchFamily="34" charset="0"/>
                <a:cs typeface="Times New Roman" panose="02020603050405020304" pitchFamily="18" charset="0"/>
              </a:rPr>
              <a:t>San Diego, CA: Academic Press</a:t>
            </a:r>
            <a:r>
              <a:rPr lang="en-US" dirty="0" smtClean="0">
                <a:solidFill>
                  <a:prstClr val="black"/>
                </a:solidFill>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11668505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Video </a:t>
            </a:r>
            <a:r>
              <a:rPr lang="en-US" dirty="0" smtClean="0"/>
              <a:t>Resource/Link</a:t>
            </a:r>
            <a:endParaRPr lang="en-US" dirty="0"/>
          </a:p>
        </p:txBody>
      </p:sp>
      <p:sp>
        <p:nvSpPr>
          <p:cNvPr id="3" name="Content Placeholder 2"/>
          <p:cNvSpPr>
            <a:spLocks noGrp="1"/>
          </p:cNvSpPr>
          <p:nvPr>
            <p:ph idx="1"/>
          </p:nvPr>
        </p:nvSpPr>
        <p:spPr/>
        <p:txBody>
          <a:bodyPr>
            <a:normAutofit fontScale="70000" lnSpcReduction="20000"/>
          </a:bodyPr>
          <a:lstStyle/>
          <a:p>
            <a:pPr>
              <a:spcAft>
                <a:spcPts val="2200"/>
              </a:spcAft>
            </a:pPr>
            <a:r>
              <a:rPr lang="en-US" dirty="0" smtClean="0">
                <a:hlinkClick r:id="rId3"/>
              </a:rPr>
              <a:t>University of Nevada, Sanford Center for Aging Educational Materials and Videos (https://med.unr.edu/aging/ngec/videos</a:t>
            </a:r>
            <a:r>
              <a:rPr lang="en-US" dirty="0" smtClean="0"/>
              <a:t>)</a:t>
            </a:r>
          </a:p>
          <a:p>
            <a:pPr marL="0" indent="0">
              <a:buNone/>
            </a:pPr>
            <a:r>
              <a:rPr lang="en-US" dirty="0" smtClean="0"/>
              <a:t>Alzheimer’s Association </a:t>
            </a:r>
            <a:r>
              <a:rPr lang="en-US" dirty="0"/>
              <a:t>Resources: </a:t>
            </a:r>
          </a:p>
          <a:p>
            <a:r>
              <a:rPr lang="en-US" dirty="0" smtClean="0">
                <a:hlinkClick r:id="rId4"/>
              </a:rPr>
              <a:t>Alzheimer's </a:t>
            </a:r>
            <a:r>
              <a:rPr lang="en-US" dirty="0">
                <a:hlinkClick r:id="rId4"/>
              </a:rPr>
              <a:t>and dementia caregiver Center</a:t>
            </a:r>
          </a:p>
          <a:p>
            <a:pPr lvl="1">
              <a:buFont typeface="Courier New" panose="02070309020205020404" pitchFamily="49" charset="0"/>
              <a:buChar char="o"/>
            </a:pPr>
            <a:r>
              <a:rPr lang="en-US" dirty="0">
                <a:hlinkClick r:id="rId4"/>
              </a:rPr>
              <a:t>http://</a:t>
            </a:r>
            <a:r>
              <a:rPr lang="en-US" dirty="0" smtClean="0">
                <a:hlinkClick r:id="rId4"/>
              </a:rPr>
              <a:t>www.alz.org/care/overview.asp</a:t>
            </a:r>
            <a:r>
              <a:rPr lang="en-US" dirty="0" smtClean="0"/>
              <a:t> </a:t>
            </a:r>
            <a:endParaRPr lang="en-US" dirty="0"/>
          </a:p>
          <a:p>
            <a:r>
              <a:rPr lang="en-US" dirty="0">
                <a:hlinkClick r:id="rId5"/>
              </a:rPr>
              <a:t>Caregiver depression</a:t>
            </a:r>
          </a:p>
          <a:p>
            <a:pPr lvl="1">
              <a:buFont typeface="Courier New" panose="02070309020205020404" pitchFamily="49" charset="0"/>
              <a:buChar char="o"/>
            </a:pPr>
            <a:r>
              <a:rPr lang="en-US" dirty="0">
                <a:hlinkClick r:id="rId5"/>
              </a:rPr>
              <a:t>http://</a:t>
            </a:r>
            <a:r>
              <a:rPr lang="en-US" dirty="0" smtClean="0">
                <a:hlinkClick r:id="rId5"/>
              </a:rPr>
              <a:t>alz.org/care/alzheimers-dementia-caregiver-depression.asp</a:t>
            </a:r>
            <a:r>
              <a:rPr lang="en-US" dirty="0" smtClean="0"/>
              <a:t> </a:t>
            </a:r>
            <a:endParaRPr lang="en-US" dirty="0"/>
          </a:p>
          <a:p>
            <a:r>
              <a:rPr lang="en-US" dirty="0">
                <a:hlinkClick r:id="rId6"/>
              </a:rPr>
              <a:t>Caregiver stress </a:t>
            </a:r>
          </a:p>
          <a:p>
            <a:pPr lvl="1">
              <a:buFont typeface="Courier New" panose="02070309020205020404" pitchFamily="49" charset="0"/>
              <a:buChar char="o"/>
            </a:pPr>
            <a:r>
              <a:rPr lang="en-US" dirty="0">
                <a:hlinkClick r:id="rId6"/>
              </a:rPr>
              <a:t>http://</a:t>
            </a:r>
            <a:r>
              <a:rPr lang="en-US" dirty="0" smtClean="0">
                <a:hlinkClick r:id="rId6"/>
              </a:rPr>
              <a:t>alz.org/care/alzheimers-dementia-caregiver-stress-burnout.asp</a:t>
            </a:r>
            <a:r>
              <a:rPr lang="en-US" dirty="0" smtClean="0"/>
              <a:t> </a:t>
            </a:r>
            <a:endParaRPr lang="en-US" dirty="0"/>
          </a:p>
          <a:p>
            <a:r>
              <a:rPr lang="en-US" dirty="0">
                <a:hlinkClick r:id="rId7"/>
              </a:rPr>
              <a:t>Caregiver stress check</a:t>
            </a:r>
          </a:p>
          <a:p>
            <a:pPr lvl="1">
              <a:buFont typeface="Courier New" panose="02070309020205020404" pitchFamily="49" charset="0"/>
              <a:buChar char="o"/>
            </a:pPr>
            <a:r>
              <a:rPr lang="en-US" dirty="0">
                <a:hlinkClick r:id="rId7"/>
              </a:rPr>
              <a:t>http://</a:t>
            </a:r>
            <a:r>
              <a:rPr lang="en-US" dirty="0" smtClean="0">
                <a:hlinkClick r:id="rId7"/>
              </a:rPr>
              <a:t>alz.org/care/alzheimers-dementia-stress-check.asp</a:t>
            </a:r>
            <a:r>
              <a:rPr lang="en-US" dirty="0" smtClean="0"/>
              <a:t> </a:t>
            </a:r>
            <a:endParaRPr lang="en-US" dirty="0"/>
          </a:p>
          <a:p>
            <a:r>
              <a:rPr lang="en-US" dirty="0">
                <a:hlinkClick r:id="rId8"/>
              </a:rPr>
              <a:t>Caregiver Education (early-middle-late stage)</a:t>
            </a:r>
          </a:p>
          <a:p>
            <a:pPr lvl="1">
              <a:buFont typeface="Courier New" panose="02070309020205020404" pitchFamily="49" charset="0"/>
              <a:buChar char="o"/>
            </a:pPr>
            <a:r>
              <a:rPr lang="en-US" dirty="0">
                <a:hlinkClick r:id="rId8"/>
              </a:rPr>
              <a:t>http://training.alz.org</a:t>
            </a:r>
            <a:r>
              <a:rPr lang="en-US" dirty="0" smtClean="0">
                <a:hlinkClick r:id="rId8"/>
              </a:rPr>
              <a:t>/</a:t>
            </a:r>
            <a:r>
              <a:rPr lang="en-US" dirty="0" smtClean="0"/>
              <a:t> </a:t>
            </a:r>
            <a:endParaRPr lang="en-US" dirty="0"/>
          </a:p>
        </p:txBody>
      </p:sp>
    </p:spTree>
    <p:extLst>
      <p:ext uri="{BB962C8B-B14F-4D97-AF65-F5344CB8AC3E}">
        <p14:creationId xmlns:p14="http://schemas.microsoft.com/office/powerpoint/2010/main" val="1101229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Caregiving and Women</a:t>
            </a:r>
          </a:p>
        </p:txBody>
      </p:sp>
      <p:sp>
        <p:nvSpPr>
          <p:cNvPr id="3" name="Content Placeholder 2"/>
          <p:cNvSpPr>
            <a:spLocks noGrp="1"/>
          </p:cNvSpPr>
          <p:nvPr>
            <p:ph idx="1"/>
          </p:nvPr>
        </p:nvSpPr>
        <p:spPr>
          <a:xfrm>
            <a:off x="457200" y="1600200"/>
            <a:ext cx="7848600" cy="4525963"/>
          </a:xfrm>
        </p:spPr>
        <p:txBody>
          <a:bodyPr>
            <a:normAutofit/>
          </a:bodyPr>
          <a:lstStyle/>
          <a:p>
            <a:pPr>
              <a:spcBef>
                <a:spcPts val="0"/>
              </a:spcBef>
              <a:spcAft>
                <a:spcPts val="3200"/>
              </a:spcAft>
            </a:pPr>
            <a:r>
              <a:rPr lang="en-US" sz="3600" dirty="0" smtClean="0"/>
              <a:t>Most </a:t>
            </a:r>
            <a:r>
              <a:rPr lang="en-US" sz="3600" dirty="0"/>
              <a:t>dementia caregivers are </a:t>
            </a:r>
            <a:r>
              <a:rPr lang="en-US" sz="3600" dirty="0" smtClean="0"/>
              <a:t>women.</a:t>
            </a:r>
            <a:endParaRPr lang="en-US" sz="3600" dirty="0"/>
          </a:p>
          <a:p>
            <a:pPr>
              <a:spcBef>
                <a:spcPts val="0"/>
              </a:spcBef>
              <a:spcAft>
                <a:spcPts val="3200"/>
              </a:spcAft>
            </a:pPr>
            <a:r>
              <a:rPr lang="en-US" sz="3600" dirty="0" smtClean="0"/>
              <a:t>Over </a:t>
            </a:r>
            <a:r>
              <a:rPr lang="en-US" sz="3600" dirty="0"/>
              <a:t>1/3 are daughters  </a:t>
            </a:r>
            <a:r>
              <a:rPr lang="en-US" sz="2000" dirty="0"/>
              <a:t>Kasper et al., 2015</a:t>
            </a:r>
          </a:p>
          <a:p>
            <a:pPr>
              <a:spcBef>
                <a:spcPts val="0"/>
              </a:spcBef>
              <a:spcAft>
                <a:spcPts val="6400"/>
              </a:spcAft>
            </a:pPr>
            <a:r>
              <a:rPr lang="en-US" sz="3600" dirty="0" smtClean="0"/>
              <a:t>More </a:t>
            </a:r>
            <a:r>
              <a:rPr lang="en-US" sz="3600" dirty="0"/>
              <a:t>women caregivers live with the PLwD full-time than do </a:t>
            </a:r>
            <a:r>
              <a:rPr lang="en-US" sz="3600" dirty="0" smtClean="0"/>
              <a:t>men.</a:t>
            </a:r>
          </a:p>
          <a:p>
            <a:pPr marL="0" indent="0" algn="r">
              <a:spcBef>
                <a:spcPts val="0"/>
              </a:spcBef>
              <a:spcAft>
                <a:spcPts val="6400"/>
              </a:spcAft>
              <a:buNone/>
            </a:pPr>
            <a:r>
              <a:rPr lang="en-US" altLang="en-US" sz="1800" dirty="0">
                <a:latin typeface="Calibri" pitchFamily="34" charset="0"/>
              </a:rPr>
              <a:t>Alzheimer’s Association, </a:t>
            </a:r>
            <a:r>
              <a:rPr lang="en-US" altLang="en-US" sz="1800" dirty="0" smtClean="0">
                <a:latin typeface="Calibri" pitchFamily="34" charset="0"/>
              </a:rPr>
              <a:t>2017</a:t>
            </a:r>
            <a:endParaRPr lang="en-US" sz="1800" dirty="0"/>
          </a:p>
        </p:txBody>
      </p:sp>
    </p:spTree>
    <p:extLst>
      <p:ext uri="{BB962C8B-B14F-4D97-AF65-F5344CB8AC3E}">
        <p14:creationId xmlns:p14="http://schemas.microsoft.com/office/powerpoint/2010/main" val="1549852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Allying with Caregivers </a:t>
            </a:r>
          </a:p>
        </p:txBody>
      </p:sp>
      <p:sp>
        <p:nvSpPr>
          <p:cNvPr id="3" name="Content Placeholder 2"/>
          <p:cNvSpPr>
            <a:spLocks noGrp="1"/>
          </p:cNvSpPr>
          <p:nvPr>
            <p:ph idx="1"/>
          </p:nvPr>
        </p:nvSpPr>
        <p:spPr/>
        <p:txBody>
          <a:bodyPr>
            <a:normAutofit/>
          </a:bodyPr>
          <a:lstStyle/>
          <a:p>
            <a:pPr>
              <a:spcBef>
                <a:spcPts val="0"/>
              </a:spcBef>
              <a:spcAft>
                <a:spcPts val="3600"/>
              </a:spcAft>
            </a:pPr>
            <a:r>
              <a:rPr lang="en-US" sz="3600" dirty="0"/>
              <a:t>Caregivers are the “boots on the ground</a:t>
            </a:r>
            <a:r>
              <a:rPr lang="en-US" sz="3600" dirty="0" smtClean="0"/>
              <a:t>”. </a:t>
            </a:r>
            <a:endParaRPr lang="en-US" sz="3600" dirty="0"/>
          </a:p>
          <a:p>
            <a:pPr>
              <a:spcBef>
                <a:spcPts val="0"/>
              </a:spcBef>
            </a:pPr>
            <a:r>
              <a:rPr lang="en-US" sz="3600" dirty="0"/>
              <a:t>Family caregivers’ “knowledge, well-being, and sustained engagement with health care providers are critical to the success of both medical and psychosocial components of care</a:t>
            </a:r>
            <a:r>
              <a:rPr lang="en-US" sz="3600" dirty="0" smtClean="0"/>
              <a:t>”.  </a:t>
            </a:r>
            <a:r>
              <a:rPr lang="en-US" sz="2000" dirty="0" err="1"/>
              <a:t>Odenheimer</a:t>
            </a:r>
            <a:r>
              <a:rPr lang="en-US" sz="2000" dirty="0"/>
              <a:t> et al., 2013, p. 706</a:t>
            </a:r>
          </a:p>
        </p:txBody>
      </p:sp>
    </p:spTree>
    <p:extLst>
      <p:ext uri="{BB962C8B-B14F-4D97-AF65-F5344CB8AC3E}">
        <p14:creationId xmlns:p14="http://schemas.microsoft.com/office/powerpoint/2010/main" val="1248825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lstStyle/>
          <a:p>
            <a:r>
              <a:rPr lang="en-US" dirty="0"/>
              <a:t>Person-Centered Care</a:t>
            </a:r>
          </a:p>
        </p:txBody>
      </p:sp>
      <p:sp>
        <p:nvSpPr>
          <p:cNvPr id="3" name="Content Placeholder 2"/>
          <p:cNvSpPr>
            <a:spLocks noGrp="1"/>
          </p:cNvSpPr>
          <p:nvPr>
            <p:ph idx="1"/>
          </p:nvPr>
        </p:nvSpPr>
        <p:spPr>
          <a:xfrm>
            <a:off x="609600" y="2057400"/>
            <a:ext cx="8229600" cy="3200400"/>
          </a:xfrm>
        </p:spPr>
        <p:txBody>
          <a:bodyPr>
            <a:noAutofit/>
          </a:bodyPr>
          <a:lstStyle/>
          <a:p>
            <a:pPr lvl="0">
              <a:spcBef>
                <a:spcPts val="0"/>
              </a:spcBef>
              <a:spcAft>
                <a:spcPts val="3600"/>
              </a:spcAft>
            </a:pPr>
            <a:r>
              <a:rPr lang="en-US" sz="3600" dirty="0">
                <a:solidFill>
                  <a:prstClr val="black"/>
                </a:solidFill>
              </a:rPr>
              <a:t>The values and preferences of the PLwD guide health care, supporting realistic  </a:t>
            </a:r>
            <a:r>
              <a:rPr lang="en-US" sz="3600" dirty="0" smtClean="0">
                <a:solidFill>
                  <a:prstClr val="black"/>
                </a:solidFill>
              </a:rPr>
              <a:t>goals.</a:t>
            </a:r>
            <a:endParaRPr lang="en-US" sz="3600" dirty="0"/>
          </a:p>
          <a:p>
            <a:pPr>
              <a:spcBef>
                <a:spcPts val="0"/>
              </a:spcBef>
            </a:pPr>
            <a:r>
              <a:rPr lang="en-US" sz="3600" dirty="0"/>
              <a:t>Person-centered care varies across </a:t>
            </a:r>
            <a:r>
              <a:rPr lang="en-US" sz="3600" dirty="0" smtClean="0"/>
              <a:t>cultures.</a:t>
            </a:r>
            <a:endParaRPr lang="en-US" sz="3600" dirty="0"/>
          </a:p>
        </p:txBody>
      </p:sp>
    </p:spTree>
    <p:extLst>
      <p:ext uri="{BB962C8B-B14F-4D97-AF65-F5344CB8AC3E}">
        <p14:creationId xmlns:p14="http://schemas.microsoft.com/office/powerpoint/2010/main" val="4099449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Essential Elements of </a:t>
            </a:r>
            <a:br>
              <a:rPr lang="en-US" dirty="0"/>
            </a:br>
            <a:r>
              <a:rPr lang="en-US" dirty="0"/>
              <a:t>Person-Centered Care</a:t>
            </a:r>
          </a:p>
        </p:txBody>
      </p:sp>
      <p:sp>
        <p:nvSpPr>
          <p:cNvPr id="3" name="Content Placeholder 2"/>
          <p:cNvSpPr>
            <a:spLocks noGrp="1"/>
          </p:cNvSpPr>
          <p:nvPr>
            <p:ph idx="1"/>
          </p:nvPr>
        </p:nvSpPr>
        <p:spPr>
          <a:xfrm>
            <a:off x="457200" y="1951037"/>
            <a:ext cx="8229600" cy="4525963"/>
          </a:xfrm>
        </p:spPr>
        <p:txBody>
          <a:bodyPr>
            <a:normAutofit/>
          </a:bodyPr>
          <a:lstStyle/>
          <a:p>
            <a:r>
              <a:rPr lang="en-US" sz="3600" dirty="0" smtClean="0"/>
              <a:t>Care </a:t>
            </a:r>
            <a:r>
              <a:rPr lang="en-US" sz="3600" dirty="0"/>
              <a:t>plan based on the stated preferences</a:t>
            </a:r>
          </a:p>
          <a:p>
            <a:r>
              <a:rPr lang="en-US" sz="3600" dirty="0"/>
              <a:t>Ongoing review of goals and care plan</a:t>
            </a:r>
          </a:p>
          <a:p>
            <a:r>
              <a:rPr lang="en-US" sz="3600" dirty="0"/>
              <a:t>Care supported by an interprofessional team</a:t>
            </a:r>
          </a:p>
          <a:p>
            <a:r>
              <a:rPr lang="en-US" sz="3600" dirty="0"/>
              <a:t>One primary or lead point of contact </a:t>
            </a:r>
            <a:endParaRPr lang="en-US" dirty="0"/>
          </a:p>
        </p:txBody>
      </p:sp>
    </p:spTree>
    <p:extLst>
      <p:ext uri="{BB962C8B-B14F-4D97-AF65-F5344CB8AC3E}">
        <p14:creationId xmlns:p14="http://schemas.microsoft.com/office/powerpoint/2010/main" val="2856820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Implementing Person-Centered Care</a:t>
            </a:r>
          </a:p>
        </p:txBody>
      </p:sp>
      <p:sp>
        <p:nvSpPr>
          <p:cNvPr id="3" name="Content Placeholder 2"/>
          <p:cNvSpPr>
            <a:spLocks noGrp="1"/>
          </p:cNvSpPr>
          <p:nvPr>
            <p:ph idx="1"/>
          </p:nvPr>
        </p:nvSpPr>
        <p:spPr/>
        <p:txBody>
          <a:bodyPr>
            <a:normAutofit/>
          </a:bodyPr>
          <a:lstStyle/>
          <a:p>
            <a:r>
              <a:rPr lang="en-US" sz="3600" dirty="0"/>
              <a:t>Active coordination and information sharing among all health care and supportive services providers </a:t>
            </a:r>
          </a:p>
          <a:p>
            <a:pPr>
              <a:spcAft>
                <a:spcPts val="3600"/>
              </a:spcAft>
            </a:pPr>
            <a:r>
              <a:rPr lang="en-US" sz="3600" dirty="0"/>
              <a:t>Performance measurement and quality improvement improves quality of </a:t>
            </a:r>
            <a:r>
              <a:rPr lang="en-US" sz="3600" dirty="0" smtClean="0"/>
              <a:t>care</a:t>
            </a:r>
            <a:endParaRPr lang="en-US" dirty="0"/>
          </a:p>
          <a:p>
            <a:pPr marL="0" indent="0" algn="r">
              <a:buNone/>
            </a:pPr>
            <a:r>
              <a:rPr lang="en-US" sz="1800" dirty="0" err="1"/>
              <a:t>Amer</a:t>
            </a:r>
            <a:r>
              <a:rPr lang="en-US" sz="1800" dirty="0"/>
              <a:t> </a:t>
            </a:r>
            <a:r>
              <a:rPr lang="en-US" sz="1800" dirty="0" err="1"/>
              <a:t>Geriat</a:t>
            </a:r>
            <a:r>
              <a:rPr lang="en-US" sz="1800" dirty="0"/>
              <a:t> </a:t>
            </a:r>
            <a:r>
              <a:rPr lang="en-US" sz="1800" dirty="0" err="1"/>
              <a:t>Soc</a:t>
            </a:r>
            <a:r>
              <a:rPr lang="en-US" sz="1800" dirty="0"/>
              <a:t> Expert Panel on Person-Centered Care (2016</a:t>
            </a:r>
            <a:r>
              <a:rPr lang="en-US" sz="1500" dirty="0"/>
              <a:t>)</a:t>
            </a:r>
          </a:p>
        </p:txBody>
      </p:sp>
    </p:spTree>
    <p:extLst>
      <p:ext uri="{BB962C8B-B14F-4D97-AF65-F5344CB8AC3E}">
        <p14:creationId xmlns:p14="http://schemas.microsoft.com/office/powerpoint/2010/main" val="3224379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a:bodyPr>
          <a:lstStyle/>
          <a:p>
            <a:r>
              <a:rPr lang="en-US" dirty="0"/>
              <a:t>Caregivers Play Multiple  Roles</a:t>
            </a:r>
          </a:p>
        </p:txBody>
      </p:sp>
      <p:sp>
        <p:nvSpPr>
          <p:cNvPr id="3" name="Content Placeholder 2"/>
          <p:cNvSpPr>
            <a:spLocks noGrp="1"/>
          </p:cNvSpPr>
          <p:nvPr>
            <p:ph idx="1"/>
          </p:nvPr>
        </p:nvSpPr>
        <p:spPr>
          <a:xfrm>
            <a:off x="533400" y="2057400"/>
            <a:ext cx="8229600" cy="4038600"/>
          </a:xfrm>
        </p:spPr>
        <p:txBody>
          <a:bodyPr>
            <a:noAutofit/>
          </a:bodyPr>
          <a:lstStyle/>
          <a:p>
            <a:r>
              <a:rPr lang="en-US" sz="3600" dirty="0"/>
              <a:t>Care provider</a:t>
            </a:r>
          </a:p>
          <a:p>
            <a:pPr lvl="0"/>
            <a:r>
              <a:rPr lang="en-US" sz="3600" dirty="0">
                <a:solidFill>
                  <a:prstClr val="black"/>
                </a:solidFill>
              </a:rPr>
              <a:t>Care </a:t>
            </a:r>
            <a:r>
              <a:rPr lang="en-US" sz="3600" dirty="0" smtClean="0">
                <a:solidFill>
                  <a:prstClr val="black"/>
                </a:solidFill>
              </a:rPr>
              <a:t>coordinator</a:t>
            </a:r>
          </a:p>
          <a:p>
            <a:pPr lvl="0"/>
            <a:r>
              <a:rPr lang="en-US" sz="3600" dirty="0" smtClean="0"/>
              <a:t>Information </a:t>
            </a:r>
            <a:r>
              <a:rPr lang="en-US" sz="3600" dirty="0"/>
              <a:t>resource</a:t>
            </a:r>
          </a:p>
          <a:p>
            <a:r>
              <a:rPr lang="en-US" sz="3600" dirty="0"/>
              <a:t>Advocate</a:t>
            </a:r>
          </a:p>
          <a:p>
            <a:r>
              <a:rPr lang="en-US" sz="3600" dirty="0"/>
              <a:t>Emotional supporter</a:t>
            </a:r>
          </a:p>
          <a:p>
            <a:r>
              <a:rPr lang="en-US" sz="3600" dirty="0"/>
              <a:t>Quality sentinel </a:t>
            </a:r>
          </a:p>
        </p:txBody>
      </p:sp>
    </p:spTree>
    <p:extLst>
      <p:ext uri="{BB962C8B-B14F-4D97-AF65-F5344CB8AC3E}">
        <p14:creationId xmlns:p14="http://schemas.microsoft.com/office/powerpoint/2010/main" val="2689505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HRSA-template-2015</Template>
  <TotalTime>4409</TotalTime>
  <Words>1889</Words>
  <Application>Microsoft Office PowerPoint</Application>
  <PresentationFormat>On-screen Show (4:3)</PresentationFormat>
  <Paragraphs>221</Paragraphs>
  <Slides>34</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Courier New</vt:lpstr>
      <vt:lpstr>Times New Roman</vt:lpstr>
      <vt:lpstr>Office Theme</vt:lpstr>
      <vt:lpstr>Providers and Caregivers as Allies</vt:lpstr>
      <vt:lpstr>Learning Objectives</vt:lpstr>
      <vt:lpstr>Informal Caregivers Provide Most of the Long-Term Care</vt:lpstr>
      <vt:lpstr>Caregiving and Women</vt:lpstr>
      <vt:lpstr>Allying with Caregivers </vt:lpstr>
      <vt:lpstr>Person-Centered Care</vt:lpstr>
      <vt:lpstr>Essential Elements of  Person-Centered Care</vt:lpstr>
      <vt:lpstr>Implementing Person-Centered Care</vt:lpstr>
      <vt:lpstr>Caregivers Play Multiple  Roles</vt:lpstr>
      <vt:lpstr>Caregiver Role #1: Care Provider</vt:lpstr>
      <vt:lpstr>Caregiver Role #2: Care Coordinator</vt:lpstr>
      <vt:lpstr>Caregiver Role #3: Information Resource</vt:lpstr>
      <vt:lpstr>Caregiver Role #4: Advocate</vt:lpstr>
      <vt:lpstr>Caregiver Role #5: Emotional Supporter </vt:lpstr>
      <vt:lpstr>Caregiver Role #6: Quality Sentinel</vt:lpstr>
      <vt:lpstr>Helping Your Ally</vt:lpstr>
      <vt:lpstr>Working with Families</vt:lpstr>
      <vt:lpstr>Counseling Resources</vt:lpstr>
      <vt:lpstr>Describe Ways to Support Caregiver</vt:lpstr>
      <vt:lpstr>Caregiver Support Response</vt:lpstr>
      <vt:lpstr>Assessing the Caregiver</vt:lpstr>
      <vt:lpstr>Principles of Caregiver Assessment</vt:lpstr>
      <vt:lpstr>Helping Caregivers Help Themselves</vt:lpstr>
      <vt:lpstr>Describe Ways to Protect the Caregiver’s Health</vt:lpstr>
      <vt:lpstr>Caregiver Health Response</vt:lpstr>
      <vt:lpstr>Services to Reduce Caregiver Stress</vt:lpstr>
      <vt:lpstr>Describe How to Address Caregiver Stress</vt:lpstr>
      <vt:lpstr>Response to Caregiver Stress</vt:lpstr>
      <vt:lpstr>Culturally Sensitive Interventions </vt:lpstr>
      <vt:lpstr>Summary/Conclusion</vt:lpstr>
      <vt:lpstr>References I</vt:lpstr>
      <vt:lpstr>References II</vt:lpstr>
      <vt:lpstr>References III</vt:lpstr>
      <vt:lpstr>Video Resource/Link</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Providers and Caregivers as Allies</dc:title>
  <dc:subject>Providers and Caregivers as Allies</dc:subject>
  <dc:creator>Department of Health and Human Services;Health Resources and Services Administration</dc:creator>
  <cp:keywords>Department of Health and Human Services; Health Resources and Services Administration; Providers as Allies; Caregivers as Allies; Caregiver support; Caregiver's health; Caregiver stress;</cp:keywords>
  <cp:lastModifiedBy>Blonska, Joanna (HRSA)</cp:lastModifiedBy>
  <cp:revision>191</cp:revision>
  <dcterms:created xsi:type="dcterms:W3CDTF">2015-08-24T12:09:41Z</dcterms:created>
  <dcterms:modified xsi:type="dcterms:W3CDTF">2018-04-20T14:53:25Z</dcterms:modified>
</cp:coreProperties>
</file>