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75"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FFFF00"/>
    <a:srgbClr val="5EEC3C"/>
    <a:srgbClr val="006600"/>
    <a:srgbClr val="1D3A00"/>
    <a:srgbClr val="6C1A00"/>
    <a:srgbClr val="E39A39"/>
    <a:srgbClr val="FFC901"/>
    <a:srgbClr val="FE9202"/>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38" autoAdjust="0"/>
  </p:normalViewPr>
  <p:slideViewPr>
    <p:cSldViewPr>
      <p:cViewPr varScale="1">
        <p:scale>
          <a:sx n="83" d="100"/>
          <a:sy n="83" d="100"/>
        </p:scale>
        <p:origin x="1206"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2982" y="78"/>
      </p:cViewPr>
      <p:guideLst/>
    </p:cSldViewPr>
  </p:notes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4" tIns="46586" rIns="93174" bIns="46586" rtlCol="0"/>
          <a:lstStyle>
            <a:lvl1pPr algn="r">
              <a:defRPr sz="1200"/>
            </a:lvl1pPr>
          </a:lstStyle>
          <a:p>
            <a:fld id="{479D2269-80A6-4C1A-B403-22CCF868A2A4}" type="datetimeFigureOut">
              <a:rPr lang="en-US" smtClean="0"/>
              <a:t>9/9/2018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4" tIns="46586" rIns="93174" bIns="46586" rtlCol="0" anchor="b"/>
          <a:lstStyle>
            <a:lvl1pPr algn="r">
              <a:defRPr sz="1200"/>
            </a:lvl1pPr>
          </a:lstStyle>
          <a:p>
            <a:fld id="{4622B9C3-89FB-472C-8330-42678A21458B}" type="slidenum">
              <a:rPr lang="en-US" smtClean="0"/>
              <a:t>‹#›</a:t>
            </a:fld>
            <a:endParaRPr lang="en-US"/>
          </a:p>
        </p:txBody>
      </p:sp>
    </p:spTree>
    <p:extLst>
      <p:ext uri="{BB962C8B-B14F-4D97-AF65-F5344CB8AC3E}">
        <p14:creationId xmlns:p14="http://schemas.microsoft.com/office/powerpoint/2010/main" val="139547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A3F4EA50-C727-4C21-ADAE-7358BEC09626}"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143C0180-3D1E-4CF8-AEE0-4BEB80CB1B79}" type="slidenum">
              <a:rPr lang="en-US" smtClean="0"/>
              <a:t>‹#›</a:t>
            </a:fld>
            <a:endParaRPr lang="en-US"/>
          </a:p>
        </p:txBody>
      </p:sp>
    </p:spTree>
    <p:extLst>
      <p:ext uri="{BB962C8B-B14F-4D97-AF65-F5344CB8AC3E}">
        <p14:creationId xmlns:p14="http://schemas.microsoft.com/office/powerpoint/2010/main" val="456008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smtClean="0"/>
              <a:t>Welcome to </a:t>
            </a:r>
            <a:r>
              <a:rPr lang="en-US" smtClean="0"/>
              <a:t>the </a:t>
            </a:r>
            <a:r>
              <a:rPr lang="en-US" b="1" i="1" smtClean="0"/>
              <a:t>Partnerships</a:t>
            </a:r>
            <a:r>
              <a:rPr lang="en-US" b="1" i="1" baseline="0" smtClean="0"/>
              <a:t> </a:t>
            </a:r>
            <a:r>
              <a:rPr lang="en-US" b="1" i="1" baseline="0" dirty="0" smtClean="0"/>
              <a:t>to Improve Care and Quality of Life for Persons with Dementia </a:t>
            </a:r>
            <a:r>
              <a:rPr lang="en-US" baseline="0" dirty="0" smtClean="0"/>
              <a:t>training series. </a:t>
            </a:r>
            <a:r>
              <a:rPr lang="en-US" dirty="0" smtClean="0"/>
              <a:t> This first module provides a </a:t>
            </a:r>
            <a:r>
              <a:rPr lang="en-US" baseline="0" dirty="0" smtClean="0"/>
              <a:t>brief introduction </a:t>
            </a:r>
            <a:r>
              <a:rPr lang="en-US" dirty="0" smtClean="0"/>
              <a:t>and overview of what the training series is about, and how it overlaps </a:t>
            </a:r>
            <a:r>
              <a:rPr lang="en-US" baseline="0" dirty="0" smtClean="0"/>
              <a:t>with </a:t>
            </a:r>
            <a:r>
              <a:rPr lang="en-US" u="sng" baseline="0" dirty="0" smtClean="0"/>
              <a:t>a companion training program for family caregivers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43C0180-3D1E-4CF8-AEE0-4BEB80CB1B79}" type="slidenum">
              <a:rPr lang="en-US" smtClean="0"/>
              <a:t>1</a:t>
            </a:fld>
            <a:endParaRPr lang="en-US"/>
          </a:p>
        </p:txBody>
      </p:sp>
    </p:spTree>
    <p:extLst>
      <p:ext uri="{BB962C8B-B14F-4D97-AF65-F5344CB8AC3E}">
        <p14:creationId xmlns:p14="http://schemas.microsoft.com/office/powerpoint/2010/main" val="40487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a:t>
            </a:r>
            <a:r>
              <a:rPr lang="en-US" dirty="0" smtClean="0"/>
              <a:t>e know staff caregivers are busy, so this training series is designed to fit people’s differing needs.</a:t>
            </a:r>
            <a:r>
              <a:rPr lang="en-US" baseline="0" dirty="0" smtClean="0"/>
              <a:t> </a:t>
            </a:r>
            <a:r>
              <a:rPr lang="en-US" dirty="0" smtClean="0"/>
              <a:t> In addition to this overview, t</a:t>
            </a:r>
            <a:r>
              <a:rPr lang="en-US" baseline="0" dirty="0" smtClean="0"/>
              <a:t>here are 11 topics and each is roughly 10-15 minutes in length.  </a:t>
            </a:r>
          </a:p>
          <a:p>
            <a:endParaRPr lang="en-US" dirty="0"/>
          </a:p>
          <a:p>
            <a:r>
              <a:rPr lang="en-US" baseline="0" dirty="0" smtClean="0"/>
              <a:t>Each module</a:t>
            </a:r>
            <a:r>
              <a:rPr lang="en-US" dirty="0" smtClean="0"/>
              <a:t> contains s</a:t>
            </a:r>
            <a:r>
              <a:rPr lang="en-US" baseline="0" dirty="0" smtClean="0"/>
              <a:t>upportive information, such as short videos of caregivers,</a:t>
            </a:r>
            <a:r>
              <a:rPr lang="en-US" dirty="0" smtClean="0"/>
              <a:t> handouts to support partnership approaches, and discussion questions.  Because the modules are short, they can be viewed one at-a-time, or several in sequence. It’s up to you and your organization to decide what works best. </a:t>
            </a:r>
            <a:endParaRPr lang="en-US" baseline="0" dirty="0" smtClean="0"/>
          </a:p>
          <a:p>
            <a:endParaRPr lang="en-US" dirty="0" smtClean="0"/>
          </a:p>
          <a:p>
            <a:r>
              <a:rPr lang="en-US" dirty="0" smtClean="0"/>
              <a:t>The </a:t>
            </a:r>
            <a:r>
              <a:rPr lang="en-US" dirty="0"/>
              <a:t>series is web-based for easy access, and can be viewed alone or in a group setting. </a:t>
            </a:r>
            <a:r>
              <a:rPr lang="en-US" dirty="0" smtClean="0"/>
              <a:t>As before, the </a:t>
            </a:r>
            <a:r>
              <a:rPr lang="en-US" b="1" dirty="0" smtClean="0"/>
              <a:t>Instructors’ Manual </a:t>
            </a:r>
            <a:r>
              <a:rPr lang="en-US" dirty="0"/>
              <a:t>h</a:t>
            </a:r>
            <a:r>
              <a:rPr lang="en-US" dirty="0" smtClean="0"/>
              <a:t>elps users make decisions about using the content to meet individual learning needs or organizational goals.</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532FDC1C-83FF-4989-9E4A-F568B67EC914}" type="slidenum">
              <a:rPr lang="en-US" smtClean="0"/>
              <a:t>10</a:t>
            </a:fld>
            <a:endParaRPr lang="en-US"/>
          </a:p>
        </p:txBody>
      </p:sp>
    </p:spTree>
    <p:extLst>
      <p:ext uri="{BB962C8B-B14F-4D97-AF65-F5344CB8AC3E}">
        <p14:creationId xmlns:p14="http://schemas.microsoft.com/office/powerpoint/2010/main" val="70172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six topics in the training series are drawn right from the evidence-based Family Involvement in Care guideline.</a:t>
            </a:r>
          </a:p>
          <a:p>
            <a:pPr marL="174700" indent="-174700">
              <a:buFont typeface="Arial" panose="020B0604020202020204" pitchFamily="34" charset="0"/>
              <a:buChar char="•"/>
            </a:pPr>
            <a:r>
              <a:rPr lang="en-US" dirty="0" smtClean="0"/>
              <a:t>The first three topics help staff caregivers better understand challenges that family members face in caring for a loved one with dementia. This content supports the NEED for partnership models.</a:t>
            </a:r>
          </a:p>
          <a:p>
            <a:pPr marL="174700" indent="-174700">
              <a:buFont typeface="Arial" panose="020B0604020202020204" pitchFamily="34" charset="0"/>
              <a:buChar char="•"/>
            </a:pPr>
            <a:r>
              <a:rPr lang="en-US" dirty="0" smtClean="0"/>
              <a:t>The next three topics are about the family-staff partnership approach, and how to use it in practice.</a:t>
            </a:r>
          </a:p>
          <a:p>
            <a:r>
              <a:rPr lang="en-US" dirty="0" smtClean="0"/>
              <a:t>The remaining modules focus on person-centered and goal-directed dementia care –  </a:t>
            </a:r>
            <a:r>
              <a:rPr lang="en-US" dirty="0"/>
              <a:t>the </a:t>
            </a:r>
            <a:r>
              <a:rPr lang="en-US" dirty="0" smtClean="0"/>
              <a:t>primary</a:t>
            </a:r>
            <a:r>
              <a:rPr lang="en-US" baseline="0" dirty="0" smtClean="0"/>
              <a:t> goal</a:t>
            </a:r>
            <a:r>
              <a:rPr lang="en-US" dirty="0" smtClean="0"/>
              <a:t> is</a:t>
            </a:r>
            <a:r>
              <a:rPr lang="en-US" baseline="0" dirty="0" smtClean="0"/>
              <a:t> </a:t>
            </a:r>
            <a:r>
              <a:rPr lang="en-US" dirty="0" smtClean="0"/>
              <a:t>tailoring </a:t>
            </a:r>
            <a:r>
              <a:rPr lang="en-US" dirty="0"/>
              <a:t>care to fit </a:t>
            </a:r>
            <a:r>
              <a:rPr lang="en-US" dirty="0" smtClean="0"/>
              <a:t>the individual‘s interests</a:t>
            </a:r>
            <a:r>
              <a:rPr lang="en-US" dirty="0"/>
              <a:t>, preferences and </a:t>
            </a:r>
            <a:r>
              <a:rPr lang="en-US" dirty="0" smtClean="0"/>
              <a:t>needs.</a:t>
            </a:r>
            <a:endParaRPr lang="en-US" dirty="0"/>
          </a:p>
        </p:txBody>
      </p:sp>
      <p:sp>
        <p:nvSpPr>
          <p:cNvPr id="4" name="Slide Number Placeholder 3"/>
          <p:cNvSpPr>
            <a:spLocks noGrp="1"/>
          </p:cNvSpPr>
          <p:nvPr>
            <p:ph type="sldNum" sz="quarter" idx="10"/>
          </p:nvPr>
        </p:nvSpPr>
        <p:spPr/>
        <p:txBody>
          <a:bodyPr/>
          <a:lstStyle/>
          <a:p>
            <a:fld id="{532FDC1C-83FF-4989-9E4A-F568B67EC914}" type="slidenum">
              <a:rPr lang="en-US" smtClean="0"/>
              <a:t>11</a:t>
            </a:fld>
            <a:endParaRPr lang="en-US"/>
          </a:p>
        </p:txBody>
      </p:sp>
    </p:spTree>
    <p:extLst>
      <p:ext uri="{BB962C8B-B14F-4D97-AF65-F5344CB8AC3E}">
        <p14:creationId xmlns:p14="http://schemas.microsoft.com/office/powerpoint/2010/main" val="1442349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before, the staff training program is designed to work “hand-in-hand” with the family-focused series that addresses Family Involvement in Care and partnership approaches.</a:t>
            </a:r>
          </a:p>
          <a:p>
            <a:endParaRPr lang="en-US" dirty="0"/>
          </a:p>
          <a:p>
            <a:r>
              <a:rPr lang="en-US" dirty="0" smtClean="0"/>
              <a:t>Because this training series is squarely focused on family involvement, it compliments – but doesn’t replace – dementia training that focus both understanding and managing dementia. Additional resources for high quality, low cost dementia training are provided in supportive materials that accompany this introductory module.</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12</a:t>
            </a:fld>
            <a:endParaRPr lang="en-US" dirty="0"/>
          </a:p>
        </p:txBody>
      </p:sp>
    </p:spTree>
    <p:extLst>
      <p:ext uri="{BB962C8B-B14F-4D97-AF65-F5344CB8AC3E}">
        <p14:creationId xmlns:p14="http://schemas.microsoft.com/office/powerpoint/2010/main" val="305185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closing, we highly recommend that each learner consider what his or her goals are for using the training series since there are lots of options!</a:t>
            </a:r>
          </a:p>
          <a:p>
            <a:endParaRPr lang="en-US" dirty="0" smtClean="0"/>
          </a:p>
          <a:p>
            <a:r>
              <a:rPr lang="en-US" dirty="0" smtClean="0"/>
              <a:t>As the </a:t>
            </a:r>
            <a:r>
              <a:rPr lang="en-US" b="1" dirty="0" smtClean="0"/>
              <a:t>Instructors’ Manual </a:t>
            </a:r>
            <a:r>
              <a:rPr lang="en-US" dirty="0" smtClean="0"/>
              <a:t>outlines, the short modules can be used by individual staff, or provided as a group program that is led by a staff education leader.  </a:t>
            </a:r>
          </a:p>
          <a:p>
            <a:endParaRPr lang="en-US" dirty="0" smtClean="0"/>
          </a:p>
          <a:p>
            <a:r>
              <a:rPr lang="en-US" dirty="0" smtClean="0"/>
              <a:t>You can also help family members find and use the companion training program, or select specific modules from that series as a guide to discussions with them.</a:t>
            </a:r>
          </a:p>
          <a:p>
            <a:endParaRPr lang="en-US" dirty="0"/>
          </a:p>
          <a:p>
            <a:r>
              <a:rPr lang="en-US" dirty="0" smtClean="0"/>
              <a:t>And while the training itself does a good job of framing common challenges and solutions, the best use is to adopt the partnership model as part of usual care in your healthcare setting.  </a:t>
            </a:r>
            <a:endParaRPr lang="en-US" dirty="0"/>
          </a:p>
        </p:txBody>
      </p:sp>
      <p:sp>
        <p:nvSpPr>
          <p:cNvPr id="4" name="Slide Number Placeholder 3"/>
          <p:cNvSpPr>
            <a:spLocks noGrp="1"/>
          </p:cNvSpPr>
          <p:nvPr>
            <p:ph type="sldNum" sz="quarter" idx="10"/>
          </p:nvPr>
        </p:nvSpPr>
        <p:spPr/>
        <p:txBody>
          <a:bodyPr/>
          <a:lstStyle/>
          <a:p>
            <a:fld id="{532FDC1C-83FF-4989-9E4A-F568B67EC914}" type="slidenum">
              <a:rPr lang="en-US" smtClean="0"/>
              <a:t>13</a:t>
            </a:fld>
            <a:endParaRPr lang="en-US"/>
          </a:p>
        </p:txBody>
      </p:sp>
    </p:spTree>
    <p:extLst>
      <p:ext uri="{BB962C8B-B14F-4D97-AF65-F5344CB8AC3E}">
        <p14:creationId xmlns:p14="http://schemas.microsoft.com/office/powerpoint/2010/main" val="1540721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topic in the series is titled</a:t>
            </a:r>
            <a:r>
              <a:rPr lang="en-US" baseline="0" dirty="0" smtClean="0"/>
              <a:t> “</a:t>
            </a:r>
            <a:r>
              <a:rPr lang="en-US" b="1" baseline="0" dirty="0" smtClean="0"/>
              <a:t>Understanding Changing Needs</a:t>
            </a:r>
            <a:r>
              <a:rPr lang="en-US" baseline="0" dirty="0" smtClean="0"/>
              <a:t>” – which is a good starting</a:t>
            </a:r>
            <a:r>
              <a:rPr lang="en-US" dirty="0" smtClean="0"/>
              <a:t> point for staff and family discussions about individualized care</a:t>
            </a:r>
            <a:r>
              <a:rPr lang="en-US" baseline="0" dirty="0" smtClean="0"/>
              <a:t>. </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532FDC1C-83FF-4989-9E4A-F568B67EC914}" type="slidenum">
              <a:rPr lang="en-US" smtClean="0"/>
              <a:t>14</a:t>
            </a:fld>
            <a:endParaRPr lang="en-US"/>
          </a:p>
        </p:txBody>
      </p:sp>
    </p:spTree>
    <p:extLst>
      <p:ext uri="{BB962C8B-B14F-4D97-AF65-F5344CB8AC3E}">
        <p14:creationId xmlns:p14="http://schemas.microsoft.com/office/powerpoint/2010/main" val="59485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end, we’d like to  clearly acknowledge and thank our two funding sources. </a:t>
            </a:r>
          </a:p>
          <a:p>
            <a:endParaRPr lang="en-US" dirty="0"/>
          </a:p>
          <a:p>
            <a:r>
              <a:rPr lang="en-US" dirty="0"/>
              <a:t>If you are ready,  start with </a:t>
            </a:r>
            <a:r>
              <a:rPr lang="en-US"/>
              <a:t>the </a:t>
            </a:r>
            <a:r>
              <a:rPr lang="en-US" smtClean="0"/>
              <a:t>module</a:t>
            </a:r>
            <a:r>
              <a:rPr lang="en-US" dirty="0"/>
              <a:t>, </a:t>
            </a:r>
            <a:r>
              <a:rPr lang="en-US" b="1" dirty="0"/>
              <a:t>Understanding </a:t>
            </a:r>
            <a:r>
              <a:rPr lang="en-US" b="1"/>
              <a:t>Changing </a:t>
            </a:r>
            <a:r>
              <a:rPr lang="en-US" b="1" smtClean="0"/>
              <a:t>Needs.</a:t>
            </a:r>
            <a:endParaRPr lang="en-US" dirty="0" smtClean="0"/>
          </a:p>
        </p:txBody>
      </p:sp>
      <p:sp>
        <p:nvSpPr>
          <p:cNvPr id="4" name="Slide Number Placeholder 3"/>
          <p:cNvSpPr>
            <a:spLocks noGrp="1"/>
          </p:cNvSpPr>
          <p:nvPr>
            <p:ph type="sldNum" sz="quarter" idx="10"/>
          </p:nvPr>
        </p:nvSpPr>
        <p:spPr/>
        <p:txBody>
          <a:bodyPr/>
          <a:lstStyle/>
          <a:p>
            <a:fld id="{B6A202E0-3492-4E99-9BF7-412585CC523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3586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1193800"/>
            <a:ext cx="5722938" cy="3219450"/>
          </a:xfrm>
        </p:spPr>
      </p:sp>
      <p:sp>
        <p:nvSpPr>
          <p:cNvPr id="3" name="Notes Placeholder 2"/>
          <p:cNvSpPr>
            <a:spLocks noGrp="1"/>
          </p:cNvSpPr>
          <p:nvPr>
            <p:ph type="body" idx="1"/>
          </p:nvPr>
        </p:nvSpPr>
        <p:spPr/>
        <p:txBody>
          <a:bodyPr/>
          <a:lstStyle/>
          <a:p>
            <a:r>
              <a:rPr lang="en-US" dirty="0"/>
              <a:t>T</a:t>
            </a:r>
            <a:r>
              <a:rPr lang="en-US" dirty="0" smtClean="0"/>
              <a:t>he</a:t>
            </a:r>
            <a:r>
              <a:rPr lang="en-US" baseline="0" dirty="0" smtClean="0"/>
              <a:t> </a:t>
            </a:r>
            <a:r>
              <a:rPr lang="en-US" b="1" baseline="0" dirty="0" smtClean="0"/>
              <a:t>Partnerships to Improve Care </a:t>
            </a:r>
            <a:r>
              <a:rPr lang="en-US" baseline="0" dirty="0" smtClean="0"/>
              <a:t>training series builds on a study that was conducted at the University of Iowa College of Nursing. The</a:t>
            </a:r>
            <a:r>
              <a:rPr lang="en-US" dirty="0" smtClean="0"/>
              <a:t> study </a:t>
            </a:r>
            <a:r>
              <a:rPr lang="en-US" baseline="0" dirty="0" smtClean="0"/>
              <a:t>evaluated an intervention called </a:t>
            </a:r>
            <a:r>
              <a:rPr lang="en-US" b="1" baseline="0" dirty="0" smtClean="0"/>
              <a:t>Family Involvement in Care, </a:t>
            </a:r>
            <a:r>
              <a:rPr lang="en-US" dirty="0" smtClean="0"/>
              <a:t>which emphasizes family and staff caregivers working as </a:t>
            </a:r>
            <a:r>
              <a:rPr lang="en-US" u="sng" dirty="0" smtClean="0"/>
              <a:t>partners</a:t>
            </a:r>
            <a:r>
              <a:rPr lang="en-US" dirty="0" smtClean="0"/>
              <a:t> to provide high quality dementia care. </a:t>
            </a:r>
          </a:p>
          <a:p>
            <a:endParaRPr lang="en-US" dirty="0"/>
          </a:p>
          <a:p>
            <a:r>
              <a:rPr lang="en-US" dirty="0"/>
              <a:t>T</a:t>
            </a:r>
            <a:r>
              <a:rPr lang="en-US" dirty="0" smtClean="0"/>
              <a:t>he intervention is described in the evidence-based guideline,  </a:t>
            </a:r>
            <a:r>
              <a:rPr lang="en-US" i="1" dirty="0" smtClean="0"/>
              <a:t>Family Involvement in Care for Persons with Dementia.</a:t>
            </a:r>
            <a:r>
              <a:rPr lang="en-US" dirty="0" smtClean="0"/>
              <a:t>  A main principle in the guideline is that both family and staff caregivers need training in order to be effective partners in providing dementia care.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32FDC1C-83FF-4989-9E4A-F568B67EC914}" type="slidenum">
              <a:rPr lang="en-US" smtClean="0"/>
              <a:t>2</a:t>
            </a:fld>
            <a:endParaRPr lang="en-US"/>
          </a:p>
        </p:txBody>
      </p:sp>
    </p:spTree>
    <p:extLst>
      <p:ext uri="{BB962C8B-B14F-4D97-AF65-F5344CB8AC3E}">
        <p14:creationId xmlns:p14="http://schemas.microsoft.com/office/powerpoint/2010/main" val="191561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series is designed to support and assist staff caregivers to understand and use practices in the guideline by gaining skills to work with families, and to provide person-centered care.  The companion training program for family caregivers is designed to help family members gain skills to work with YOU, also with the aim of improving care</a:t>
            </a:r>
            <a:r>
              <a:rPr lang="en-US" dirty="0" smtClean="0"/>
              <a:t>!</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3</a:t>
            </a:fld>
            <a:endParaRPr lang="en-US" dirty="0"/>
          </a:p>
        </p:txBody>
      </p:sp>
    </p:spTree>
    <p:extLst>
      <p:ext uri="{BB962C8B-B14F-4D97-AF65-F5344CB8AC3E}">
        <p14:creationId xmlns:p14="http://schemas.microsoft.com/office/powerpoint/2010/main" val="297291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Involvement in Care intervention consists of education and communication skill building for both the families and the staff.  Additional content focuses on important discussions about being PARTNERS in care, a partnership that is “negotiated” to meet both staff and family’s needs. </a:t>
            </a:r>
          </a:p>
          <a:p>
            <a:endParaRPr lang="en-US" dirty="0" smtClean="0"/>
          </a:p>
          <a:p>
            <a:r>
              <a:rPr lang="en-US" dirty="0" smtClean="0"/>
              <a:t>In the study, the partnership-focused education and discussion led to improved attitudes of both the families and the staff, AND improved quality of care for the person with dementia!!</a:t>
            </a:r>
            <a:endParaRPr lang="en-US" dirty="0"/>
          </a:p>
          <a:p>
            <a:endParaRPr lang="en-US" dirty="0"/>
          </a:p>
        </p:txBody>
      </p:sp>
      <p:sp>
        <p:nvSpPr>
          <p:cNvPr id="4" name="Slide Number Placeholder 3"/>
          <p:cNvSpPr>
            <a:spLocks noGrp="1"/>
          </p:cNvSpPr>
          <p:nvPr>
            <p:ph type="sldNum" sz="quarter" idx="10"/>
          </p:nvPr>
        </p:nvSpPr>
        <p:spPr/>
        <p:txBody>
          <a:bodyPr/>
          <a:lstStyle/>
          <a:p>
            <a:fld id="{B6A202E0-3492-4E99-9BF7-412585CC523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6417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dirty="0" smtClean="0"/>
              <a:t>intervention has resulted in many positive outcomes – for family members, for staff, and for the person with dementia. </a:t>
            </a:r>
          </a:p>
          <a:p>
            <a:endParaRPr lang="en-US" dirty="0"/>
          </a:p>
          <a:p>
            <a:r>
              <a:rPr lang="en-US" dirty="0" smtClean="0"/>
              <a:t>Satisfaction increased for everyone involved as a result of training staff and family to use the partnership model in daily practice.</a:t>
            </a:r>
          </a:p>
          <a:p>
            <a:endParaRPr lang="en-US" dirty="0" smtClean="0"/>
          </a:p>
          <a:p>
            <a:r>
              <a:rPr lang="en-US" dirty="0" smtClean="0"/>
              <a:t>The study demonstrated that training staff and family made a big difference. We hope to achieve similar positive outcomes and benefits with our two training programs – one designed for family, and other for staff – but both using the same principles about being partners in care.</a:t>
            </a:r>
            <a:endParaRPr lang="en-US" dirty="0"/>
          </a:p>
        </p:txBody>
      </p:sp>
      <p:sp>
        <p:nvSpPr>
          <p:cNvPr id="4" name="Slide Number Placeholder 3"/>
          <p:cNvSpPr>
            <a:spLocks noGrp="1"/>
          </p:cNvSpPr>
          <p:nvPr>
            <p:ph type="sldNum" sz="quarter" idx="10"/>
          </p:nvPr>
        </p:nvSpPr>
        <p:spPr/>
        <p:txBody>
          <a:bodyPr/>
          <a:lstStyle/>
          <a:p>
            <a:fld id="{532FDC1C-83FF-4989-9E4A-F568B67EC914}" type="slidenum">
              <a:rPr lang="en-US" smtClean="0"/>
              <a:t>5</a:t>
            </a:fld>
            <a:endParaRPr lang="en-US"/>
          </a:p>
        </p:txBody>
      </p:sp>
    </p:spTree>
    <p:extLst>
      <p:ext uri="{BB962C8B-B14F-4D97-AF65-F5344CB8AC3E}">
        <p14:creationId xmlns:p14="http://schemas.microsoft.com/office/powerpoint/2010/main" val="52172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Involvement in Care intervention is focused on promoting the best care for the person with dementia. We dedicate three modules to providing person-centered care to best </a:t>
            </a:r>
            <a:r>
              <a:rPr lang="en-US" dirty="0"/>
              <a:t>assure </a:t>
            </a:r>
            <a:r>
              <a:rPr lang="en-US" dirty="0" smtClean="0"/>
              <a:t>the </a:t>
            </a:r>
            <a:r>
              <a:rPr lang="en-US" dirty="0"/>
              <a:t>person with dementia is at the center of all discussions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6</a:t>
            </a:fld>
            <a:endParaRPr lang="en-US" dirty="0"/>
          </a:p>
        </p:txBody>
      </p:sp>
    </p:spTree>
    <p:extLst>
      <p:ext uri="{BB962C8B-B14F-4D97-AF65-F5344CB8AC3E}">
        <p14:creationId xmlns:p14="http://schemas.microsoft.com/office/powerpoint/2010/main" val="8592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 in this series builds on information in the evidence-based guideline. We’ll refer to materials in the guideline from time-to-time since there is even MORE information there!  </a:t>
            </a:r>
          </a:p>
          <a:p>
            <a:endParaRPr lang="en-US" dirty="0"/>
          </a:p>
          <a:p>
            <a:r>
              <a:rPr lang="en-US" dirty="0" smtClean="0"/>
              <a:t>And as before, family and staff caregivers BOTH need training, so remember that information in </a:t>
            </a:r>
            <a:r>
              <a:rPr lang="en-US" u="sng" dirty="0" smtClean="0"/>
              <a:t>this</a:t>
            </a:r>
            <a:r>
              <a:rPr lang="en-US" dirty="0" smtClean="0"/>
              <a:t> series </a:t>
            </a:r>
            <a:r>
              <a:rPr lang="en-US" dirty="0"/>
              <a:t>works hand-in-hand with a series developed </a:t>
            </a:r>
            <a:r>
              <a:rPr lang="en-US" dirty="0" smtClean="0"/>
              <a:t>specifically for </a:t>
            </a:r>
            <a:r>
              <a:rPr lang="en-US" dirty="0"/>
              <a:t>family </a:t>
            </a:r>
            <a:r>
              <a:rPr lang="en-US" dirty="0" smtClean="0"/>
              <a:t>caregivers. </a:t>
            </a:r>
            <a:endParaRPr lang="en-US" dirty="0"/>
          </a:p>
          <a:p>
            <a:endParaRPr lang="en-US" baseline="0" dirty="0"/>
          </a:p>
          <a:p>
            <a:r>
              <a:rPr lang="en-US" baseline="0" dirty="0" smtClean="0"/>
              <a:t>We also want to highlight that the training is best used as a series since the content and ideas build  as you move </a:t>
            </a:r>
            <a:r>
              <a:rPr lang="en-US" dirty="0" smtClean="0"/>
              <a:t>from one topic to the next</a:t>
            </a:r>
            <a:r>
              <a:rPr lang="en-US" baseline="0" dirty="0" smtClean="0"/>
              <a:t>. </a:t>
            </a:r>
            <a:r>
              <a:rPr lang="en-US" dirty="0" smtClean="0"/>
              <a:t>The content targets both daily care providers, but also organizational leaders who influence use of practices in daily care.</a:t>
            </a:r>
          </a:p>
          <a:p>
            <a:endParaRPr lang="en-US" dirty="0"/>
          </a:p>
          <a:p>
            <a:r>
              <a:rPr lang="en-US" dirty="0" smtClean="0"/>
              <a:t>Ideas for using the training, and for using partnership approaches in practice settings, are outlined in the </a:t>
            </a:r>
            <a:r>
              <a:rPr lang="en-US" b="1" dirty="0" smtClean="0"/>
              <a:t>Instructors Manual </a:t>
            </a:r>
            <a:r>
              <a:rPr lang="en-US" dirty="0" smtClean="0"/>
              <a:t>that is part of the training series.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2FDC1C-83FF-4989-9E4A-F568B67EC914}" type="slidenum">
              <a:rPr lang="en-US" smtClean="0"/>
              <a:t>7</a:t>
            </a:fld>
            <a:endParaRPr lang="en-US"/>
          </a:p>
        </p:txBody>
      </p:sp>
    </p:spTree>
    <p:extLst>
      <p:ext uri="{BB962C8B-B14F-4D97-AF65-F5344CB8AC3E}">
        <p14:creationId xmlns:p14="http://schemas.microsoft.com/office/powerpoint/2010/main" val="145763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 modules and materials can be used by a diverse group of staff caregivers. Our main focus </a:t>
            </a:r>
            <a:r>
              <a:rPr lang="en-US" smtClean="0"/>
              <a:t>is to help </a:t>
            </a:r>
            <a:r>
              <a:rPr lang="en-US" dirty="0" smtClean="0"/>
              <a:t>direct care workers gain new skills – to  “know” the person with dementia and to work with family members as their allies and team-mates.</a:t>
            </a:r>
          </a:p>
          <a:p>
            <a:endParaRPr lang="en-US" dirty="0"/>
          </a:p>
          <a:p>
            <a:r>
              <a:rPr lang="en-US" dirty="0" smtClean="0"/>
              <a:t>We also know that leaders in the care setting or service often make important decisions about how training is used, and also how training is used in practice!  </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8</a:t>
            </a:fld>
            <a:endParaRPr lang="en-US" dirty="0"/>
          </a:p>
        </p:txBody>
      </p:sp>
    </p:spTree>
    <p:extLst>
      <p:ext uri="{BB962C8B-B14F-4D97-AF65-F5344CB8AC3E}">
        <p14:creationId xmlns:p14="http://schemas.microsoft.com/office/powerpoint/2010/main" val="283362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original Family Involvement in Care intervention was evaluated in nursing home settings, it can also be adapted for use in a wide variety of settings and services that provide dementia care. And since family members are almost always involved in their relative’s care and services, it makes great sense to engage them as partners!</a:t>
            </a:r>
            <a:endParaRPr lang="en-US" dirty="0"/>
          </a:p>
        </p:txBody>
      </p:sp>
      <p:sp>
        <p:nvSpPr>
          <p:cNvPr id="4" name="Slide Number Placeholder 3"/>
          <p:cNvSpPr>
            <a:spLocks noGrp="1"/>
          </p:cNvSpPr>
          <p:nvPr>
            <p:ph type="sldNum" sz="quarter" idx="10"/>
          </p:nvPr>
        </p:nvSpPr>
        <p:spPr/>
        <p:txBody>
          <a:bodyPr/>
          <a:lstStyle/>
          <a:p>
            <a:fld id="{72ED622F-7044-4EC7-8BB8-81FEA50188EB}" type="slidenum">
              <a:rPr lang="en-US" smtClean="0"/>
              <a:t>9</a:t>
            </a:fld>
            <a:endParaRPr lang="en-US" dirty="0"/>
          </a:p>
        </p:txBody>
      </p:sp>
    </p:spTree>
    <p:extLst>
      <p:ext uri="{BB962C8B-B14F-4D97-AF65-F5344CB8AC3E}">
        <p14:creationId xmlns:p14="http://schemas.microsoft.com/office/powerpoint/2010/main" val="99722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07081" y="433880"/>
            <a:ext cx="7635250" cy="763525"/>
          </a:xfrm>
          <a:noFill/>
          <a:effectLst>
            <a:outerShdw blurRad="50800" dist="38100" dir="2700000" algn="tl" rotWithShape="0">
              <a:prstClr val="black">
                <a:alpha val="40000"/>
              </a:prstClr>
            </a:outerShdw>
          </a:effectLst>
        </p:spPr>
        <p:txBody>
          <a:bodyPr>
            <a:normAutofit/>
          </a:bodyPr>
          <a:lstStyle>
            <a:lvl1pPr algn="r">
              <a:defRPr sz="3200">
                <a:solidFill>
                  <a:schemeClr val="bg1"/>
                </a:solidFill>
                <a:latin typeface="Book Antiqua" panose="02040602050305030304" pitchFamily="18" charset="0"/>
              </a:defRPr>
            </a:lvl1pPr>
          </a:lstStyle>
          <a:p>
            <a:r>
              <a:rPr lang="en-US" dirty="0"/>
              <a:t>Click to edit Master title style</a:t>
            </a:r>
          </a:p>
        </p:txBody>
      </p:sp>
      <p:sp>
        <p:nvSpPr>
          <p:cNvPr id="3" name="Subtitle 2"/>
          <p:cNvSpPr>
            <a:spLocks noGrp="1"/>
          </p:cNvSpPr>
          <p:nvPr>
            <p:ph type="subTitle" idx="1"/>
          </p:nvPr>
        </p:nvSpPr>
        <p:spPr>
          <a:xfrm>
            <a:off x="296261" y="1197405"/>
            <a:ext cx="8246070" cy="610820"/>
          </a:xfrm>
        </p:spPr>
        <p:txBody>
          <a:bodyPr>
            <a:normAutofit/>
          </a:bodyPr>
          <a:lstStyle>
            <a:lvl1pPr marL="0" indent="0" algn="r">
              <a:buNone/>
              <a:defRPr sz="2400" b="1" i="1">
                <a:solidFill>
                  <a:srgbClr val="FFFF00"/>
                </a:solidFill>
                <a:latin typeface="Book Antiqua" panose="0204060205030503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2FF2FD40-53AF-40E2-A13F-8BABAB36E1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l">
              <a:defRPr sz="3600" b="1" i="0" baseline="0">
                <a:solidFill>
                  <a:srgbClr val="0070C0"/>
                </a:solidFill>
                <a:effectLst/>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448966" y="1044701"/>
            <a:ext cx="8246070" cy="3817624"/>
          </a:xfrm>
        </p:spPr>
        <p:txBody>
          <a:bodyPr/>
          <a:lstStyle>
            <a:lvl1pPr marL="342900" indent="-342900" algn="l">
              <a:buClr>
                <a:srgbClr val="0070C0"/>
              </a:buClr>
              <a:buSzPct val="90000"/>
              <a:buFont typeface="Wingdings" panose="05000000000000000000" pitchFamily="2" charset="2"/>
              <a:buChar char="v"/>
              <a:defRPr sz="2400">
                <a:solidFill>
                  <a:schemeClr val="tx1"/>
                </a:solidFill>
                <a:latin typeface="Book Antiqua" panose="02040602050305030304" pitchFamily="18" charset="0"/>
              </a:defRPr>
            </a:lvl1pPr>
            <a:lvl2pPr marL="742950" indent="-285750" algn="l">
              <a:buClr>
                <a:srgbClr val="1D3A00"/>
              </a:buClr>
              <a:buFont typeface="Wingdings 2" panose="05020102010507070707" pitchFamily="18" charset="2"/>
              <a:buChar char="P"/>
              <a:defRPr sz="2400">
                <a:solidFill>
                  <a:schemeClr val="tx1"/>
                </a:solidFill>
                <a:latin typeface="Book Antiqua" panose="02040602050305030304" pitchFamily="18" charset="0"/>
              </a:defRPr>
            </a:lvl2pPr>
            <a:lvl3pPr marL="1143000" indent="-228600" algn="l">
              <a:buClr>
                <a:srgbClr val="C00000"/>
              </a:buClr>
              <a:buFont typeface="Wingdings" panose="05000000000000000000" pitchFamily="2" charset="2"/>
              <a:buChar char="¬"/>
              <a:defRPr>
                <a:solidFill>
                  <a:schemeClr val="tx1"/>
                </a:solidFill>
                <a:latin typeface="Book Antiqua" panose="02040602050305030304" pitchFamily="18" charset="0"/>
              </a:defRPr>
            </a:lvl3pPr>
            <a:lvl4pPr algn="l">
              <a:defRPr>
                <a:solidFill>
                  <a:schemeClr val="tx1"/>
                </a:solidFill>
                <a:latin typeface="Book Antiqua" panose="02040602050305030304" pitchFamily="18" charset="0"/>
              </a:defRPr>
            </a:lvl4pPr>
            <a:lvl5pPr algn="l">
              <a:defRPr>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4" y="281175"/>
            <a:ext cx="6566315" cy="572644"/>
          </a:xfrm>
        </p:spPr>
        <p:txBody>
          <a:bodyPr>
            <a:normAutofit/>
          </a:bodyPr>
          <a:lstStyle>
            <a:lvl1pPr algn="l">
              <a:defRPr sz="3600" b="1" i="0">
                <a:solidFill>
                  <a:srgbClr val="0070C0"/>
                </a:solidFill>
                <a:effectLst/>
                <a:latin typeface="Book Antiqua" panose="0204060205030503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2281425" y="1044701"/>
            <a:ext cx="6108200" cy="3663766"/>
          </a:xfrm>
        </p:spPr>
        <p:txBody>
          <a:bodyPr/>
          <a:lstStyle>
            <a:lvl1pPr marL="342900" indent="-342900">
              <a:buClr>
                <a:srgbClr val="0070C0"/>
              </a:buClr>
              <a:buSzPct val="90000"/>
              <a:buFont typeface="Wingdings" panose="05000000000000000000" pitchFamily="2" charset="2"/>
              <a:buChar char="v"/>
              <a:defRPr sz="2400">
                <a:solidFill>
                  <a:schemeClr val="tx1"/>
                </a:solidFill>
                <a:latin typeface="Book Antiqua" panose="02040602050305030304" pitchFamily="18" charset="0"/>
              </a:defRPr>
            </a:lvl1pPr>
            <a:lvl2pPr marL="742950" indent="-285750">
              <a:buClr>
                <a:srgbClr val="006600"/>
              </a:buClr>
              <a:buFont typeface="Wingdings 2" panose="05020102010507070707" pitchFamily="18" charset="2"/>
              <a:buChar char="P"/>
              <a:defRPr sz="2400">
                <a:solidFill>
                  <a:schemeClr val="tx1"/>
                </a:solidFill>
                <a:latin typeface="Book Antiqua" panose="02040602050305030304" pitchFamily="18" charset="0"/>
              </a:defRPr>
            </a:lvl2pPr>
            <a:lvl3pPr marL="1257300" indent="-342900">
              <a:buClr>
                <a:srgbClr val="C00000"/>
              </a:buClr>
              <a:buFont typeface="Wingdings" panose="05000000000000000000" pitchFamily="2" charset="2"/>
              <a:buChar char="¬"/>
              <a:defRPr sz="2000">
                <a:solidFill>
                  <a:schemeClr val="tx1"/>
                </a:solidFill>
                <a:latin typeface="Book Antiqua" panose="02040602050305030304" pitchFamily="18" charset="0"/>
              </a:defRPr>
            </a:lvl3pPr>
            <a:lvl4pPr>
              <a:defRPr>
                <a:solidFill>
                  <a:schemeClr val="tx1"/>
                </a:solidFill>
                <a:latin typeface="Book Antiqua" panose="02040602050305030304" pitchFamily="18" charset="0"/>
              </a:defRPr>
            </a:lvl4pPr>
            <a:lvl5pPr>
              <a:defRPr>
                <a:solidFill>
                  <a:schemeClr val="tx1"/>
                </a:solidFill>
                <a:latin typeface="Book Antiqua" panose="02040602050305030304" pitchFamily="18"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Book Antiqua" panose="02040602050305030304" pitchFamily="18"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l">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33582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80822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33582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80822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DC36905C-C2C2-43A4-A6D9-5CA2ED246A55}"/>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3600" kern="1200" baseline="0">
          <a:solidFill>
            <a:srgbClr val="0070C0"/>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Clr>
          <a:srgbClr val="002060"/>
        </a:buClr>
        <a:buSzPct val="90000"/>
        <a:buFont typeface="Wingdings" panose="05000000000000000000" pitchFamily="2" charset="2"/>
        <a:buChar char="v"/>
        <a:defRPr sz="2600" kern="1200">
          <a:solidFill>
            <a:schemeClr val="tx1"/>
          </a:solidFill>
          <a:latin typeface="Book Antiqua" panose="02040602050305030304" pitchFamily="18" charset="0"/>
          <a:ea typeface="+mn-ea"/>
          <a:cs typeface="+mn-cs"/>
        </a:defRPr>
      </a:lvl1pPr>
      <a:lvl2pPr marL="742950" indent="-285750" algn="l" defTabSz="914400" rtl="0" eaLnBrk="1" latinLnBrk="0" hangingPunct="1">
        <a:spcBef>
          <a:spcPct val="20000"/>
        </a:spcBef>
        <a:buClr>
          <a:srgbClr val="006600"/>
        </a:buClr>
        <a:buFont typeface="Wingdings 2" panose="05020102010507070707" pitchFamily="18" charset="2"/>
        <a:buChar char="P"/>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spcBef>
          <a:spcPct val="20000"/>
        </a:spcBef>
        <a:buClr>
          <a:srgbClr val="C00000"/>
        </a:buClr>
        <a:buFont typeface="Wingdings" panose="05000000000000000000" pitchFamily="2" charset="2"/>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igec.uiowa.ed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281175"/>
            <a:ext cx="7635250" cy="763525"/>
          </a:xfrm>
        </p:spPr>
        <p:txBody>
          <a:bodyPr>
            <a:normAutofit/>
          </a:bodyPr>
          <a:lstStyle/>
          <a:p>
            <a:r>
              <a:rPr lang="en-US" sz="3600" dirty="0" smtClean="0"/>
              <a:t>Introduction &amp; Overview</a:t>
            </a:r>
            <a:endParaRPr lang="en-US" sz="3600" dirty="0"/>
          </a:p>
        </p:txBody>
      </p:sp>
      <p:sp>
        <p:nvSpPr>
          <p:cNvPr id="3" name="Subtitle 2"/>
          <p:cNvSpPr>
            <a:spLocks noGrp="1"/>
          </p:cNvSpPr>
          <p:nvPr>
            <p:ph type="subTitle" idx="1"/>
          </p:nvPr>
        </p:nvSpPr>
        <p:spPr>
          <a:xfrm>
            <a:off x="1670604" y="891995"/>
            <a:ext cx="7329841" cy="1068935"/>
          </a:xfrm>
        </p:spPr>
        <p:txBody>
          <a:bodyPr>
            <a:normAutofit/>
          </a:bodyPr>
          <a:lstStyle/>
          <a:p>
            <a:r>
              <a:rPr lang="en-US" sz="2800" dirty="0"/>
              <a:t>Partnerships to Improve Care and Quality of Life for Persons with Dementia</a:t>
            </a:r>
          </a:p>
          <a:p>
            <a:endParaRPr lang="en-US" dirty="0"/>
          </a:p>
        </p:txBody>
      </p:sp>
    </p:spTree>
    <p:extLst>
      <p:ext uri="{BB962C8B-B14F-4D97-AF65-F5344CB8AC3E}">
        <p14:creationId xmlns:p14="http://schemas.microsoft.com/office/powerpoint/2010/main" val="306725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4" y="281175"/>
            <a:ext cx="6566315" cy="572644"/>
          </a:xfrm>
        </p:spPr>
        <p:txBody>
          <a:bodyPr>
            <a:noAutofit/>
          </a:bodyPr>
          <a:lstStyle/>
          <a:p>
            <a:r>
              <a:rPr lang="en-US" b="0" dirty="0" smtClean="0">
                <a:solidFill>
                  <a:srgbClr val="0070C0"/>
                </a:solidFill>
                <a:effectLst/>
                <a:latin typeface="Book Antiqua" panose="02040602050305030304" pitchFamily="18" charset="0"/>
              </a:rPr>
              <a:t>On your time and at your pace</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26422" y="1044700"/>
            <a:ext cx="6871725" cy="3663766"/>
          </a:xfrm>
        </p:spPr>
        <p:txBody>
          <a:bodyPr>
            <a:normAutofit lnSpcReduction="10000"/>
          </a:bodyPr>
          <a:lstStyle/>
          <a:p>
            <a:pPr>
              <a:buFont typeface="Wingdings" panose="05000000000000000000" pitchFamily="2" charset="2"/>
              <a:buChar char="v"/>
            </a:pPr>
            <a:r>
              <a:rPr lang="en-US" sz="2400" dirty="0" smtClean="0">
                <a:latin typeface="Book Antiqua" panose="02040602050305030304" pitchFamily="18" charset="0"/>
              </a:rPr>
              <a:t>11 additional short modules with built-in activities</a:t>
            </a:r>
          </a:p>
          <a:p>
            <a:pPr lvl="1">
              <a:buFont typeface="Wingdings" panose="05000000000000000000" pitchFamily="2" charset="2"/>
              <a:buChar char="ü"/>
            </a:pPr>
            <a:r>
              <a:rPr lang="en-US" sz="2400" dirty="0" smtClean="0">
                <a:latin typeface="Book Antiqua" panose="02040602050305030304" pitchFamily="18" charset="0"/>
              </a:rPr>
              <a:t>Video clips</a:t>
            </a:r>
          </a:p>
          <a:p>
            <a:pPr lvl="1">
              <a:buFont typeface="Wingdings" panose="05000000000000000000" pitchFamily="2" charset="2"/>
              <a:buChar char="ü"/>
            </a:pPr>
            <a:r>
              <a:rPr lang="en-US" sz="2400" dirty="0" smtClean="0">
                <a:latin typeface="Book Antiqua" panose="02040602050305030304" pitchFamily="18" charset="0"/>
              </a:rPr>
              <a:t>Tips from caregivers</a:t>
            </a:r>
          </a:p>
          <a:p>
            <a:pPr lvl="1">
              <a:buFont typeface="Wingdings" panose="05000000000000000000" pitchFamily="2" charset="2"/>
              <a:buChar char="ü"/>
            </a:pPr>
            <a:r>
              <a:rPr lang="en-US" sz="2400" dirty="0" smtClean="0">
                <a:latin typeface="Book Antiqua" panose="02040602050305030304" pitchFamily="18" charset="0"/>
              </a:rPr>
              <a:t>Discussion questions</a:t>
            </a:r>
          </a:p>
          <a:p>
            <a:pPr lvl="1">
              <a:buFont typeface="Wingdings" panose="05000000000000000000" pitchFamily="2" charset="2"/>
              <a:buChar char="ü"/>
            </a:pPr>
            <a:r>
              <a:rPr lang="en-US" sz="2400" dirty="0" smtClean="0">
                <a:latin typeface="Book Antiqua" panose="02040602050305030304" pitchFamily="18" charset="0"/>
              </a:rPr>
              <a:t>Real life scenarios</a:t>
            </a:r>
          </a:p>
          <a:p>
            <a:pPr>
              <a:buFont typeface="Wingdings" panose="05000000000000000000" pitchFamily="2" charset="2"/>
              <a:buChar char="v"/>
            </a:pPr>
            <a:r>
              <a:rPr lang="en-US" sz="2400" dirty="0" smtClean="0">
                <a:latin typeface="Book Antiqua" panose="02040602050305030304" pitchFamily="18" charset="0"/>
              </a:rPr>
              <a:t>Web-based</a:t>
            </a:r>
          </a:p>
          <a:p>
            <a:pPr lvl="1">
              <a:buFont typeface="Wingdings" panose="05000000000000000000" pitchFamily="2" charset="2"/>
              <a:buChar char="ü"/>
            </a:pPr>
            <a:r>
              <a:rPr lang="en-US" sz="2400" dirty="0" smtClean="0">
                <a:latin typeface="Book Antiqua" panose="02040602050305030304" pitchFamily="18" charset="0"/>
              </a:rPr>
              <a:t>Easy to access in group setting or individually</a:t>
            </a:r>
          </a:p>
          <a:p>
            <a:pPr marL="257175" lvl="1"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494744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Staff-focused modules </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306140" y="853819"/>
            <a:ext cx="6108200" cy="3663766"/>
          </a:xfrm>
        </p:spPr>
        <p:txBody>
          <a:bodyPr>
            <a:noAutofit/>
          </a:bodyPr>
          <a:lstStyle/>
          <a:p>
            <a:pPr>
              <a:buFont typeface="Wingdings" panose="05000000000000000000" pitchFamily="2" charset="2"/>
              <a:buChar char="v"/>
            </a:pPr>
            <a:r>
              <a:rPr lang="en-US" sz="2000" b="1" dirty="0" smtClean="0">
                <a:solidFill>
                  <a:srgbClr val="0070C0"/>
                </a:solidFill>
                <a:latin typeface="Book Antiqua" panose="02040602050305030304" pitchFamily="18" charset="0"/>
              </a:rPr>
              <a:t>Understanding Changing Needs</a:t>
            </a:r>
          </a:p>
          <a:p>
            <a:pPr>
              <a:buFont typeface="Wingdings" panose="05000000000000000000" pitchFamily="2" charset="2"/>
              <a:buChar char="v"/>
            </a:pPr>
            <a:r>
              <a:rPr lang="en-US" sz="2000" b="1" dirty="0" smtClean="0">
                <a:solidFill>
                  <a:srgbClr val="0070C0"/>
                </a:solidFill>
                <a:latin typeface="Book Antiqua" panose="02040602050305030304" pitchFamily="18" charset="0"/>
              </a:rPr>
              <a:t>Role Changes for Families</a:t>
            </a:r>
          </a:p>
          <a:p>
            <a:pPr>
              <a:buFont typeface="Wingdings" panose="05000000000000000000" pitchFamily="2" charset="2"/>
              <a:buChar char="v"/>
            </a:pPr>
            <a:r>
              <a:rPr lang="en-US" sz="2000" b="1" dirty="0" smtClean="0">
                <a:solidFill>
                  <a:srgbClr val="0070C0"/>
                </a:solidFill>
                <a:latin typeface="Book Antiqua" panose="02040602050305030304" pitchFamily="18" charset="0"/>
              </a:rPr>
              <a:t>Interacting with Family Members</a:t>
            </a:r>
          </a:p>
          <a:p>
            <a:pPr>
              <a:buFont typeface="Wingdings" panose="05000000000000000000" pitchFamily="2" charset="2"/>
              <a:buChar char="v"/>
            </a:pPr>
            <a:r>
              <a:rPr lang="en-US" sz="2000" b="1" dirty="0" smtClean="0">
                <a:solidFill>
                  <a:srgbClr val="C00000"/>
                </a:solidFill>
              </a:rPr>
              <a:t>Staff-Family </a:t>
            </a:r>
            <a:r>
              <a:rPr lang="en-US" sz="2000" b="1" dirty="0" smtClean="0">
                <a:solidFill>
                  <a:srgbClr val="C00000"/>
                </a:solidFill>
                <a:latin typeface="Book Antiqua" panose="02040602050305030304" pitchFamily="18" charset="0"/>
              </a:rPr>
              <a:t>Partnerships: First Steps</a:t>
            </a:r>
          </a:p>
          <a:p>
            <a:pPr>
              <a:buFont typeface="Wingdings" panose="05000000000000000000" pitchFamily="2" charset="2"/>
              <a:buChar char="v"/>
            </a:pPr>
            <a:r>
              <a:rPr lang="en-US" sz="2000" b="1" dirty="0" smtClean="0">
                <a:solidFill>
                  <a:srgbClr val="C00000"/>
                </a:solidFill>
                <a:latin typeface="Book Antiqua" panose="02040602050305030304" pitchFamily="18" charset="0"/>
              </a:rPr>
              <a:t>Negotiation in Dementia Care</a:t>
            </a:r>
          </a:p>
          <a:p>
            <a:pPr>
              <a:buFont typeface="Wingdings" panose="05000000000000000000" pitchFamily="2" charset="2"/>
              <a:buChar char="v"/>
            </a:pPr>
            <a:r>
              <a:rPr lang="en-US" sz="2000" b="1" dirty="0" smtClean="0">
                <a:solidFill>
                  <a:srgbClr val="C00000"/>
                </a:solidFill>
              </a:rPr>
              <a:t>Forming a </a:t>
            </a:r>
            <a:r>
              <a:rPr lang="en-US" sz="2000" b="1" dirty="0" smtClean="0">
                <a:solidFill>
                  <a:srgbClr val="C00000"/>
                </a:solidFill>
                <a:latin typeface="Book Antiqua" panose="02040602050305030304" pitchFamily="18" charset="0"/>
              </a:rPr>
              <a:t>Partnership Agreement</a:t>
            </a:r>
          </a:p>
          <a:p>
            <a:pPr>
              <a:buFont typeface="Wingdings" panose="05000000000000000000" pitchFamily="2" charset="2"/>
              <a:buChar char="v"/>
            </a:pPr>
            <a:r>
              <a:rPr lang="en-US" sz="2000" b="1" dirty="0" smtClean="0">
                <a:solidFill>
                  <a:srgbClr val="002060"/>
                </a:solidFill>
                <a:latin typeface="Book Antiqua" panose="02040602050305030304" pitchFamily="18" charset="0"/>
              </a:rPr>
              <a:t>Person-Centered Care Overview</a:t>
            </a:r>
          </a:p>
          <a:p>
            <a:pPr>
              <a:buFont typeface="Wingdings" panose="05000000000000000000" pitchFamily="2" charset="2"/>
              <a:buChar char="v"/>
            </a:pPr>
            <a:r>
              <a:rPr lang="en-US" sz="2000" b="1" dirty="0" smtClean="0">
                <a:solidFill>
                  <a:srgbClr val="002060"/>
                </a:solidFill>
                <a:latin typeface="Book Antiqua" panose="02040602050305030304" pitchFamily="18" charset="0"/>
              </a:rPr>
              <a:t>Staying Person-Centered</a:t>
            </a:r>
          </a:p>
          <a:p>
            <a:pPr>
              <a:buFont typeface="Wingdings" panose="05000000000000000000" pitchFamily="2" charset="2"/>
              <a:buChar char="v"/>
            </a:pPr>
            <a:r>
              <a:rPr lang="en-US" sz="2000" b="1" dirty="0" smtClean="0">
                <a:solidFill>
                  <a:srgbClr val="002060"/>
                </a:solidFill>
                <a:latin typeface="Book Antiqua" panose="02040602050305030304" pitchFamily="18" charset="0"/>
              </a:rPr>
              <a:t>Knowing the Person with Dementia</a:t>
            </a:r>
          </a:p>
          <a:p>
            <a:pPr>
              <a:buFont typeface="Wingdings" panose="05000000000000000000" pitchFamily="2" charset="2"/>
              <a:buChar char="v"/>
            </a:pPr>
            <a:r>
              <a:rPr lang="en-US" sz="2000" b="1" dirty="0" smtClean="0">
                <a:solidFill>
                  <a:srgbClr val="7030A0"/>
                </a:solidFill>
                <a:latin typeface="Book Antiqua" panose="02040602050305030304" pitchFamily="18" charset="0"/>
              </a:rPr>
              <a:t>Goal-Directed Care</a:t>
            </a:r>
          </a:p>
          <a:p>
            <a:pPr>
              <a:buFont typeface="Wingdings" panose="05000000000000000000" pitchFamily="2" charset="2"/>
              <a:buChar char="v"/>
            </a:pPr>
            <a:r>
              <a:rPr lang="en-US" sz="2000" b="1" dirty="0" smtClean="0">
                <a:solidFill>
                  <a:srgbClr val="7030A0"/>
                </a:solidFill>
                <a:latin typeface="Book Antiqua" panose="02040602050305030304" pitchFamily="18" charset="0"/>
              </a:rPr>
              <a:t>Comfort Care in Dementia Care</a:t>
            </a:r>
            <a:endParaRPr lang="en-US" sz="2000" b="1"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207959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Complimentary Training</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4" y="1044701"/>
            <a:ext cx="6413611" cy="3663766"/>
          </a:xfrm>
        </p:spPr>
        <p:txBody>
          <a:bodyPr>
            <a:normAutofit lnSpcReduction="10000"/>
          </a:bodyPr>
          <a:lstStyle/>
          <a:p>
            <a:pPr>
              <a:buSzPct val="85000"/>
              <a:buFont typeface="Wingdings" panose="05000000000000000000" pitchFamily="2" charset="2"/>
              <a:buChar char="v"/>
            </a:pPr>
            <a:r>
              <a:rPr lang="en-US" sz="2400" b="1" i="1" dirty="0" smtClean="0">
                <a:solidFill>
                  <a:srgbClr val="C00000"/>
                </a:solidFill>
                <a:latin typeface="Book Antiqua" panose="02040602050305030304" pitchFamily="18" charset="0"/>
              </a:rPr>
              <a:t>Advancing Care Partnerships: Family Involvement in Care</a:t>
            </a:r>
          </a:p>
          <a:p>
            <a:pPr lvl="1">
              <a:buFont typeface="Wingdings" panose="05000000000000000000" pitchFamily="2" charset="2"/>
              <a:buChar char="ü"/>
            </a:pPr>
            <a:r>
              <a:rPr lang="en-US" sz="2400" dirty="0" smtClean="0">
                <a:latin typeface="Book Antiqua" panose="02040602050305030304" pitchFamily="18" charset="0"/>
              </a:rPr>
              <a:t>Complimentary family-focused training on FIC intervention &amp; partnerships</a:t>
            </a:r>
          </a:p>
          <a:p>
            <a:pPr lvl="1">
              <a:buFont typeface="Wingdings" panose="05000000000000000000" pitchFamily="2" charset="2"/>
              <a:buChar char="ü"/>
            </a:pPr>
            <a:r>
              <a:rPr lang="en-US" sz="2400" dirty="0" smtClean="0">
                <a:latin typeface="Book Antiqua" panose="02040602050305030304" pitchFamily="18" charset="0"/>
              </a:rPr>
              <a:t>Access at Iowa Geriatric Education Center (IGEC) </a:t>
            </a:r>
            <a:br>
              <a:rPr lang="en-US" sz="2400" dirty="0" smtClean="0">
                <a:latin typeface="Book Antiqua" panose="02040602050305030304" pitchFamily="18" charset="0"/>
              </a:rPr>
            </a:br>
            <a:r>
              <a:rPr lang="en-US" sz="2400" dirty="0">
                <a:latin typeface="Book Antiqua" panose="02040602050305030304" pitchFamily="18" charset="0"/>
                <a:hlinkClick r:id="rId3"/>
              </a:rPr>
              <a:t>https://igec.uiowa.edu</a:t>
            </a:r>
            <a:r>
              <a:rPr lang="en-US" sz="2400" dirty="0" smtClean="0">
                <a:latin typeface="Book Antiqua" panose="02040602050305030304" pitchFamily="18" charset="0"/>
                <a:hlinkClick r:id="rId3"/>
              </a:rPr>
              <a:t>/</a:t>
            </a:r>
            <a:endParaRPr lang="en-US" sz="2400" dirty="0" smtClean="0">
              <a:latin typeface="Book Antiqua" panose="02040602050305030304" pitchFamily="18" charset="0"/>
            </a:endParaRPr>
          </a:p>
          <a:p>
            <a:pPr>
              <a:buSzPct val="85000"/>
              <a:buFont typeface="Wingdings" panose="05000000000000000000" pitchFamily="2" charset="2"/>
              <a:buChar char="v"/>
            </a:pPr>
            <a:r>
              <a:rPr lang="en-US" sz="2400" dirty="0" smtClean="0">
                <a:latin typeface="Book Antiqua" panose="02040602050305030304" pitchFamily="18" charset="0"/>
              </a:rPr>
              <a:t>Additional dementia education</a:t>
            </a:r>
          </a:p>
          <a:p>
            <a:pPr lvl="1">
              <a:buFont typeface="Wingdings" panose="05000000000000000000" pitchFamily="2" charset="2"/>
              <a:buChar char="ü"/>
            </a:pPr>
            <a:r>
              <a:rPr lang="en-US" sz="2400" dirty="0" smtClean="0">
                <a:latin typeface="Book Antiqua" panose="02040602050305030304" pitchFamily="18" charset="0"/>
              </a:rPr>
              <a:t>Check supportive materials</a:t>
            </a:r>
          </a:p>
        </p:txBody>
      </p:sp>
    </p:spTree>
    <p:extLst>
      <p:ext uri="{BB962C8B-B14F-4D97-AF65-F5344CB8AC3E}">
        <p14:creationId xmlns:p14="http://schemas.microsoft.com/office/powerpoint/2010/main" val="1295666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Summary</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4" y="1044701"/>
            <a:ext cx="6871725" cy="3663766"/>
          </a:xfrm>
        </p:spPr>
        <p:txBody>
          <a:bodyPr>
            <a:normAutofit/>
          </a:bodyPr>
          <a:lstStyle/>
          <a:p>
            <a:pPr>
              <a:buFont typeface="Wingdings" panose="05000000000000000000" pitchFamily="2" charset="2"/>
              <a:buChar char="v"/>
            </a:pPr>
            <a:r>
              <a:rPr lang="en-US" sz="2400" dirty="0" smtClean="0">
                <a:latin typeface="Book Antiqua" panose="02040602050305030304" pitchFamily="18" charset="0"/>
              </a:rPr>
              <a:t>Consider the options for training use</a:t>
            </a:r>
          </a:p>
          <a:p>
            <a:pPr>
              <a:buFont typeface="Wingdings" panose="05000000000000000000" pitchFamily="2" charset="2"/>
              <a:buChar char="v"/>
            </a:pPr>
            <a:r>
              <a:rPr lang="en-US" sz="2400" b="1" i="1" dirty="0" smtClean="0">
                <a:solidFill>
                  <a:srgbClr val="C00000"/>
                </a:solidFill>
                <a:latin typeface="Book Antiqua" panose="02040602050305030304" pitchFamily="18" charset="0"/>
              </a:rPr>
              <a:t>Instructors Manual </a:t>
            </a:r>
            <a:r>
              <a:rPr lang="en-US" sz="2400" dirty="0" smtClean="0">
                <a:latin typeface="Book Antiqua" panose="02040602050305030304" pitchFamily="18" charset="0"/>
              </a:rPr>
              <a:t>outlines options</a:t>
            </a:r>
          </a:p>
          <a:p>
            <a:pPr lvl="1">
              <a:buFont typeface="Wingdings" panose="05000000000000000000" pitchFamily="2" charset="2"/>
              <a:buChar char="ü"/>
            </a:pPr>
            <a:r>
              <a:rPr lang="en-US" sz="2400" dirty="0" smtClean="0">
                <a:latin typeface="Book Antiqua" panose="02040602050305030304" pitchFamily="18" charset="0"/>
              </a:rPr>
              <a:t>Individual on-line use? </a:t>
            </a:r>
          </a:p>
          <a:p>
            <a:pPr lvl="1">
              <a:buFont typeface="Wingdings" panose="05000000000000000000" pitchFamily="2" charset="2"/>
              <a:buChar char="ü"/>
            </a:pPr>
            <a:r>
              <a:rPr lang="en-US" sz="2400" dirty="0" smtClean="0">
                <a:latin typeface="Book Antiqua" panose="02040602050305030304" pitchFamily="18" charset="0"/>
              </a:rPr>
              <a:t>Group training?</a:t>
            </a:r>
            <a:endParaRPr lang="en-US" sz="2400" dirty="0">
              <a:latin typeface="Book Antiqua" panose="02040602050305030304" pitchFamily="18" charset="0"/>
            </a:endParaRPr>
          </a:p>
          <a:p>
            <a:pPr lvl="1">
              <a:buFont typeface="Wingdings" panose="05000000000000000000" pitchFamily="2" charset="2"/>
              <a:buChar char="ü"/>
            </a:pPr>
            <a:r>
              <a:rPr lang="en-US" sz="2400" dirty="0" smtClean="0">
                <a:latin typeface="Book Antiqua" panose="02040602050305030304" pitchFamily="18" charset="0"/>
              </a:rPr>
              <a:t>Family-focused training offered to family?</a:t>
            </a:r>
          </a:p>
          <a:p>
            <a:pPr lvl="1">
              <a:buFont typeface="Wingdings" panose="05000000000000000000" pitchFamily="2" charset="2"/>
              <a:buChar char="ü"/>
            </a:pPr>
            <a:r>
              <a:rPr lang="en-US" sz="2400" dirty="0" smtClean="0">
                <a:latin typeface="Book Antiqua" panose="02040602050305030304" pitchFamily="18" charset="0"/>
              </a:rPr>
              <a:t>Staff-family partnership process becomes part of “usual care”?</a:t>
            </a:r>
          </a:p>
        </p:txBody>
      </p:sp>
    </p:spTree>
    <p:extLst>
      <p:ext uri="{BB962C8B-B14F-4D97-AF65-F5344CB8AC3E}">
        <p14:creationId xmlns:p14="http://schemas.microsoft.com/office/powerpoint/2010/main" val="2093223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Let’s get started!</a:t>
            </a:r>
            <a:endParaRPr lang="en-US" b="0" dirty="0"/>
          </a:p>
        </p:txBody>
      </p:sp>
      <p:sp>
        <p:nvSpPr>
          <p:cNvPr id="3" name="Content Placeholder 2"/>
          <p:cNvSpPr>
            <a:spLocks noGrp="1"/>
          </p:cNvSpPr>
          <p:nvPr>
            <p:ph idx="1"/>
          </p:nvPr>
        </p:nvSpPr>
        <p:spPr/>
        <p:txBody>
          <a:bodyPr/>
          <a:lstStyle/>
          <a:p>
            <a:r>
              <a:rPr lang="en-US" dirty="0" smtClean="0"/>
              <a:t>Our first topic is titled “Understanding Changing Needs” </a:t>
            </a:r>
          </a:p>
          <a:p>
            <a:r>
              <a:rPr lang="en-US" dirty="0" smtClean="0"/>
              <a:t>Varying types of dementia</a:t>
            </a:r>
          </a:p>
          <a:p>
            <a:r>
              <a:rPr lang="en-US" dirty="0" smtClean="0"/>
              <a:t>Characteristics of the disease progression</a:t>
            </a:r>
          </a:p>
          <a:p>
            <a:r>
              <a:rPr lang="en-US" dirty="0" smtClean="0"/>
              <a:t>Important foundation for staff to help families understand changing needs</a:t>
            </a:r>
            <a:endParaRPr lang="en-US" dirty="0"/>
          </a:p>
        </p:txBody>
      </p:sp>
    </p:spTree>
    <p:extLst>
      <p:ext uri="{BB962C8B-B14F-4D97-AF65-F5344CB8AC3E}">
        <p14:creationId xmlns:p14="http://schemas.microsoft.com/office/powerpoint/2010/main" val="1902084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4" y="281175"/>
            <a:ext cx="6566315" cy="572644"/>
          </a:xfrm>
        </p:spPr>
        <p:txBody>
          <a:bodyPr>
            <a:noAutofit/>
          </a:bodyPr>
          <a:lstStyle/>
          <a:p>
            <a:pPr algn="l"/>
            <a:r>
              <a:rPr lang="en-US" b="0" dirty="0" smtClean="0">
                <a:effectLst/>
                <a:latin typeface="Book Antiqua" panose="02040602050305030304" pitchFamily="18" charset="0"/>
              </a:rPr>
              <a:t>Special thanks to our funders!!</a:t>
            </a:r>
            <a:endParaRPr lang="en-US" b="0" dirty="0">
              <a:effectLst/>
              <a:latin typeface="Book Antiqua" panose="02040602050305030304" pitchFamily="18" charset="0"/>
            </a:endParaRPr>
          </a:p>
        </p:txBody>
      </p:sp>
      <p:sp>
        <p:nvSpPr>
          <p:cNvPr id="3" name="Content Placeholder 2"/>
          <p:cNvSpPr>
            <a:spLocks noGrp="1"/>
          </p:cNvSpPr>
          <p:nvPr>
            <p:ph idx="1"/>
          </p:nvPr>
        </p:nvSpPr>
        <p:spPr/>
        <p:txBody>
          <a:bodyPr>
            <a:noAutofit/>
          </a:bodyPr>
          <a:lstStyle/>
          <a:p>
            <a:pPr>
              <a:lnSpc>
                <a:spcPct val="110000"/>
              </a:lnSpc>
              <a:buFont typeface="Wingdings" panose="05000000000000000000" pitchFamily="2" charset="2"/>
              <a:buChar char="v"/>
            </a:pPr>
            <a:r>
              <a:rPr lang="en-US" sz="2000" b="1" dirty="0" smtClean="0">
                <a:solidFill>
                  <a:srgbClr val="7030A0"/>
                </a:solidFill>
                <a:latin typeface="Book Antiqua" panose="02040602050305030304" pitchFamily="18" charset="0"/>
              </a:rPr>
              <a:t>Family-focused training:</a:t>
            </a:r>
            <a:r>
              <a:rPr lang="en-US" sz="2000" dirty="0" smtClean="0">
                <a:solidFill>
                  <a:srgbClr val="7030A0"/>
                </a:solidFill>
                <a:latin typeface="Book Antiqua" panose="02040602050305030304" pitchFamily="18" charset="0"/>
              </a:rPr>
              <a:t> </a:t>
            </a:r>
            <a:r>
              <a:rPr lang="en-US" sz="2000" i="1" dirty="0" smtClean="0">
                <a:latin typeface="Book Antiqua" panose="02040602050305030304" pitchFamily="18" charset="0"/>
              </a:rPr>
              <a:t>Advancing Care Partnerships: Family Involvement in Care</a:t>
            </a:r>
            <a:r>
              <a:rPr lang="en-US" sz="2000" dirty="0" smtClean="0">
                <a:latin typeface="Book Antiqua" panose="02040602050305030304" pitchFamily="18" charset="0"/>
              </a:rPr>
              <a:t>, Geriatric Workforce Enhancement Program (GWEP), funded by the Health Resources and Services Administration (HRSA)</a:t>
            </a:r>
          </a:p>
          <a:p>
            <a:pPr>
              <a:lnSpc>
                <a:spcPct val="110000"/>
              </a:lnSpc>
              <a:buFont typeface="Wingdings" panose="05000000000000000000" pitchFamily="2" charset="2"/>
              <a:buChar char="v"/>
            </a:pPr>
            <a:r>
              <a:rPr lang="en-US" sz="2000" b="1" dirty="0" smtClean="0">
                <a:solidFill>
                  <a:srgbClr val="7030A0"/>
                </a:solidFill>
                <a:latin typeface="Book Antiqua" panose="02040602050305030304" pitchFamily="18" charset="0"/>
              </a:rPr>
              <a:t>Provider/Staff-focused training:</a:t>
            </a:r>
            <a:r>
              <a:rPr lang="en-US" sz="2000" b="1" dirty="0" smtClean="0">
                <a:solidFill>
                  <a:srgbClr val="0070C0"/>
                </a:solidFill>
                <a:latin typeface="Book Antiqua" panose="02040602050305030304" pitchFamily="18" charset="0"/>
              </a:rPr>
              <a:t> </a:t>
            </a:r>
            <a:r>
              <a:rPr lang="en-US" sz="2000" i="1" dirty="0" smtClean="0">
                <a:latin typeface="Book Antiqua" panose="02040602050305030304" pitchFamily="18" charset="0"/>
              </a:rPr>
              <a:t>Partnerships to Improve Care and Quality of Life for Persons with Dementia</a:t>
            </a:r>
            <a:r>
              <a:rPr lang="en-US" sz="2000" dirty="0" smtClean="0">
                <a:latin typeface="Book Antiqua" panose="02040602050305030304" pitchFamily="18" charset="0"/>
              </a:rPr>
              <a:t>, Csomay Center for Gerontological Excellence, funded by the Jo Hoyt Freeman Dementia Education and Outreach Fund Person-Centered Care Initiative</a:t>
            </a:r>
            <a:endParaRPr lang="en-US" sz="2000" dirty="0">
              <a:latin typeface="Book Antiqua" panose="02040602050305030304" pitchFamily="18" charset="0"/>
            </a:endParaRPr>
          </a:p>
        </p:txBody>
      </p:sp>
    </p:spTree>
    <p:extLst>
      <p:ext uri="{BB962C8B-B14F-4D97-AF65-F5344CB8AC3E}">
        <p14:creationId xmlns:p14="http://schemas.microsoft.com/office/powerpoint/2010/main" val="4001035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566315" cy="572644"/>
          </a:xfrm>
        </p:spPr>
        <p:txBody>
          <a:bodyPr>
            <a:noAutofit/>
          </a:bodyPr>
          <a:lstStyle/>
          <a:p>
            <a:r>
              <a:rPr lang="en-US" b="0" dirty="0" smtClean="0">
                <a:solidFill>
                  <a:srgbClr val="0070C0"/>
                </a:solidFill>
                <a:effectLst/>
                <a:latin typeface="Book Antiqua" panose="02040602050305030304" pitchFamily="18" charset="0"/>
              </a:rPr>
              <a:t>Partnerships to Improve Care</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586835" y="1044700"/>
            <a:ext cx="6108200" cy="3970330"/>
          </a:xfrm>
        </p:spPr>
        <p:txBody>
          <a:bodyPr>
            <a:noAutofit/>
          </a:bodyPr>
          <a:lstStyle/>
          <a:p>
            <a:pPr>
              <a:buFont typeface="Wingdings" panose="05000000000000000000" pitchFamily="2" charset="2"/>
              <a:buChar char="v"/>
            </a:pPr>
            <a:r>
              <a:rPr lang="en-US" sz="2400" dirty="0" smtClean="0">
                <a:latin typeface="Book Antiqua" panose="02040602050305030304" pitchFamily="18" charset="0"/>
              </a:rPr>
              <a:t>Training builds on a UI nursing study </a:t>
            </a:r>
          </a:p>
          <a:p>
            <a:pPr>
              <a:buFont typeface="Wingdings" panose="05000000000000000000" pitchFamily="2" charset="2"/>
              <a:buChar char="v"/>
            </a:pPr>
            <a:r>
              <a:rPr lang="en-US" sz="2400" dirty="0" smtClean="0">
                <a:solidFill>
                  <a:srgbClr val="C00000"/>
                </a:solidFill>
                <a:latin typeface="Book Antiqua" panose="02040602050305030304" pitchFamily="18" charset="0"/>
              </a:rPr>
              <a:t>Study focus: </a:t>
            </a:r>
            <a:r>
              <a:rPr lang="en-US" sz="2400" dirty="0" smtClean="0">
                <a:latin typeface="Book Antiqua" panose="02040602050305030304" pitchFamily="18" charset="0"/>
              </a:rPr>
              <a:t>Family Involvement in Care (FIC) intervention</a:t>
            </a:r>
          </a:p>
          <a:p>
            <a:pPr lvl="1">
              <a:buFont typeface="Wingdings" panose="05000000000000000000" pitchFamily="2" charset="2"/>
              <a:buChar char="ü"/>
            </a:pPr>
            <a:r>
              <a:rPr lang="en-US" sz="2400" dirty="0" smtClean="0">
                <a:latin typeface="Book Antiqua" panose="02040602050305030304" pitchFamily="18" charset="0"/>
                <a:sym typeface="Wingdings" panose="05000000000000000000" pitchFamily="2" charset="2"/>
              </a:rPr>
              <a:t>Staff-family partnerships are essential to high quality dementia care</a:t>
            </a:r>
          </a:p>
          <a:p>
            <a:pPr>
              <a:buFont typeface="Wingdings" panose="05000000000000000000" pitchFamily="2" charset="2"/>
              <a:buChar char="v"/>
            </a:pPr>
            <a:r>
              <a:rPr lang="en-US" sz="2400" dirty="0" smtClean="0">
                <a:latin typeface="Book Antiqua" panose="02040602050305030304" pitchFamily="18" charset="0"/>
                <a:sym typeface="Wingdings" panose="05000000000000000000" pitchFamily="2" charset="2"/>
              </a:rPr>
              <a:t>Evidence-based practice guideline called </a:t>
            </a:r>
            <a:r>
              <a:rPr lang="en-US" sz="2400" b="1" i="1" dirty="0" smtClean="0">
                <a:solidFill>
                  <a:srgbClr val="006600"/>
                </a:solidFill>
                <a:latin typeface="Book Antiqua" panose="02040602050305030304" pitchFamily="18" charset="0"/>
                <a:sym typeface="Wingdings" panose="05000000000000000000" pitchFamily="2" charset="2"/>
              </a:rPr>
              <a:t>Family Involvement in Care for Persons with Dementia </a:t>
            </a:r>
            <a:r>
              <a:rPr lang="en-US" sz="2400" dirty="0" smtClean="0">
                <a:latin typeface="Book Antiqua" panose="02040602050305030304" pitchFamily="18" charset="0"/>
                <a:sym typeface="Wingdings" panose="05000000000000000000" pitchFamily="2" charset="2"/>
              </a:rPr>
              <a:t>guides the training series</a:t>
            </a:r>
          </a:p>
          <a:p>
            <a:pPr marL="0" indent="0">
              <a:buNone/>
            </a:pPr>
            <a:endParaRPr lang="en-US" dirty="0" smtClean="0">
              <a:sym typeface="Wingdings" panose="05000000000000000000" pitchFamily="2" charset="2"/>
            </a:endParaRPr>
          </a:p>
          <a:p>
            <a:pPr marL="342900" lvl="1" indent="0">
              <a:buNone/>
            </a:pPr>
            <a:endParaRPr lang="en-US" dirty="0" smtClean="0">
              <a:sym typeface="Wingdings" panose="05000000000000000000" pitchFamily="2" charset="2"/>
            </a:endParaRPr>
          </a:p>
        </p:txBody>
      </p:sp>
    </p:spTree>
    <p:extLst>
      <p:ext uri="{BB962C8B-B14F-4D97-AF65-F5344CB8AC3E}">
        <p14:creationId xmlns:p14="http://schemas.microsoft.com/office/powerpoint/2010/main" val="27929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Partnerships to Improve Care</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C00000"/>
                </a:solidFill>
                <a:latin typeface="Book Antiqua" panose="02040602050305030304" pitchFamily="18" charset="0"/>
              </a:rPr>
              <a:t>Purpose </a:t>
            </a:r>
            <a:r>
              <a:rPr lang="en-US" sz="2400" b="1" dirty="0">
                <a:solidFill>
                  <a:srgbClr val="C00000"/>
                </a:solidFill>
                <a:latin typeface="Book Antiqua" panose="02040602050305030304" pitchFamily="18" charset="0"/>
              </a:rPr>
              <a:t>of </a:t>
            </a:r>
            <a:r>
              <a:rPr lang="en-US" sz="2400" b="1" dirty="0" smtClean="0">
                <a:solidFill>
                  <a:srgbClr val="C00000"/>
                </a:solidFill>
                <a:latin typeface="Book Antiqua" panose="02040602050305030304" pitchFamily="18" charset="0"/>
              </a:rPr>
              <a:t>the training series: </a:t>
            </a:r>
            <a:r>
              <a:rPr lang="en-US" sz="2400" dirty="0">
                <a:latin typeface="Book Antiqua" panose="02040602050305030304" pitchFamily="18" charset="0"/>
              </a:rPr>
              <a:t>Support </a:t>
            </a:r>
            <a:r>
              <a:rPr lang="en-US" sz="2400" dirty="0" smtClean="0">
                <a:latin typeface="Book Antiqua" panose="02040602050305030304" pitchFamily="18" charset="0"/>
              </a:rPr>
              <a:t>use of the FIC intervention in daily practice!</a:t>
            </a:r>
          </a:p>
          <a:p>
            <a:pPr marL="0" indent="0">
              <a:buNone/>
            </a:pPr>
            <a:r>
              <a:rPr lang="en-US" sz="2400" b="1" i="1" dirty="0" smtClean="0">
                <a:latin typeface="Book Antiqua" panose="02040602050305030304" pitchFamily="18" charset="0"/>
                <a:sym typeface="Wingdings" panose="05000000000000000000" pitchFamily="2" charset="2"/>
              </a:rPr>
              <a:t>Help staff to . . . </a:t>
            </a:r>
            <a:endParaRPr lang="en-US" sz="2400" b="1" i="1" dirty="0">
              <a:latin typeface="Book Antiqua" panose="02040602050305030304" pitchFamily="18" charset="0"/>
              <a:sym typeface="Wingdings" panose="05000000000000000000" pitchFamily="2" charset="2"/>
            </a:endParaRPr>
          </a:p>
          <a:p>
            <a:pPr>
              <a:buFont typeface="Wingdings" panose="05000000000000000000" pitchFamily="2" charset="2"/>
              <a:buChar char="v"/>
            </a:pPr>
            <a:r>
              <a:rPr lang="en-US" sz="2400" dirty="0">
                <a:latin typeface="Book Antiqua" panose="02040602050305030304" pitchFamily="18" charset="0"/>
              </a:rPr>
              <a:t>Develop new skills to work with families as a team </a:t>
            </a:r>
          </a:p>
          <a:p>
            <a:pPr>
              <a:buFont typeface="Wingdings" panose="05000000000000000000" pitchFamily="2" charset="2"/>
              <a:buChar char="v"/>
            </a:pPr>
            <a:r>
              <a:rPr lang="en-US" sz="2400" dirty="0">
                <a:latin typeface="Book Antiqua" panose="02040602050305030304" pitchFamily="18" charset="0"/>
                <a:sym typeface="Wingdings" panose="05000000000000000000" pitchFamily="2" charset="2"/>
              </a:rPr>
              <a:t>E</a:t>
            </a:r>
            <a:r>
              <a:rPr lang="en-US" sz="2400" dirty="0">
                <a:latin typeface="Book Antiqua" panose="02040602050305030304" pitchFamily="18" charset="0"/>
              </a:rPr>
              <a:t>ngage families in the care of their loved one</a:t>
            </a:r>
          </a:p>
          <a:p>
            <a:pPr>
              <a:buFont typeface="Wingdings" panose="05000000000000000000" pitchFamily="2" charset="2"/>
              <a:buChar char="v"/>
            </a:pPr>
            <a:r>
              <a:rPr lang="en-US" sz="2400" dirty="0">
                <a:latin typeface="Book Antiqua" panose="02040602050305030304" pitchFamily="18" charset="0"/>
              </a:rPr>
              <a:t>Use person-centered care approaches in daily </a:t>
            </a:r>
            <a:r>
              <a:rPr lang="en-US" sz="2400" dirty="0" smtClean="0">
                <a:latin typeface="Book Antiqua" panose="02040602050305030304" pitchFamily="18" charset="0"/>
              </a:rPr>
              <a:t>care</a:t>
            </a:r>
            <a:endParaRPr lang="en-US" sz="24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656069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t>Family Involvement in Care</a:t>
            </a:r>
            <a:endParaRPr lang="en-US" b="0" dirty="0"/>
          </a:p>
        </p:txBody>
      </p:sp>
      <p:sp>
        <p:nvSpPr>
          <p:cNvPr id="3" name="Content Placeholder 2"/>
          <p:cNvSpPr>
            <a:spLocks noGrp="1"/>
          </p:cNvSpPr>
          <p:nvPr>
            <p:ph idx="1"/>
          </p:nvPr>
        </p:nvSpPr>
        <p:spPr/>
        <p:txBody>
          <a:bodyPr>
            <a:normAutofit fontScale="92500"/>
          </a:bodyPr>
          <a:lstStyle/>
          <a:p>
            <a:r>
              <a:rPr lang="en-US" dirty="0" smtClean="0"/>
              <a:t>Main components of the FIC intervention</a:t>
            </a:r>
          </a:p>
          <a:p>
            <a:pPr lvl="1"/>
            <a:r>
              <a:rPr lang="en-US" dirty="0" smtClean="0"/>
              <a:t>Orienting family to the care environment</a:t>
            </a:r>
          </a:p>
          <a:p>
            <a:pPr lvl="1"/>
            <a:r>
              <a:rPr lang="en-US" b="1" dirty="0" smtClean="0">
                <a:solidFill>
                  <a:srgbClr val="0070C0"/>
                </a:solidFill>
              </a:rPr>
              <a:t>Educating staff</a:t>
            </a:r>
          </a:p>
          <a:p>
            <a:pPr lvl="1"/>
            <a:r>
              <a:rPr lang="en-US" dirty="0" smtClean="0"/>
              <a:t>Negotiating &amp; forming a PARTNERSHIP</a:t>
            </a:r>
          </a:p>
          <a:p>
            <a:pPr lvl="1"/>
            <a:r>
              <a:rPr lang="en-US" b="1" dirty="0" smtClean="0">
                <a:solidFill>
                  <a:srgbClr val="0070C0"/>
                </a:solidFill>
              </a:rPr>
              <a:t>Educating family</a:t>
            </a:r>
          </a:p>
          <a:p>
            <a:pPr lvl="1"/>
            <a:r>
              <a:rPr lang="en-US" dirty="0" smtClean="0"/>
              <a:t>Following up to evaluate success &amp; renegotiate as needed</a:t>
            </a:r>
          </a:p>
          <a:p>
            <a:pPr marL="0" indent="0">
              <a:buNone/>
            </a:pPr>
            <a:r>
              <a:rPr lang="en-US" dirty="0" smtClean="0">
                <a:solidFill>
                  <a:srgbClr val="C00000"/>
                </a:solidFill>
                <a:latin typeface="Lucida Handwriting" panose="03010101010101010101" pitchFamily="66" charset="0"/>
              </a:rPr>
              <a:t>Education for family and staff is a main focus in the intervention!</a:t>
            </a:r>
          </a:p>
          <a:p>
            <a:pPr lvl="1"/>
            <a:endParaRPr lang="en-US" dirty="0"/>
          </a:p>
        </p:txBody>
      </p:sp>
    </p:spTree>
    <p:extLst>
      <p:ext uri="{BB962C8B-B14F-4D97-AF65-F5344CB8AC3E}">
        <p14:creationId xmlns:p14="http://schemas.microsoft.com/office/powerpoint/2010/main" val="3009670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Staff-Family Partnerships</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400" dirty="0">
                <a:latin typeface="Book Antiqua" panose="02040602050305030304" pitchFamily="18" charset="0"/>
              </a:rPr>
              <a:t>Help family and staff understand each other</a:t>
            </a:r>
          </a:p>
          <a:p>
            <a:pPr>
              <a:buFont typeface="Wingdings" panose="05000000000000000000" pitchFamily="2" charset="2"/>
              <a:buChar char="v"/>
            </a:pPr>
            <a:r>
              <a:rPr lang="en-US" sz="2400" dirty="0">
                <a:latin typeface="Book Antiqua" panose="02040602050305030304" pitchFamily="18" charset="0"/>
              </a:rPr>
              <a:t>Improve communication </a:t>
            </a:r>
            <a:r>
              <a:rPr lang="en-US" sz="2400" dirty="0" smtClean="0">
                <a:latin typeface="Book Antiqua" panose="02040602050305030304" pitchFamily="18" charset="0"/>
              </a:rPr>
              <a:t>&amp; relationships </a:t>
            </a:r>
            <a:r>
              <a:rPr lang="en-US" sz="2400" dirty="0">
                <a:latin typeface="Book Antiqua" panose="02040602050305030304" pitchFamily="18" charset="0"/>
              </a:rPr>
              <a:t>between families and staff</a:t>
            </a:r>
          </a:p>
          <a:p>
            <a:pPr>
              <a:buFont typeface="Wingdings" panose="05000000000000000000" pitchFamily="2" charset="2"/>
              <a:buChar char="v"/>
            </a:pPr>
            <a:r>
              <a:rPr lang="en-US" sz="2400" dirty="0" smtClean="0">
                <a:latin typeface="Book Antiqua" panose="02040602050305030304" pitchFamily="18" charset="0"/>
              </a:rPr>
              <a:t>Increase family satisfaction</a:t>
            </a:r>
          </a:p>
          <a:p>
            <a:pPr>
              <a:buFont typeface="Wingdings" panose="05000000000000000000" pitchFamily="2" charset="2"/>
              <a:buChar char="v"/>
            </a:pPr>
            <a:r>
              <a:rPr lang="en-US" sz="2400" dirty="0" smtClean="0">
                <a:latin typeface="Book Antiqua" panose="02040602050305030304" pitchFamily="18" charset="0"/>
              </a:rPr>
              <a:t>Increase employee job satisfaction</a:t>
            </a:r>
          </a:p>
          <a:p>
            <a:pPr>
              <a:buFont typeface="Wingdings" panose="05000000000000000000" pitchFamily="2" charset="2"/>
              <a:buChar char="v"/>
            </a:pPr>
            <a:r>
              <a:rPr lang="en-US" sz="2400" dirty="0" smtClean="0">
                <a:latin typeface="Book Antiqua" panose="02040602050305030304" pitchFamily="18" charset="0"/>
              </a:rPr>
              <a:t>Promote quality of care for the person with dementia</a:t>
            </a:r>
          </a:p>
          <a:p>
            <a:endParaRPr lang="en-US" dirty="0" smtClean="0"/>
          </a:p>
        </p:txBody>
      </p:sp>
    </p:spTree>
    <p:extLst>
      <p:ext uri="{BB962C8B-B14F-4D97-AF65-F5344CB8AC3E}">
        <p14:creationId xmlns:p14="http://schemas.microsoft.com/office/powerpoint/2010/main" val="418740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Staff-Family Partnerships</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5" y="1044700"/>
            <a:ext cx="6719020" cy="3663766"/>
          </a:xfrm>
        </p:spPr>
        <p:txBody>
          <a:bodyPr>
            <a:noAutofit/>
          </a:bodyPr>
          <a:lstStyle/>
          <a:p>
            <a:pPr>
              <a:buFont typeface="Wingdings" panose="05000000000000000000" pitchFamily="2" charset="2"/>
              <a:buChar char="v"/>
            </a:pPr>
            <a:r>
              <a:rPr lang="en-US" sz="2400" dirty="0" smtClean="0">
                <a:latin typeface="Book Antiqua" panose="02040602050305030304" pitchFamily="18" charset="0"/>
              </a:rPr>
              <a:t>Emphasize </a:t>
            </a:r>
            <a:r>
              <a:rPr lang="en-US" sz="2400" b="1" dirty="0" smtClean="0">
                <a:solidFill>
                  <a:srgbClr val="0070C0"/>
                </a:solidFill>
                <a:latin typeface="Book Antiqua" panose="02040602050305030304" pitchFamily="18" charset="0"/>
              </a:rPr>
              <a:t>person-centered focus</a:t>
            </a:r>
            <a:endParaRPr lang="en-US" sz="2400" dirty="0">
              <a:solidFill>
                <a:srgbClr val="0070C0"/>
              </a:solidFill>
              <a:latin typeface="Book Antiqua" panose="02040602050305030304" pitchFamily="18" charset="0"/>
            </a:endParaRPr>
          </a:p>
          <a:p>
            <a:pPr lvl="1">
              <a:buFont typeface="Wingdings" panose="05000000000000000000" pitchFamily="2" charset="2"/>
              <a:buChar char="ü"/>
            </a:pPr>
            <a:r>
              <a:rPr lang="en-US" sz="2400" dirty="0" smtClean="0">
                <a:latin typeface="Book Antiqua" panose="02040602050305030304" pitchFamily="18" charset="0"/>
              </a:rPr>
              <a:t>Promote </a:t>
            </a:r>
            <a:r>
              <a:rPr lang="en-US" sz="2400" dirty="0">
                <a:latin typeface="Book Antiqua" panose="02040602050305030304" pitchFamily="18" charset="0"/>
              </a:rPr>
              <a:t>“goal-directed” </a:t>
            </a:r>
            <a:r>
              <a:rPr lang="en-US" sz="2400" dirty="0" smtClean="0">
                <a:latin typeface="Book Antiqua" panose="02040602050305030304" pitchFamily="18" charset="0"/>
              </a:rPr>
              <a:t>care</a:t>
            </a:r>
          </a:p>
          <a:p>
            <a:pPr lvl="1">
              <a:buFont typeface="Wingdings" panose="05000000000000000000" pitchFamily="2" charset="2"/>
              <a:buChar char="ü"/>
            </a:pPr>
            <a:r>
              <a:rPr lang="en-US" sz="2400" dirty="0" smtClean="0">
                <a:latin typeface="Book Antiqua" panose="02040602050305030304" pitchFamily="18" charset="0"/>
              </a:rPr>
              <a:t>Maintain </a:t>
            </a:r>
            <a:r>
              <a:rPr lang="en-US" sz="2400" dirty="0">
                <a:latin typeface="Book Antiqua" panose="02040602050305030304" pitchFamily="18" charset="0"/>
              </a:rPr>
              <a:t>person focus in </a:t>
            </a:r>
            <a:r>
              <a:rPr lang="en-US" sz="2400" dirty="0" smtClean="0">
                <a:latin typeface="Book Antiqua" panose="02040602050305030304" pitchFamily="18" charset="0"/>
              </a:rPr>
              <a:t>care</a:t>
            </a:r>
          </a:p>
          <a:p>
            <a:pPr lvl="1">
              <a:buFont typeface="Wingdings" panose="05000000000000000000" pitchFamily="2" charset="2"/>
              <a:buChar char="ü"/>
            </a:pPr>
            <a:r>
              <a:rPr lang="en-US" sz="2400" dirty="0" smtClean="0">
                <a:latin typeface="Book Antiqua" panose="02040602050305030304" pitchFamily="18" charset="0"/>
              </a:rPr>
              <a:t>Advance </a:t>
            </a:r>
            <a:r>
              <a:rPr lang="en-US" sz="2400" dirty="0">
                <a:latin typeface="Book Antiqua" panose="02040602050305030304" pitchFamily="18" charset="0"/>
              </a:rPr>
              <a:t>“Knowing the person” with </a:t>
            </a:r>
            <a:r>
              <a:rPr lang="en-US" sz="2400" dirty="0" smtClean="0">
                <a:latin typeface="Book Antiqua" panose="02040602050305030304" pitchFamily="18" charset="0"/>
              </a:rPr>
              <a:t>dementia</a:t>
            </a:r>
          </a:p>
          <a:p>
            <a:pPr lvl="1">
              <a:buFont typeface="Wingdings" panose="05000000000000000000" pitchFamily="2" charset="2"/>
              <a:buChar char="ü"/>
            </a:pPr>
            <a:r>
              <a:rPr lang="en-US" sz="2400" dirty="0" smtClean="0">
                <a:latin typeface="Book Antiqua" panose="02040602050305030304" pitchFamily="18" charset="0"/>
              </a:rPr>
              <a:t>Adapt </a:t>
            </a:r>
            <a:r>
              <a:rPr lang="en-US" sz="2400" dirty="0">
                <a:latin typeface="Book Antiqua" panose="02040602050305030304" pitchFamily="18" charset="0"/>
              </a:rPr>
              <a:t>to changes/changing goals over </a:t>
            </a:r>
            <a:r>
              <a:rPr lang="en-US" sz="2400" dirty="0" smtClean="0">
                <a:latin typeface="Book Antiqua" panose="02040602050305030304" pitchFamily="18" charset="0"/>
              </a:rPr>
              <a:t>time</a:t>
            </a:r>
          </a:p>
          <a:p>
            <a:pPr>
              <a:buFont typeface="Wingdings" panose="05000000000000000000" pitchFamily="2" charset="2"/>
              <a:buChar char="v"/>
            </a:pPr>
            <a:r>
              <a:rPr lang="en-US" sz="2400" dirty="0" smtClean="0">
                <a:latin typeface="Book Antiqua" panose="02040602050305030304" pitchFamily="18" charset="0"/>
              </a:rPr>
              <a:t>Promote high quality dementia care by working as a TEAM</a:t>
            </a:r>
            <a:endParaRPr lang="en-US" sz="2400" dirty="0">
              <a:latin typeface="Book Antiqua" panose="02040602050305030304" pitchFamily="18" charset="0"/>
            </a:endParaRPr>
          </a:p>
          <a:p>
            <a:pPr marL="0" indent="0">
              <a:buNone/>
            </a:pPr>
            <a:endParaRPr lang="en-US" sz="2400" dirty="0"/>
          </a:p>
        </p:txBody>
      </p:sp>
    </p:spTree>
    <p:extLst>
      <p:ext uri="{BB962C8B-B14F-4D97-AF65-F5344CB8AC3E}">
        <p14:creationId xmlns:p14="http://schemas.microsoft.com/office/powerpoint/2010/main" val="3911630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Designed to change practice</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sz="2400" dirty="0" smtClean="0">
                <a:latin typeface="Book Antiqua" panose="02040602050305030304" pitchFamily="18" charset="0"/>
              </a:rPr>
              <a:t>Supports practices in the </a:t>
            </a:r>
            <a:r>
              <a:rPr lang="en-US" sz="2400" b="1" i="1" dirty="0" smtClean="0">
                <a:solidFill>
                  <a:srgbClr val="006600"/>
                </a:solidFill>
                <a:latin typeface="Book Antiqua" panose="02040602050305030304" pitchFamily="18" charset="0"/>
              </a:rPr>
              <a:t>Family Involvement in Dementia Care</a:t>
            </a:r>
            <a:r>
              <a:rPr lang="en-US" sz="2400" i="1" dirty="0" smtClean="0">
                <a:latin typeface="Book Antiqua" panose="02040602050305030304" pitchFamily="18" charset="0"/>
              </a:rPr>
              <a:t> </a:t>
            </a:r>
            <a:r>
              <a:rPr lang="en-US" sz="2400" dirty="0" smtClean="0">
                <a:latin typeface="Book Antiqua" panose="02040602050305030304" pitchFamily="18" charset="0"/>
              </a:rPr>
              <a:t>evidence-based guideline</a:t>
            </a:r>
          </a:p>
          <a:p>
            <a:pPr>
              <a:buFont typeface="Wingdings" panose="05000000000000000000" pitchFamily="2" charset="2"/>
              <a:buChar char="v"/>
            </a:pPr>
            <a:r>
              <a:rPr lang="en-US" sz="2400" dirty="0">
                <a:latin typeface="Book Antiqua" panose="02040602050305030304" pitchFamily="18" charset="0"/>
              </a:rPr>
              <a:t>Works alongside </a:t>
            </a:r>
            <a:r>
              <a:rPr lang="en-US" sz="2400" dirty="0" smtClean="0">
                <a:latin typeface="Book Antiqua" panose="02040602050305030304" pitchFamily="18" charset="0"/>
              </a:rPr>
              <a:t>family-focused </a:t>
            </a:r>
            <a:r>
              <a:rPr lang="en-US" sz="2400" dirty="0">
                <a:latin typeface="Book Antiqua" panose="02040602050305030304" pitchFamily="18" charset="0"/>
              </a:rPr>
              <a:t>training series</a:t>
            </a:r>
          </a:p>
          <a:p>
            <a:pPr>
              <a:buFont typeface="Wingdings" panose="05000000000000000000" pitchFamily="2" charset="2"/>
              <a:buChar char="v"/>
            </a:pPr>
            <a:r>
              <a:rPr lang="en-US" sz="2400" dirty="0" smtClean="0">
                <a:latin typeface="Book Antiqua" panose="02040602050305030304" pitchFamily="18" charset="0"/>
              </a:rPr>
              <a:t>Best </a:t>
            </a:r>
            <a:r>
              <a:rPr lang="en-US" sz="2400" dirty="0">
                <a:latin typeface="Book Antiqua" panose="02040602050305030304" pitchFamily="18" charset="0"/>
              </a:rPr>
              <a:t>used </a:t>
            </a:r>
            <a:r>
              <a:rPr lang="en-US" sz="2400" dirty="0" smtClean="0">
                <a:latin typeface="Book Antiqua" panose="02040602050305030304" pitchFamily="18" charset="0"/>
              </a:rPr>
              <a:t>as </a:t>
            </a:r>
            <a:r>
              <a:rPr lang="en-US" sz="2400" dirty="0">
                <a:latin typeface="Book Antiqua" panose="02040602050305030304" pitchFamily="18" charset="0"/>
              </a:rPr>
              <a:t>a </a:t>
            </a:r>
            <a:r>
              <a:rPr lang="en-US" sz="2400" dirty="0" smtClean="0">
                <a:latin typeface="Book Antiqua" panose="02040602050305030304" pitchFamily="18" charset="0"/>
              </a:rPr>
              <a:t>series</a:t>
            </a:r>
          </a:p>
          <a:p>
            <a:pPr>
              <a:buFont typeface="Wingdings" panose="05000000000000000000" pitchFamily="2" charset="2"/>
              <a:buChar char="v"/>
            </a:pPr>
            <a:r>
              <a:rPr lang="en-US" sz="2400" dirty="0" smtClean="0">
                <a:latin typeface="Book Antiqua" panose="02040602050305030304" pitchFamily="18" charset="0"/>
              </a:rPr>
              <a:t>Targets daily care providers and leaders both</a:t>
            </a:r>
            <a:endParaRPr lang="en-US" sz="2400" dirty="0">
              <a:latin typeface="Book Antiqua" panose="02040602050305030304" pitchFamily="18" charset="0"/>
            </a:endParaRPr>
          </a:p>
          <a:p>
            <a:pPr>
              <a:buFont typeface="Wingdings" panose="05000000000000000000" pitchFamily="2" charset="2"/>
              <a:buChar char="v"/>
            </a:pPr>
            <a:r>
              <a:rPr lang="en-US" sz="2400" b="1" i="1" dirty="0" smtClean="0">
                <a:solidFill>
                  <a:srgbClr val="C00000"/>
                </a:solidFill>
                <a:latin typeface="Book Antiqua" panose="02040602050305030304" pitchFamily="18" charset="0"/>
              </a:rPr>
              <a:t>Instructors Manual</a:t>
            </a:r>
            <a:r>
              <a:rPr lang="en-US" sz="2400" dirty="0" smtClean="0">
                <a:solidFill>
                  <a:srgbClr val="C00000"/>
                </a:solidFill>
                <a:latin typeface="Book Antiqua" panose="02040602050305030304" pitchFamily="18" charset="0"/>
              </a:rPr>
              <a:t>: </a:t>
            </a:r>
            <a:r>
              <a:rPr lang="en-US" sz="2400" dirty="0" smtClean="0">
                <a:latin typeface="Book Antiqua" panose="02040602050305030304" pitchFamily="18" charset="0"/>
              </a:rPr>
              <a:t>Help to put ideas into practice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36507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Target Audience</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65894" y="891995"/>
            <a:ext cx="7015279" cy="3663766"/>
          </a:xfrm>
        </p:spPr>
        <p:txBody>
          <a:bodyPr>
            <a:normAutofit fontScale="92500"/>
          </a:bodyPr>
          <a:lstStyle/>
          <a:p>
            <a:pPr marL="0" indent="0">
              <a:buNone/>
            </a:pPr>
            <a:r>
              <a:rPr lang="en-US" sz="2400" b="1" dirty="0" smtClean="0">
                <a:latin typeface="Book Antiqua" panose="02040602050305030304" pitchFamily="18" charset="0"/>
              </a:rPr>
              <a:t>Training is relevant to diverse formal caregivers!</a:t>
            </a:r>
          </a:p>
          <a:p>
            <a:pPr>
              <a:buFont typeface="Wingdings" panose="05000000000000000000" pitchFamily="2" charset="2"/>
              <a:buChar char="v"/>
            </a:pPr>
            <a:r>
              <a:rPr lang="en-US" sz="2400" b="1" dirty="0" smtClean="0">
                <a:solidFill>
                  <a:srgbClr val="0070C0"/>
                </a:solidFill>
                <a:latin typeface="Book Antiqua" panose="02040602050305030304" pitchFamily="18" charset="0"/>
              </a:rPr>
              <a:t>Nursing assistants, direct care workers, others</a:t>
            </a:r>
          </a:p>
          <a:p>
            <a:pPr lvl="1">
              <a:buFont typeface="Wingdings" panose="05000000000000000000" pitchFamily="2" charset="2"/>
              <a:buChar char="ü"/>
            </a:pPr>
            <a:r>
              <a:rPr lang="en-US" sz="2400" dirty="0" smtClean="0">
                <a:latin typeface="Book Antiqua" panose="02040602050305030304" pitchFamily="18" charset="0"/>
              </a:rPr>
              <a:t>Provide vast majority of daily care</a:t>
            </a:r>
          </a:p>
          <a:p>
            <a:pPr lvl="1">
              <a:buFont typeface="Wingdings" panose="05000000000000000000" pitchFamily="2" charset="2"/>
              <a:buChar char="ü"/>
            </a:pPr>
            <a:r>
              <a:rPr lang="en-US" sz="2400" dirty="0" smtClean="0">
                <a:latin typeface="Book Antiqua" panose="02040602050305030304" pitchFamily="18" charset="0"/>
              </a:rPr>
              <a:t>Assist to know the person with dementia</a:t>
            </a:r>
          </a:p>
          <a:p>
            <a:pPr lvl="1">
              <a:buFont typeface="Wingdings" panose="05000000000000000000" pitchFamily="2" charset="2"/>
              <a:buChar char="ü"/>
            </a:pPr>
            <a:r>
              <a:rPr lang="en-US" sz="2400" dirty="0" smtClean="0">
                <a:latin typeface="Book Antiqua" panose="02040602050305030304" pitchFamily="18" charset="0"/>
              </a:rPr>
              <a:t>Support to view family as allies &amp; team members</a:t>
            </a:r>
          </a:p>
          <a:p>
            <a:pPr>
              <a:buFont typeface="Wingdings" panose="05000000000000000000" pitchFamily="2" charset="2"/>
              <a:buChar char="v"/>
            </a:pPr>
            <a:r>
              <a:rPr lang="en-US" sz="2400" b="1" dirty="0" smtClean="0">
                <a:solidFill>
                  <a:srgbClr val="672C94"/>
                </a:solidFill>
                <a:latin typeface="Book Antiqua" panose="02040602050305030304" pitchFamily="18" charset="0"/>
              </a:rPr>
              <a:t>Nurse leaders, administrators</a:t>
            </a:r>
          </a:p>
          <a:p>
            <a:pPr lvl="1">
              <a:buFont typeface="Wingdings" panose="05000000000000000000" pitchFamily="2" charset="2"/>
              <a:buChar char="ü"/>
            </a:pPr>
            <a:r>
              <a:rPr lang="en-US" sz="2400" dirty="0" smtClean="0">
                <a:latin typeface="Book Antiqua" panose="02040602050305030304" pitchFamily="18" charset="0"/>
              </a:rPr>
              <a:t>Direct care policies &amp; practices</a:t>
            </a:r>
          </a:p>
          <a:p>
            <a:pPr lvl="1">
              <a:buFont typeface="Wingdings" panose="05000000000000000000" pitchFamily="2" charset="2"/>
              <a:buChar char="ü"/>
            </a:pPr>
            <a:r>
              <a:rPr lang="en-US" sz="2400" dirty="0" smtClean="0">
                <a:latin typeface="Book Antiqua" panose="02040602050305030304" pitchFamily="18" charset="0"/>
              </a:rPr>
              <a:t>Decide how FIC intervention is used in the setting</a:t>
            </a:r>
          </a:p>
        </p:txBody>
      </p:sp>
    </p:spTree>
    <p:extLst>
      <p:ext uri="{BB962C8B-B14F-4D97-AF65-F5344CB8AC3E}">
        <p14:creationId xmlns:p14="http://schemas.microsoft.com/office/powerpoint/2010/main" val="198050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0" dirty="0" smtClean="0">
                <a:solidFill>
                  <a:srgbClr val="0070C0"/>
                </a:solidFill>
                <a:effectLst/>
                <a:latin typeface="Book Antiqua" panose="02040602050305030304" pitchFamily="18" charset="0"/>
              </a:rPr>
              <a:t>Target Settings</a:t>
            </a:r>
            <a:endParaRPr lang="en-US" b="0" dirty="0">
              <a:solidFill>
                <a:srgbClr val="0070C0"/>
              </a:solidFill>
              <a:effectLst/>
              <a:latin typeface="Book Antiqua" panose="02040602050305030304" pitchFamily="18" charset="0"/>
            </a:endParaRPr>
          </a:p>
        </p:txBody>
      </p:sp>
      <p:sp>
        <p:nvSpPr>
          <p:cNvPr id="3" name="Content Placeholder 2"/>
          <p:cNvSpPr>
            <a:spLocks noGrp="1"/>
          </p:cNvSpPr>
          <p:nvPr>
            <p:ph idx="1"/>
          </p:nvPr>
        </p:nvSpPr>
        <p:spPr>
          <a:xfrm>
            <a:off x="2281425" y="1044701"/>
            <a:ext cx="6413610" cy="3663766"/>
          </a:xfrm>
        </p:spPr>
        <p:txBody>
          <a:bodyPr>
            <a:noAutofit/>
          </a:bodyPr>
          <a:lstStyle/>
          <a:p>
            <a:pPr marL="0" indent="0">
              <a:buNone/>
            </a:pPr>
            <a:r>
              <a:rPr lang="en-US" sz="2400" b="1" dirty="0" smtClean="0">
                <a:solidFill>
                  <a:srgbClr val="006600"/>
                </a:solidFill>
                <a:latin typeface="Book Antiqua" panose="02040602050305030304" pitchFamily="18" charset="0"/>
              </a:rPr>
              <a:t>Lots of settings may use the training!</a:t>
            </a:r>
          </a:p>
          <a:p>
            <a:pPr>
              <a:buFont typeface="Wingdings" panose="05000000000000000000" pitchFamily="2" charset="2"/>
              <a:buChar char="v"/>
            </a:pPr>
            <a:r>
              <a:rPr lang="en-US" sz="2400" dirty="0" smtClean="0">
                <a:latin typeface="Book Antiqua" panose="02040602050305030304" pitchFamily="18" charset="0"/>
              </a:rPr>
              <a:t>Home health care</a:t>
            </a:r>
          </a:p>
          <a:p>
            <a:pPr>
              <a:buFont typeface="Wingdings" panose="05000000000000000000" pitchFamily="2" charset="2"/>
              <a:buChar char="v"/>
            </a:pPr>
            <a:r>
              <a:rPr lang="en-US" sz="2400" dirty="0" smtClean="0">
                <a:latin typeface="Book Antiqua" panose="02040602050305030304" pitchFamily="18" charset="0"/>
              </a:rPr>
              <a:t>Assisted living/residential care</a:t>
            </a:r>
          </a:p>
          <a:p>
            <a:pPr>
              <a:buFont typeface="Wingdings" panose="05000000000000000000" pitchFamily="2" charset="2"/>
              <a:buChar char="v"/>
            </a:pPr>
            <a:r>
              <a:rPr lang="en-US" sz="2400" dirty="0" smtClean="0">
                <a:latin typeface="Book Antiqua" panose="02040602050305030304" pitchFamily="18" charset="0"/>
              </a:rPr>
              <a:t>Nursing facility care</a:t>
            </a:r>
          </a:p>
          <a:p>
            <a:pPr>
              <a:buFont typeface="Wingdings" panose="05000000000000000000" pitchFamily="2" charset="2"/>
              <a:buChar char="v"/>
            </a:pPr>
            <a:r>
              <a:rPr lang="en-US" sz="2400" dirty="0" smtClean="0">
                <a:latin typeface="Book Antiqua" panose="02040602050305030304" pitchFamily="18" charset="0"/>
              </a:rPr>
              <a:t>Memory care (assisted living or nursing facility)</a:t>
            </a:r>
          </a:p>
          <a:p>
            <a:pPr>
              <a:buFont typeface="Wingdings" panose="05000000000000000000" pitchFamily="2" charset="2"/>
              <a:buChar char="v"/>
            </a:pPr>
            <a:r>
              <a:rPr lang="en-US" sz="2400" dirty="0" smtClean="0">
                <a:latin typeface="Book Antiqua" panose="02040602050305030304" pitchFamily="18" charset="0"/>
              </a:rPr>
              <a:t>Adult day health programs</a:t>
            </a:r>
          </a:p>
          <a:p>
            <a:pPr>
              <a:buFont typeface="Wingdings" panose="05000000000000000000" pitchFamily="2" charset="2"/>
              <a:buChar char="v"/>
            </a:pPr>
            <a:r>
              <a:rPr lang="en-US" sz="2400" dirty="0" smtClean="0">
                <a:latin typeface="Book Antiqua" panose="02040602050305030304" pitchFamily="18" charset="0"/>
              </a:rPr>
              <a:t>Rehabilitation programs/transitional care </a:t>
            </a:r>
            <a:endParaRPr lang="en-US" sz="2400" dirty="0">
              <a:latin typeface="Book Antiqua" panose="02040602050305030304" pitchFamily="18" charset="0"/>
            </a:endParaRPr>
          </a:p>
        </p:txBody>
      </p:sp>
    </p:spTree>
    <p:extLst>
      <p:ext uri="{BB962C8B-B14F-4D97-AF65-F5344CB8AC3E}">
        <p14:creationId xmlns:p14="http://schemas.microsoft.com/office/powerpoint/2010/main" val="75659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1816</Words>
  <Application>Microsoft Office PowerPoint</Application>
  <PresentationFormat>On-screen Show (16:9)</PresentationFormat>
  <Paragraphs>163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Book Antiqua</vt:lpstr>
      <vt:lpstr>Calibri</vt:lpstr>
      <vt:lpstr>Lucida Handwriting</vt:lpstr>
      <vt:lpstr>Wingdings</vt:lpstr>
      <vt:lpstr>Wingdings 2</vt:lpstr>
      <vt:lpstr>Office Theme</vt:lpstr>
      <vt:lpstr>Introduction &amp; Overview</vt:lpstr>
      <vt:lpstr>Partnerships to Improve Care</vt:lpstr>
      <vt:lpstr>Partnerships to Improve Care</vt:lpstr>
      <vt:lpstr>Family Involvement in Care</vt:lpstr>
      <vt:lpstr>Staff-Family Partnerships</vt:lpstr>
      <vt:lpstr>Staff-Family Partnerships</vt:lpstr>
      <vt:lpstr>Designed to change practice</vt:lpstr>
      <vt:lpstr>Target Audience</vt:lpstr>
      <vt:lpstr>Target Settings</vt:lpstr>
      <vt:lpstr>On your time and at your pace</vt:lpstr>
      <vt:lpstr>Staff-focused modules </vt:lpstr>
      <vt:lpstr>Complimentary Training</vt:lpstr>
      <vt:lpstr>Summary</vt:lpstr>
      <vt:lpstr>Let’s get started!</vt:lpstr>
      <vt:lpstr>Special thanks to our funders!!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2017-07-17T19:56:08Z</dcterms:created>
  <dcterms:modified xsi:type="dcterms:W3CDTF">2018-09-09T18:00:32Z</dcterms:modified>
</cp:coreProperties>
</file>