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handoutMasterIdLst>
    <p:handoutMasterId r:id="rId20"/>
  </p:handoutMasterIdLst>
  <p:sldIdLst>
    <p:sldId id="256" r:id="rId2"/>
    <p:sldId id="305" r:id="rId3"/>
    <p:sldId id="296" r:id="rId4"/>
    <p:sldId id="287" r:id="rId5"/>
    <p:sldId id="289" r:id="rId6"/>
    <p:sldId id="306" r:id="rId7"/>
    <p:sldId id="307" r:id="rId8"/>
    <p:sldId id="294" r:id="rId9"/>
    <p:sldId id="282" r:id="rId10"/>
    <p:sldId id="308" r:id="rId11"/>
    <p:sldId id="309" r:id="rId12"/>
    <p:sldId id="310" r:id="rId13"/>
    <p:sldId id="302" r:id="rId14"/>
    <p:sldId id="291" r:id="rId15"/>
    <p:sldId id="293" r:id="rId16"/>
    <p:sldId id="279" r:id="rId17"/>
    <p:sldId id="269"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1503" autoAdjust="0"/>
  </p:normalViewPr>
  <p:slideViewPr>
    <p:cSldViewPr snapToGrid="0">
      <p:cViewPr varScale="1">
        <p:scale>
          <a:sx n="48" d="100"/>
          <a:sy n="48" d="100"/>
        </p:scale>
        <p:origin x="1722" y="36"/>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258" cy="465292"/>
          </a:xfrm>
          <a:prstGeom prst="rect">
            <a:avLst/>
          </a:prstGeom>
        </p:spPr>
        <p:txBody>
          <a:bodyPr vert="horz" lIns="90416" tIns="45208" rIns="90416" bIns="45208" rtlCol="0"/>
          <a:lstStyle>
            <a:lvl1pPr algn="l">
              <a:defRPr sz="1200"/>
            </a:lvl1pPr>
          </a:lstStyle>
          <a:p>
            <a:endParaRPr lang="en-US"/>
          </a:p>
        </p:txBody>
      </p:sp>
      <p:sp>
        <p:nvSpPr>
          <p:cNvPr id="3" name="Date Placeholder 2"/>
          <p:cNvSpPr>
            <a:spLocks noGrp="1"/>
          </p:cNvSpPr>
          <p:nvPr>
            <p:ph type="dt" sz="quarter" idx="1"/>
          </p:nvPr>
        </p:nvSpPr>
        <p:spPr>
          <a:xfrm>
            <a:off x="3970576" y="0"/>
            <a:ext cx="3038258" cy="465292"/>
          </a:xfrm>
          <a:prstGeom prst="rect">
            <a:avLst/>
          </a:prstGeom>
        </p:spPr>
        <p:txBody>
          <a:bodyPr vert="horz" lIns="90416" tIns="45208" rIns="90416" bIns="45208" rtlCol="0"/>
          <a:lstStyle>
            <a:lvl1pPr algn="r">
              <a:defRPr sz="1200"/>
            </a:lvl1pPr>
          </a:lstStyle>
          <a:p>
            <a:fld id="{352C3CCB-C0A2-4500-9131-8AE557B80529}" type="datetimeFigureOut">
              <a:rPr lang="en-US" smtClean="0"/>
              <a:t>9/9/2018</a:t>
            </a:fld>
            <a:endParaRPr lang="en-US"/>
          </a:p>
        </p:txBody>
      </p:sp>
      <p:sp>
        <p:nvSpPr>
          <p:cNvPr id="4" name="Footer Placeholder 3"/>
          <p:cNvSpPr>
            <a:spLocks noGrp="1"/>
          </p:cNvSpPr>
          <p:nvPr>
            <p:ph type="ftr" sz="quarter" idx="2"/>
          </p:nvPr>
        </p:nvSpPr>
        <p:spPr>
          <a:xfrm>
            <a:off x="1" y="8831108"/>
            <a:ext cx="3038258" cy="465292"/>
          </a:xfrm>
          <a:prstGeom prst="rect">
            <a:avLst/>
          </a:prstGeom>
        </p:spPr>
        <p:txBody>
          <a:bodyPr vert="horz" lIns="90416" tIns="45208" rIns="90416" bIns="45208" rtlCol="0" anchor="b"/>
          <a:lstStyle>
            <a:lvl1pPr algn="l">
              <a:defRPr sz="1200"/>
            </a:lvl1pPr>
          </a:lstStyle>
          <a:p>
            <a:endParaRPr lang="en-US"/>
          </a:p>
        </p:txBody>
      </p:sp>
      <p:sp>
        <p:nvSpPr>
          <p:cNvPr id="5" name="Slide Number Placeholder 4"/>
          <p:cNvSpPr>
            <a:spLocks noGrp="1"/>
          </p:cNvSpPr>
          <p:nvPr>
            <p:ph type="sldNum" sz="quarter" idx="3"/>
          </p:nvPr>
        </p:nvSpPr>
        <p:spPr>
          <a:xfrm>
            <a:off x="3970576" y="8831108"/>
            <a:ext cx="3038258" cy="465292"/>
          </a:xfrm>
          <a:prstGeom prst="rect">
            <a:avLst/>
          </a:prstGeom>
        </p:spPr>
        <p:txBody>
          <a:bodyPr vert="horz" lIns="90416" tIns="45208" rIns="90416" bIns="45208" rtlCol="0" anchor="b"/>
          <a:lstStyle>
            <a:lvl1pPr algn="r">
              <a:defRPr sz="1200"/>
            </a:lvl1pPr>
          </a:lstStyle>
          <a:p>
            <a:fld id="{CA95A132-9435-43BA-A314-DE017ED7D731}" type="slidenum">
              <a:rPr lang="en-US" smtClean="0"/>
              <a:t>‹#›</a:t>
            </a:fld>
            <a:endParaRPr lang="en-US"/>
          </a:p>
        </p:txBody>
      </p:sp>
    </p:spTree>
    <p:extLst>
      <p:ext uri="{BB962C8B-B14F-4D97-AF65-F5344CB8AC3E}">
        <p14:creationId xmlns:p14="http://schemas.microsoft.com/office/powerpoint/2010/main" val="18126091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4" tIns="46586" rIns="93174" bIns="46586" rtlCol="0"/>
          <a:lstStyle>
            <a:lvl1pPr algn="r">
              <a:defRPr sz="1200"/>
            </a:lvl1pPr>
          </a:lstStyle>
          <a:p>
            <a:fld id="{96727D8E-CDC7-4A1C-A0D0-E6768152B114}" type="datetimeFigureOut">
              <a:rPr lang="en-US" smtClean="0"/>
              <a:t>9/9/2018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6" rIns="93174" bIns="46586"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6" rIns="93174" bIns="46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4" tIns="46586" rIns="93174"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4" tIns="46586" rIns="93174" bIns="46586" rtlCol="0" anchor="b"/>
          <a:lstStyle>
            <a:lvl1pPr algn="r">
              <a:defRPr sz="1200"/>
            </a:lvl1pPr>
          </a:lstStyle>
          <a:p>
            <a:fld id="{6F5AFFD2-27A8-44D2-97C5-91D3ADAC9EC9}" type="slidenum">
              <a:rPr lang="en-US" smtClean="0"/>
              <a:t>‹#›</a:t>
            </a:fld>
            <a:endParaRPr lang="en-US"/>
          </a:p>
        </p:txBody>
      </p:sp>
    </p:spTree>
    <p:extLst>
      <p:ext uri="{BB962C8B-B14F-4D97-AF65-F5344CB8AC3E}">
        <p14:creationId xmlns:p14="http://schemas.microsoft.com/office/powerpoint/2010/main" val="39280246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10</a:t>
            </a:r>
            <a:r>
              <a:rPr lang="en-US" baseline="30000" dirty="0"/>
              <a:t>th</a:t>
            </a:r>
            <a:r>
              <a:rPr lang="en-US" dirty="0"/>
              <a:t> presentation in the series Partnerships to Improve Care and Quality of Life for Persons with Dementia. </a:t>
            </a:r>
            <a:endParaRPr lang="en-US" dirty="0"/>
          </a:p>
        </p:txBody>
      </p:sp>
      <p:sp>
        <p:nvSpPr>
          <p:cNvPr id="4" name="Slide Number Placeholder 3"/>
          <p:cNvSpPr>
            <a:spLocks noGrp="1"/>
          </p:cNvSpPr>
          <p:nvPr>
            <p:ph type="sldNum" sz="quarter" idx="10"/>
          </p:nvPr>
        </p:nvSpPr>
        <p:spPr/>
        <p:txBody>
          <a:bodyPr/>
          <a:lstStyle/>
          <a:p>
            <a:fld id="{6F5AFFD2-27A8-44D2-97C5-91D3ADAC9EC9}" type="slidenum">
              <a:rPr lang="en-US" smtClean="0"/>
              <a:t>1</a:t>
            </a:fld>
            <a:endParaRPr lang="en-US"/>
          </a:p>
        </p:txBody>
      </p:sp>
    </p:spTree>
    <p:extLst>
      <p:ext uri="{BB962C8B-B14F-4D97-AF65-F5344CB8AC3E}">
        <p14:creationId xmlns:p14="http://schemas.microsoft.com/office/powerpoint/2010/main" val="958326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easily communicate and share the person’s preferences and interests is by using a form called </a:t>
            </a:r>
            <a:r>
              <a:rPr lang="en-US" b="1" dirty="0"/>
              <a:t>My Top 5</a:t>
            </a:r>
            <a:r>
              <a:rPr lang="en-US" dirty="0"/>
              <a:t>. Post a snapshot list of the preferred routine and key things to know about the person in a </a:t>
            </a:r>
            <a:r>
              <a:rPr lang="en-US" u="sng" dirty="0"/>
              <a:t>consistent location</a:t>
            </a:r>
            <a:r>
              <a:rPr lang="en-US" dirty="0"/>
              <a:t> in each individual’s apartment or room. </a:t>
            </a:r>
          </a:p>
          <a:p>
            <a:r>
              <a:rPr lang="en-US" dirty="0"/>
              <a:t> </a:t>
            </a:r>
          </a:p>
          <a:p>
            <a:r>
              <a:rPr lang="en-US" dirty="0"/>
              <a:t>That way caregivers will know exactly where to find the list for a quick reference for each person they are caring for. We suggest limiting the list to only key pieces of information so that caregivers can quickly read it while they are preparing to provide care. Because dementia care changes over time, remember to review the list frequently and keep it updated.</a:t>
            </a:r>
          </a:p>
          <a:p>
            <a:r>
              <a:rPr lang="en-US" dirty="0"/>
              <a:t> </a:t>
            </a:r>
          </a:p>
          <a:p>
            <a:r>
              <a:rPr lang="en-US" dirty="0"/>
              <a:t>This form can also be shared with other providers such as therapy, or hospice, and sent along with the person in the event of a transition to another setting such as a hospital. The “My Top Five” form is also included in the resources section for the training series.</a:t>
            </a:r>
            <a:endParaRPr lang="en-US" dirty="0"/>
          </a:p>
        </p:txBody>
      </p:sp>
      <p:sp>
        <p:nvSpPr>
          <p:cNvPr id="4" name="Slide Number Placeholder 3"/>
          <p:cNvSpPr>
            <a:spLocks noGrp="1"/>
          </p:cNvSpPr>
          <p:nvPr>
            <p:ph type="sldNum" sz="quarter" idx="10"/>
          </p:nvPr>
        </p:nvSpPr>
        <p:spPr/>
        <p:txBody>
          <a:bodyPr/>
          <a:lstStyle/>
          <a:p>
            <a:fld id="{6F5AFFD2-27A8-44D2-97C5-91D3ADAC9EC9}" type="slidenum">
              <a:rPr lang="en-US" smtClean="0"/>
              <a:t>10</a:t>
            </a:fld>
            <a:endParaRPr lang="en-US"/>
          </a:p>
        </p:txBody>
      </p:sp>
    </p:spTree>
    <p:extLst>
      <p:ext uri="{BB962C8B-B14F-4D97-AF65-F5344CB8AC3E}">
        <p14:creationId xmlns:p14="http://schemas.microsoft.com/office/powerpoint/2010/main" val="2367855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approach is to encourage family members to share their loved one’s life story through a scrapbook, memory book, framed collage or a display board in their home or room. </a:t>
            </a:r>
          </a:p>
          <a:p>
            <a:r>
              <a:rPr lang="en-US" dirty="0"/>
              <a:t> </a:t>
            </a:r>
          </a:p>
          <a:p>
            <a:r>
              <a:rPr lang="en-US" dirty="0"/>
              <a:t>Other ways of sharing life stories could be through a video of family pictures or a voice recording of family members sharing favorite memories. Given that many Smart phones now have recording features, making sound or image recordings of the person or family can be done quickly and easily. </a:t>
            </a:r>
          </a:p>
          <a:p>
            <a:r>
              <a:rPr lang="en-US" dirty="0"/>
              <a:t> </a:t>
            </a:r>
          </a:p>
          <a:p>
            <a:r>
              <a:rPr lang="en-US" dirty="0"/>
              <a:t>Sharing the person’s life story helps staff engage the person with dementia in conversation, and may be used to comfort and reassure the person during moments of confusion or agitation.</a:t>
            </a:r>
            <a:endParaRPr lang="en-US" dirty="0"/>
          </a:p>
        </p:txBody>
      </p:sp>
      <p:sp>
        <p:nvSpPr>
          <p:cNvPr id="4" name="Slide Number Placeholder 3"/>
          <p:cNvSpPr>
            <a:spLocks noGrp="1"/>
          </p:cNvSpPr>
          <p:nvPr>
            <p:ph type="sldNum" sz="quarter" idx="10"/>
          </p:nvPr>
        </p:nvSpPr>
        <p:spPr/>
        <p:txBody>
          <a:bodyPr/>
          <a:lstStyle/>
          <a:p>
            <a:fld id="{6F5AFFD2-27A8-44D2-97C5-91D3ADAC9EC9}" type="slidenum">
              <a:rPr lang="en-US" smtClean="0"/>
              <a:t>11</a:t>
            </a:fld>
            <a:endParaRPr lang="en-US"/>
          </a:p>
        </p:txBody>
      </p:sp>
    </p:spTree>
    <p:extLst>
      <p:ext uri="{BB962C8B-B14F-4D97-AF65-F5344CB8AC3E}">
        <p14:creationId xmlns:p14="http://schemas.microsoft.com/office/powerpoint/2010/main" val="2027577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stories can also be shared through a Resident Spotlight. The person and their unique story can be featured physically on a dedicated wall in the care community for staff, family and other residents to view – or in personalized “memory boxes” that are close to the person’s apartment or room. </a:t>
            </a:r>
          </a:p>
          <a:p>
            <a:r>
              <a:rPr lang="en-US" dirty="0"/>
              <a:t> </a:t>
            </a:r>
          </a:p>
          <a:p>
            <a:r>
              <a:rPr lang="en-US" dirty="0"/>
              <a:t>Other ideas include featuring stories during group activities, like birthday parties, or in the provider’s newsletter, website or even through social media. </a:t>
            </a:r>
            <a:endParaRPr lang="en-US" dirty="0"/>
          </a:p>
        </p:txBody>
      </p:sp>
      <p:sp>
        <p:nvSpPr>
          <p:cNvPr id="4" name="Slide Number Placeholder 3"/>
          <p:cNvSpPr>
            <a:spLocks noGrp="1"/>
          </p:cNvSpPr>
          <p:nvPr>
            <p:ph type="sldNum" sz="quarter" idx="10"/>
          </p:nvPr>
        </p:nvSpPr>
        <p:spPr/>
        <p:txBody>
          <a:bodyPr/>
          <a:lstStyle/>
          <a:p>
            <a:fld id="{6F5AFFD2-27A8-44D2-97C5-91D3ADAC9EC9}" type="slidenum">
              <a:rPr lang="en-US" smtClean="0"/>
              <a:t>12</a:t>
            </a:fld>
            <a:endParaRPr lang="en-US"/>
          </a:p>
        </p:txBody>
      </p:sp>
    </p:spTree>
    <p:extLst>
      <p:ext uri="{BB962C8B-B14F-4D97-AF65-F5344CB8AC3E}">
        <p14:creationId xmlns:p14="http://schemas.microsoft.com/office/powerpoint/2010/main" val="4157850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who have been active in the military, a wall of honor is a great way to acknowledge their service. Some individuals may have a photo from their time in the service to display, or they may prefer to use a current photo. </a:t>
            </a:r>
          </a:p>
          <a:p>
            <a:r>
              <a:rPr lang="en-US" dirty="0"/>
              <a:t> </a:t>
            </a:r>
          </a:p>
          <a:p>
            <a:r>
              <a:rPr lang="en-US" dirty="0"/>
              <a:t>This type of activity can provide opportunities for reminiscence for many older people and family alike, which adds to the sense of knowing one another.</a:t>
            </a:r>
            <a:endParaRPr lang="en-US" dirty="0"/>
          </a:p>
        </p:txBody>
      </p:sp>
      <p:sp>
        <p:nvSpPr>
          <p:cNvPr id="4" name="Slide Number Placeholder 3"/>
          <p:cNvSpPr>
            <a:spLocks noGrp="1"/>
          </p:cNvSpPr>
          <p:nvPr>
            <p:ph type="sldNum" sz="quarter" idx="10"/>
          </p:nvPr>
        </p:nvSpPr>
        <p:spPr/>
        <p:txBody>
          <a:bodyPr/>
          <a:lstStyle/>
          <a:p>
            <a:fld id="{6F5AFFD2-27A8-44D2-97C5-91D3ADAC9EC9}" type="slidenum">
              <a:rPr lang="en-US" smtClean="0"/>
              <a:t>13</a:t>
            </a:fld>
            <a:endParaRPr lang="en-US"/>
          </a:p>
        </p:txBody>
      </p:sp>
    </p:spTree>
    <p:extLst>
      <p:ext uri="{BB962C8B-B14F-4D97-AF65-F5344CB8AC3E}">
        <p14:creationId xmlns:p14="http://schemas.microsoft.com/office/powerpoint/2010/main" val="2670123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novel idea that one provider shared is to create a game for staff meetings. In this example, each regular staff meeting starts by sharing a piece of a resident life story and then they have staff guess who the resident is. The game is said to be a fun ice-breaker to start their meetings as well as a great way to get to know their residents.</a:t>
            </a:r>
          </a:p>
          <a:p>
            <a:r>
              <a:rPr lang="en-US" dirty="0"/>
              <a:t> </a:t>
            </a:r>
          </a:p>
          <a:p>
            <a:r>
              <a:rPr lang="en-US" dirty="0"/>
              <a:t>Another game is called “Who is that beautiful baby?”. Baby pictures of residents and staff are collected and displayed without names.  Everyone – staff members, residents and family members all try to guess who is who. This can be a great way to get to know not only the individuals being cared for, but also to celebrate the caregivers. </a:t>
            </a:r>
          </a:p>
          <a:p>
            <a:r>
              <a:rPr lang="en-US" dirty="0"/>
              <a:t> </a:t>
            </a:r>
          </a:p>
          <a:p>
            <a:r>
              <a:rPr lang="en-US" dirty="0"/>
              <a:t>A third activity that was shared by staff caregivers was having individual staff members be “pals” with individual residents. In this program, staff were given paid time to just talk with residents – without the expectation of doing any cares. This helped staff get to know the resident, and in turn, share that information with others. </a:t>
            </a:r>
          </a:p>
          <a:p>
            <a:endParaRPr lang="en-US" dirty="0"/>
          </a:p>
        </p:txBody>
      </p:sp>
      <p:sp>
        <p:nvSpPr>
          <p:cNvPr id="4" name="Slide Number Placeholder 3"/>
          <p:cNvSpPr>
            <a:spLocks noGrp="1"/>
          </p:cNvSpPr>
          <p:nvPr>
            <p:ph type="sldNum" sz="quarter" idx="10"/>
          </p:nvPr>
        </p:nvSpPr>
        <p:spPr/>
        <p:txBody>
          <a:bodyPr/>
          <a:lstStyle/>
          <a:p>
            <a:fld id="{6F5AFFD2-27A8-44D2-97C5-91D3ADAC9EC9}" type="slidenum">
              <a:rPr lang="en-US" smtClean="0"/>
              <a:t>14</a:t>
            </a:fld>
            <a:endParaRPr lang="en-US"/>
          </a:p>
        </p:txBody>
      </p:sp>
    </p:spTree>
    <p:extLst>
      <p:ext uri="{BB962C8B-B14F-4D97-AF65-F5344CB8AC3E}">
        <p14:creationId xmlns:p14="http://schemas.microsoft.com/office/powerpoint/2010/main" val="2011744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note that sharing stories and interests in the partnership approach goes both ways. Family members and persons with dementia also enjoy getting to know their caregivers. Some providers encourage their staff to create their own life stories to share with the persons they care for and the family members. This promotes finding common interests that further develop a positive and trusting partnership.</a:t>
            </a:r>
          </a:p>
          <a:p>
            <a:r>
              <a:rPr lang="en-US" dirty="0"/>
              <a:t/>
            </a:r>
            <a:br>
              <a:rPr lang="en-US" dirty="0"/>
            </a:br>
            <a:r>
              <a:rPr lang="en-US" dirty="0"/>
              <a:t>Another approach is to include a staff spotlight along with the resident spotlight in community newsletters, websites or their social media page. </a:t>
            </a:r>
          </a:p>
          <a:p>
            <a:r>
              <a:rPr lang="en-US" dirty="0"/>
              <a:t> </a:t>
            </a:r>
          </a:p>
          <a:p>
            <a:r>
              <a:rPr lang="en-US" dirty="0"/>
              <a:t>Other ideas for helping staff and residents find common interests include:</a:t>
            </a:r>
          </a:p>
          <a:p>
            <a:pPr marL="169530" indent="-169530">
              <a:buFont typeface="Arial" panose="020B0604020202020204" pitchFamily="34" charset="0"/>
              <a:buChar char="•"/>
            </a:pPr>
            <a:r>
              <a:rPr lang="en-US" dirty="0"/>
              <a:t>creating events and activities on different cultural traditions and celebrations</a:t>
            </a:r>
          </a:p>
          <a:p>
            <a:pPr marL="169530" indent="-169530">
              <a:buFont typeface="Arial" panose="020B0604020202020204" pitchFamily="34" charset="0"/>
              <a:buChar char="•"/>
            </a:pPr>
            <a:r>
              <a:rPr lang="en-US" dirty="0"/>
              <a:t>involving families, staff, and residents in planning events</a:t>
            </a:r>
          </a:p>
          <a:p>
            <a:pPr marL="169530" indent="-169530">
              <a:buFont typeface="Arial" panose="020B0604020202020204" pitchFamily="34" charset="0"/>
              <a:buChar char="•"/>
            </a:pPr>
            <a:r>
              <a:rPr lang="en-US" dirty="0"/>
              <a:t>inviting staff to bring their own families to community events. </a:t>
            </a:r>
          </a:p>
          <a:p>
            <a:r>
              <a:rPr lang="en-US" dirty="0"/>
              <a:t> </a:t>
            </a:r>
          </a:p>
          <a:p>
            <a:r>
              <a:rPr lang="en-US" dirty="0"/>
              <a:t>There are many creative approaches to encourage staff members, persons with dementia, and family members all get to know one another! And in turn, a sense of trust and “being family” often grows.</a:t>
            </a:r>
            <a:endParaRPr lang="en-US" dirty="0"/>
          </a:p>
        </p:txBody>
      </p:sp>
      <p:sp>
        <p:nvSpPr>
          <p:cNvPr id="4" name="Slide Number Placeholder 3"/>
          <p:cNvSpPr>
            <a:spLocks noGrp="1"/>
          </p:cNvSpPr>
          <p:nvPr>
            <p:ph type="sldNum" sz="quarter" idx="10"/>
          </p:nvPr>
        </p:nvSpPr>
        <p:spPr/>
        <p:txBody>
          <a:bodyPr/>
          <a:lstStyle/>
          <a:p>
            <a:fld id="{6F5AFFD2-27A8-44D2-97C5-91D3ADAC9EC9}" type="slidenum">
              <a:rPr lang="en-US" smtClean="0"/>
              <a:t>15</a:t>
            </a:fld>
            <a:endParaRPr lang="en-US"/>
          </a:p>
        </p:txBody>
      </p:sp>
    </p:spTree>
    <p:extLst>
      <p:ext uri="{BB962C8B-B14F-4D97-AF65-F5344CB8AC3E}">
        <p14:creationId xmlns:p14="http://schemas.microsoft.com/office/powerpoint/2010/main" val="2504942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to know the person with dementia. Learning about the person’s longstanding history and experiences helps caregivers understand and respect individualized likes, dislikes, preferences and preferred routines. </a:t>
            </a:r>
          </a:p>
          <a:p>
            <a:r>
              <a:rPr lang="en-US" dirty="0"/>
              <a:t> </a:t>
            </a:r>
          </a:p>
          <a:p>
            <a:r>
              <a:rPr lang="en-US" dirty="0"/>
              <a:t>The best approaches to knowing the person with dementia involve working closely with family and other providers to gather </a:t>
            </a:r>
            <a:r>
              <a:rPr lang="en-US" u="sng" dirty="0"/>
              <a:t>and</a:t>
            </a:r>
            <a:r>
              <a:rPr lang="en-US" dirty="0"/>
              <a:t> share information that contributes to high quality, person-centered care.</a:t>
            </a:r>
          </a:p>
          <a:p>
            <a:r>
              <a:rPr lang="en-US" dirty="0"/>
              <a:t> </a:t>
            </a:r>
            <a:endParaRPr lang="en-US" dirty="0"/>
          </a:p>
        </p:txBody>
      </p:sp>
      <p:sp>
        <p:nvSpPr>
          <p:cNvPr id="4" name="Slide Number Placeholder 3"/>
          <p:cNvSpPr>
            <a:spLocks noGrp="1"/>
          </p:cNvSpPr>
          <p:nvPr>
            <p:ph type="sldNum" sz="quarter" idx="10"/>
          </p:nvPr>
        </p:nvSpPr>
        <p:spPr/>
        <p:txBody>
          <a:bodyPr/>
          <a:lstStyle/>
          <a:p>
            <a:fld id="{6F5AFFD2-27A8-44D2-97C5-91D3ADAC9EC9}" type="slidenum">
              <a:rPr lang="en-US" smtClean="0"/>
              <a:t>16</a:t>
            </a:fld>
            <a:endParaRPr lang="en-US"/>
          </a:p>
        </p:txBody>
      </p:sp>
    </p:spTree>
    <p:extLst>
      <p:ext uri="{BB962C8B-B14F-4D97-AF65-F5344CB8AC3E}">
        <p14:creationId xmlns:p14="http://schemas.microsoft.com/office/powerpoint/2010/main" val="1823137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Goals of care in dementia often change as the disease progresses. In our next presentation we will focus on identifying personal and family values that may help guide care decisions. </a:t>
            </a:r>
          </a:p>
          <a:p>
            <a:r>
              <a:rPr lang="en-US" dirty="0"/>
              <a:t> </a:t>
            </a:r>
          </a:p>
          <a:p>
            <a:r>
              <a:rPr lang="en-US"/>
              <a:t>We will also discuss the importance of early conversations and information-sharing with family related to their goals to reduce both stress and crisis-based decisions, and to advance “person-centered” care and treatment decisions.</a:t>
            </a:r>
            <a:endParaRPr lang="en-US"/>
          </a:p>
        </p:txBody>
      </p:sp>
      <p:sp>
        <p:nvSpPr>
          <p:cNvPr id="4" name="Slide Number Placeholder 3"/>
          <p:cNvSpPr>
            <a:spLocks noGrp="1"/>
          </p:cNvSpPr>
          <p:nvPr>
            <p:ph type="sldNum" sz="quarter" idx="10"/>
          </p:nvPr>
        </p:nvSpPr>
        <p:spPr/>
        <p:txBody>
          <a:bodyPr/>
          <a:lstStyle/>
          <a:p>
            <a:fld id="{6F5AFFD2-27A8-44D2-97C5-91D3ADAC9EC9}" type="slidenum">
              <a:rPr lang="en-US" smtClean="0"/>
              <a:t>17</a:t>
            </a:fld>
            <a:endParaRPr lang="en-US"/>
          </a:p>
        </p:txBody>
      </p:sp>
    </p:spTree>
    <p:extLst>
      <p:ext uri="{BB962C8B-B14F-4D97-AF65-F5344CB8AC3E}">
        <p14:creationId xmlns:p14="http://schemas.microsoft.com/office/powerpoint/2010/main" val="619373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for today is to discuss methods, both traditional and novel, for staff and family to collaborate to develop life stories for persons with dementia. </a:t>
            </a:r>
          </a:p>
          <a:p>
            <a:r>
              <a:rPr lang="en-US" dirty="0"/>
              <a:t> </a:t>
            </a:r>
          </a:p>
          <a:p>
            <a:r>
              <a:rPr lang="en-US" dirty="0"/>
              <a:t>Life stories often include important values and experiences of the person with dementia, which can be used to guide daily care and activities. This module includes handouts that support and illustrate content in the presentation, so you may want to print them before you view this module.</a:t>
            </a:r>
          </a:p>
          <a:p>
            <a:endParaRPr lang="en-US" dirty="0"/>
          </a:p>
        </p:txBody>
      </p:sp>
      <p:sp>
        <p:nvSpPr>
          <p:cNvPr id="4" name="Slide Number Placeholder 3"/>
          <p:cNvSpPr>
            <a:spLocks noGrp="1"/>
          </p:cNvSpPr>
          <p:nvPr>
            <p:ph type="sldNum" sz="quarter" idx="10"/>
          </p:nvPr>
        </p:nvSpPr>
        <p:spPr/>
        <p:txBody>
          <a:bodyPr/>
          <a:lstStyle/>
          <a:p>
            <a:fld id="{6F5AFFD2-27A8-44D2-97C5-91D3ADAC9EC9}" type="slidenum">
              <a:rPr lang="en-US" smtClean="0"/>
              <a:t>2</a:t>
            </a:fld>
            <a:endParaRPr lang="en-US"/>
          </a:p>
        </p:txBody>
      </p:sp>
    </p:spTree>
    <p:extLst>
      <p:ext uri="{BB962C8B-B14F-4D97-AF65-F5344CB8AC3E}">
        <p14:creationId xmlns:p14="http://schemas.microsoft.com/office/powerpoint/2010/main" val="383789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discussed in the two earlier modules, being person-centered means tailoring daily care to the person’s interests, abilities, history and personality.</a:t>
            </a:r>
          </a:p>
          <a:p>
            <a:r>
              <a:rPr lang="en-US" dirty="0"/>
              <a:t> </a:t>
            </a:r>
          </a:p>
          <a:p>
            <a:r>
              <a:rPr lang="en-US" dirty="0"/>
              <a:t>Today we will continue to build on this topic by discussing methods to get to know the person with dementia.</a:t>
            </a:r>
            <a:r>
              <a:rPr lang="en-US" b="1" dirty="0"/>
              <a:t> </a:t>
            </a:r>
            <a:r>
              <a:rPr lang="en-US" dirty="0"/>
              <a:t>Knowing the person helps caregivers individualize daily care, so we will review some novel approaches to both gathering and sharing the person’s life story.  </a:t>
            </a:r>
          </a:p>
          <a:p>
            <a:r>
              <a:rPr lang="en-US" dirty="0"/>
              <a:t> </a:t>
            </a:r>
          </a:p>
          <a:p>
            <a:r>
              <a:rPr lang="en-US" dirty="0"/>
              <a:t>We also think it’s important to mention here that there is no one “right way” to get to know the person with dementia. Some of the ideas we will review may not fit very well with some care settings or services. </a:t>
            </a:r>
          </a:p>
          <a:p>
            <a:r>
              <a:rPr lang="en-US" dirty="0"/>
              <a:t> </a:t>
            </a:r>
          </a:p>
          <a:p>
            <a:r>
              <a:rPr lang="en-US" dirty="0"/>
              <a:t>This is a lot like Partnership Agreements:  We urge care teams and leaders to work together to adopt practices that are the best “fit” for the setting and staff.</a:t>
            </a:r>
            <a:endParaRPr lang="en-US" dirty="0"/>
          </a:p>
        </p:txBody>
      </p:sp>
      <p:sp>
        <p:nvSpPr>
          <p:cNvPr id="4" name="Slide Number Placeholder 3"/>
          <p:cNvSpPr>
            <a:spLocks noGrp="1"/>
          </p:cNvSpPr>
          <p:nvPr>
            <p:ph type="sldNum" sz="quarter" idx="10"/>
          </p:nvPr>
        </p:nvSpPr>
        <p:spPr/>
        <p:txBody>
          <a:bodyPr/>
          <a:lstStyle/>
          <a:p>
            <a:fld id="{6F5AFFD2-27A8-44D2-97C5-91D3ADAC9EC9}" type="slidenum">
              <a:rPr lang="en-US" smtClean="0"/>
              <a:t>3</a:t>
            </a:fld>
            <a:endParaRPr lang="en-US"/>
          </a:p>
        </p:txBody>
      </p:sp>
    </p:spTree>
    <p:extLst>
      <p:ext uri="{BB962C8B-B14F-4D97-AF65-F5344CB8AC3E}">
        <p14:creationId xmlns:p14="http://schemas.microsoft.com/office/powerpoint/2010/main" val="1147117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discussion breakout.</a:t>
            </a:r>
          </a:p>
          <a:p>
            <a:r>
              <a:rPr lang="en-US" dirty="0"/>
              <a:t> </a:t>
            </a:r>
          </a:p>
          <a:p>
            <a:r>
              <a:rPr lang="en-US" dirty="0"/>
              <a:t>Imagine that </a:t>
            </a:r>
            <a:r>
              <a:rPr lang="en-US" b="1" u="sng" dirty="0"/>
              <a:t>you</a:t>
            </a:r>
            <a:r>
              <a:rPr lang="en-US" dirty="0"/>
              <a:t> have dementia and someone is caring for you. What special things would you want your care providers to know about you? For example, how do you take your coffee? Do you have a particular routine for getting ready for bed? What life experience are you most happy talking about? What preferences would you want incorporated into your plan of care? </a:t>
            </a:r>
          </a:p>
          <a:p>
            <a:r>
              <a:rPr lang="en-US" dirty="0"/>
              <a:t> </a:t>
            </a:r>
          </a:p>
          <a:p>
            <a:r>
              <a:rPr lang="en-US" dirty="0"/>
              <a:t>Please pause the presentation now and then when you are ready to continue on press play.</a:t>
            </a:r>
            <a:endParaRPr lang="en-US" dirty="0"/>
          </a:p>
        </p:txBody>
      </p:sp>
      <p:sp>
        <p:nvSpPr>
          <p:cNvPr id="4" name="Slide Number Placeholder 3"/>
          <p:cNvSpPr>
            <a:spLocks noGrp="1"/>
          </p:cNvSpPr>
          <p:nvPr>
            <p:ph type="sldNum" sz="quarter" idx="10"/>
          </p:nvPr>
        </p:nvSpPr>
        <p:spPr/>
        <p:txBody>
          <a:bodyPr/>
          <a:lstStyle/>
          <a:p>
            <a:fld id="{6F5AFFD2-27A8-44D2-97C5-91D3ADAC9EC9}" type="slidenum">
              <a:rPr lang="en-US" smtClean="0"/>
              <a:t>4</a:t>
            </a:fld>
            <a:endParaRPr lang="en-US"/>
          </a:p>
        </p:txBody>
      </p:sp>
    </p:spTree>
    <p:extLst>
      <p:ext uri="{BB962C8B-B14F-4D97-AF65-F5344CB8AC3E}">
        <p14:creationId xmlns:p14="http://schemas.microsoft.com/office/powerpoint/2010/main" val="875093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discussed in earlier modules, developing an effective staff-family partnership includes an assessment of the person with dementia, including their functional status, but also their values, preferences, likes and dislikes, and longstanding interests, history and experiences. </a:t>
            </a:r>
          </a:p>
          <a:p>
            <a:r>
              <a:rPr lang="en-US" dirty="0"/>
              <a:t> </a:t>
            </a:r>
          </a:p>
          <a:p>
            <a:r>
              <a:rPr lang="en-US" dirty="0"/>
              <a:t>This information is critical to developing a care plan and a Partnership Agreement that best “fits” the person’s needs and preferences. </a:t>
            </a:r>
          </a:p>
          <a:p>
            <a:r>
              <a:rPr lang="en-US" dirty="0"/>
              <a:t> </a:t>
            </a:r>
          </a:p>
          <a:p>
            <a:r>
              <a:rPr lang="en-US" dirty="0"/>
              <a:t>As the disease progresses, the person’s abilities, preferences and preferred routines may also change. Information needs to be re-evaluated on a regular basis. </a:t>
            </a:r>
          </a:p>
          <a:p>
            <a:r>
              <a:rPr lang="en-US" dirty="0"/>
              <a:t> </a:t>
            </a:r>
          </a:p>
          <a:p>
            <a:r>
              <a:rPr lang="en-US" dirty="0"/>
              <a:t>Reassessment is important if there have been any acute health problems or changes in health settings -- like hospitalization. In turn, gathering information about needs, abilities and preferences is an ongoing process.</a:t>
            </a:r>
          </a:p>
          <a:p>
            <a:r>
              <a:rPr lang="en-US" dirty="0"/>
              <a:t> </a:t>
            </a:r>
          </a:p>
          <a:p>
            <a:endParaRPr lang="en-US" dirty="0"/>
          </a:p>
        </p:txBody>
      </p:sp>
      <p:sp>
        <p:nvSpPr>
          <p:cNvPr id="4" name="Slide Number Placeholder 3"/>
          <p:cNvSpPr>
            <a:spLocks noGrp="1"/>
          </p:cNvSpPr>
          <p:nvPr>
            <p:ph type="sldNum" sz="quarter" idx="10"/>
          </p:nvPr>
        </p:nvSpPr>
        <p:spPr/>
        <p:txBody>
          <a:bodyPr/>
          <a:lstStyle/>
          <a:p>
            <a:fld id="{6F5AFFD2-27A8-44D2-97C5-91D3ADAC9EC9}" type="slidenum">
              <a:rPr lang="en-US" smtClean="0"/>
              <a:t>5</a:t>
            </a:fld>
            <a:endParaRPr lang="en-US"/>
          </a:p>
        </p:txBody>
      </p:sp>
    </p:spTree>
    <p:extLst>
      <p:ext uri="{BB962C8B-B14F-4D97-AF65-F5344CB8AC3E}">
        <p14:creationId xmlns:p14="http://schemas.microsoft.com/office/powerpoint/2010/main" val="3481470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form called,</a:t>
            </a:r>
            <a:r>
              <a:rPr lang="en-US" b="1" dirty="0"/>
              <a:t> My Preferences,</a:t>
            </a:r>
            <a:r>
              <a:rPr lang="en-US" dirty="0"/>
              <a:t> is included as a handout. This form can help caregivers gather information about the person with dementia’s preferences and typical routines. </a:t>
            </a:r>
          </a:p>
          <a:p>
            <a:r>
              <a:rPr lang="en-US" dirty="0"/>
              <a:t> </a:t>
            </a:r>
          </a:p>
          <a:p>
            <a:r>
              <a:rPr lang="en-US" dirty="0"/>
              <a:t>Whenever possible ask the person directly. If they are not able to voice their preferences ask their family members or others who know the person well, like a close friend. </a:t>
            </a:r>
            <a:endParaRPr lang="en-US" dirty="0"/>
          </a:p>
        </p:txBody>
      </p:sp>
      <p:sp>
        <p:nvSpPr>
          <p:cNvPr id="4" name="Slide Number Placeholder 3"/>
          <p:cNvSpPr>
            <a:spLocks noGrp="1"/>
          </p:cNvSpPr>
          <p:nvPr>
            <p:ph type="sldNum" sz="quarter" idx="10"/>
          </p:nvPr>
        </p:nvSpPr>
        <p:spPr/>
        <p:txBody>
          <a:bodyPr/>
          <a:lstStyle/>
          <a:p>
            <a:fld id="{6F5AFFD2-27A8-44D2-97C5-91D3ADAC9EC9}" type="slidenum">
              <a:rPr lang="en-US" smtClean="0"/>
              <a:t>6</a:t>
            </a:fld>
            <a:endParaRPr lang="en-US"/>
          </a:p>
        </p:txBody>
      </p:sp>
    </p:spTree>
    <p:extLst>
      <p:ext uri="{BB962C8B-B14F-4D97-AF65-F5344CB8AC3E}">
        <p14:creationId xmlns:p14="http://schemas.microsoft.com/office/powerpoint/2010/main" val="1722323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helpful handout for use is called </a:t>
            </a:r>
            <a:r>
              <a:rPr lang="en-US" b="1" dirty="0"/>
              <a:t>My Life Story</a:t>
            </a:r>
            <a:r>
              <a:rPr lang="en-US" dirty="0"/>
              <a:t>. This form will help the provider to collect unique information about the person, their childhood, favorite memories, important dates, people and places in their life as well as current and past hobbies and interests. </a:t>
            </a:r>
          </a:p>
          <a:p>
            <a:r>
              <a:rPr lang="en-US" dirty="0"/>
              <a:t> </a:t>
            </a:r>
          </a:p>
          <a:p>
            <a:r>
              <a:rPr lang="en-US" dirty="0"/>
              <a:t>Both the “My Preferences” and the “My Life Story” forms are available for use in the resources section of this training series.</a:t>
            </a:r>
            <a:endParaRPr lang="en-US" dirty="0"/>
          </a:p>
        </p:txBody>
      </p:sp>
      <p:sp>
        <p:nvSpPr>
          <p:cNvPr id="4" name="Slide Number Placeholder 3"/>
          <p:cNvSpPr>
            <a:spLocks noGrp="1"/>
          </p:cNvSpPr>
          <p:nvPr>
            <p:ph type="sldNum" sz="quarter" idx="10"/>
          </p:nvPr>
        </p:nvSpPr>
        <p:spPr/>
        <p:txBody>
          <a:bodyPr/>
          <a:lstStyle/>
          <a:p>
            <a:fld id="{6F5AFFD2-27A8-44D2-97C5-91D3ADAC9EC9}" type="slidenum">
              <a:rPr lang="en-US" smtClean="0"/>
              <a:t>7</a:t>
            </a:fld>
            <a:endParaRPr lang="en-US"/>
          </a:p>
        </p:txBody>
      </p:sp>
    </p:spTree>
    <p:extLst>
      <p:ext uri="{BB962C8B-B14F-4D97-AF65-F5344CB8AC3E}">
        <p14:creationId xmlns:p14="http://schemas.microsoft.com/office/powerpoint/2010/main" val="2662353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successfully with persons who have dementia often relies on conversations about their long-standing history and interests. Knowing about their work, hobbies and general interests can help staff engage the person in meaningful activities that promote their quality of life. </a:t>
            </a:r>
          </a:p>
          <a:p>
            <a:r>
              <a:rPr lang="en-US" dirty="0"/>
              <a:t> </a:t>
            </a:r>
          </a:p>
          <a:p>
            <a:r>
              <a:rPr lang="en-US" dirty="0"/>
              <a:t>This history can also be used to help understand behaviors that don’t seem to “fit” a situation, and support them to do something enjoyable. For example, favorite foods that the person with dementia enjoys eating or recipes that they enjoyed baking or cooking may be gathered in a “memory book” as an activity to do with the person, and incorporated into the menu cycle. </a:t>
            </a:r>
          </a:p>
          <a:p>
            <a:r>
              <a:rPr lang="en-US" dirty="0"/>
              <a:t> </a:t>
            </a:r>
          </a:p>
          <a:p>
            <a:r>
              <a:rPr lang="en-US" dirty="0"/>
              <a:t>If the person is upset, talking about baking their favorite cookies may help them redirect to happier thoughts.</a:t>
            </a:r>
          </a:p>
          <a:p>
            <a:endParaRPr lang="en-US" dirty="0"/>
          </a:p>
        </p:txBody>
      </p:sp>
      <p:sp>
        <p:nvSpPr>
          <p:cNvPr id="4" name="Slide Number Placeholder 3"/>
          <p:cNvSpPr>
            <a:spLocks noGrp="1"/>
          </p:cNvSpPr>
          <p:nvPr>
            <p:ph type="sldNum" sz="quarter" idx="10"/>
          </p:nvPr>
        </p:nvSpPr>
        <p:spPr/>
        <p:txBody>
          <a:bodyPr/>
          <a:lstStyle/>
          <a:p>
            <a:fld id="{6F5AFFD2-27A8-44D2-97C5-91D3ADAC9EC9}" type="slidenum">
              <a:rPr lang="en-US" smtClean="0"/>
              <a:t>8</a:t>
            </a:fld>
            <a:endParaRPr lang="en-US"/>
          </a:p>
        </p:txBody>
      </p:sp>
    </p:spTree>
    <p:extLst>
      <p:ext uri="{BB962C8B-B14F-4D97-AF65-F5344CB8AC3E}">
        <p14:creationId xmlns:p14="http://schemas.microsoft.com/office/powerpoint/2010/main" val="635086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to gather information. The bigger challenge is getting information OUT of the medical records and INTO daily practice. The social worker or nurse may have collected information at the time of admission, and daily care providers may have learned about personal preferences, but unless there is a PLAN for sharing, the information does little good in shaping care. </a:t>
            </a:r>
          </a:p>
          <a:p>
            <a:r>
              <a:rPr lang="en-US" dirty="0"/>
              <a:t> </a:t>
            </a:r>
          </a:p>
          <a:p>
            <a:r>
              <a:rPr lang="en-US" dirty="0"/>
              <a:t>So the next step is to share the information in useful ways – which means making information about the person easily accessible for use in daily care. In doing that, caregivers truly honor the person </a:t>
            </a:r>
            <a:r>
              <a:rPr lang="en-US" u="sng" dirty="0"/>
              <a:t>as an individual</a:t>
            </a:r>
            <a:r>
              <a:rPr lang="en-US" dirty="0"/>
              <a:t>.</a:t>
            </a:r>
            <a:endParaRPr lang="en-US" dirty="0"/>
          </a:p>
        </p:txBody>
      </p:sp>
      <p:sp>
        <p:nvSpPr>
          <p:cNvPr id="4" name="Slide Number Placeholder 3"/>
          <p:cNvSpPr>
            <a:spLocks noGrp="1"/>
          </p:cNvSpPr>
          <p:nvPr>
            <p:ph type="sldNum" sz="quarter" idx="10"/>
          </p:nvPr>
        </p:nvSpPr>
        <p:spPr/>
        <p:txBody>
          <a:bodyPr/>
          <a:lstStyle/>
          <a:p>
            <a:fld id="{6F5AFFD2-27A8-44D2-97C5-91D3ADAC9EC9}" type="slidenum">
              <a:rPr lang="en-US" smtClean="0"/>
              <a:t>9</a:t>
            </a:fld>
            <a:endParaRPr lang="en-US"/>
          </a:p>
        </p:txBody>
      </p:sp>
    </p:spTree>
    <p:extLst>
      <p:ext uri="{BB962C8B-B14F-4D97-AF65-F5344CB8AC3E}">
        <p14:creationId xmlns:p14="http://schemas.microsoft.com/office/powerpoint/2010/main" val="33749058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6327" y="578508"/>
            <a:ext cx="7533447" cy="1018033"/>
          </a:xfrm>
          <a:noFill/>
          <a:effectLst>
            <a:outerShdw blurRad="50800" dist="38100" dir="2700000" algn="tl" rotWithShape="0">
              <a:prstClr val="black">
                <a:alpha val="40000"/>
              </a:prstClr>
            </a:outerShdw>
          </a:effectLst>
        </p:spPr>
        <p:txBody>
          <a:bodyPr>
            <a:normAutofit/>
          </a:bodyPr>
          <a:lstStyle>
            <a:lvl1pPr algn="r">
              <a:defRPr sz="4800">
                <a:solidFill>
                  <a:srgbClr val="FFFF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856327" y="1596540"/>
            <a:ext cx="7533447" cy="814427"/>
          </a:xfrm>
        </p:spPr>
        <p:txBody>
          <a:bodyPr>
            <a:normAutofit/>
          </a:bodyPr>
          <a:lstStyle>
            <a:lvl1pPr marL="0" indent="0" algn="r">
              <a:buNone/>
              <a:defRPr sz="3733" b="0" i="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D1A66F-BFC3-4DB4-8658-B8D587A91C12}" type="datetimeFigureOut">
              <a:rPr lang="en-US" smtClean="0"/>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F0170-5361-492F-89E2-1B9AB7646AD5}" type="slidenum">
              <a:rPr lang="en-US" smtClean="0"/>
              <a:t>‹#›</a:t>
            </a:fld>
            <a:endParaRPr lang="en-US"/>
          </a:p>
        </p:txBody>
      </p:sp>
    </p:spTree>
    <p:extLst>
      <p:ext uri="{BB962C8B-B14F-4D97-AF65-F5344CB8AC3E}">
        <p14:creationId xmlns:p14="http://schemas.microsoft.com/office/powerpoint/2010/main" val="261989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D1A66F-BFC3-4DB4-8658-B8D587A91C12}" type="datetimeFigureOut">
              <a:rPr lang="en-US" smtClean="0"/>
              <a:t>9/9/2018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F0170-5361-492F-89E2-1B9AB7646AD5}" type="slidenum">
              <a:rPr lang="en-US" smtClean="0"/>
              <a:t>‹#›</a:t>
            </a:fld>
            <a:endParaRPr lang="en-US"/>
          </a:p>
        </p:txBody>
      </p:sp>
    </p:spTree>
    <p:extLst>
      <p:ext uri="{BB962C8B-B14F-4D97-AF65-F5344CB8AC3E}">
        <p14:creationId xmlns:p14="http://schemas.microsoft.com/office/powerpoint/2010/main" val="3611657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D1A66F-BFC3-4DB4-8658-B8D587A91C12}" type="datetimeFigureOut">
              <a:rPr lang="en-US" smtClean="0"/>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F0170-5361-492F-89E2-1B9AB7646AD5}" type="slidenum">
              <a:rPr lang="en-US" smtClean="0"/>
              <a:t>‹#›</a:t>
            </a:fld>
            <a:endParaRPr lang="en-US"/>
          </a:p>
        </p:txBody>
      </p:sp>
    </p:spTree>
    <p:extLst>
      <p:ext uri="{BB962C8B-B14F-4D97-AF65-F5344CB8AC3E}">
        <p14:creationId xmlns:p14="http://schemas.microsoft.com/office/powerpoint/2010/main" val="4061487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D1A66F-BFC3-4DB4-8658-B8D587A91C12}" type="datetimeFigureOut">
              <a:rPr lang="en-US" smtClean="0"/>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F0170-5361-492F-89E2-1B9AB7646AD5}" type="slidenum">
              <a:rPr lang="en-US" smtClean="0"/>
              <a:t>‹#›</a:t>
            </a:fld>
            <a:endParaRPr lang="en-US"/>
          </a:p>
        </p:txBody>
      </p:sp>
      <p:pic>
        <p:nvPicPr>
          <p:cNvPr id="7" name="Picture 6" descr="E:\websites\free-power-point-templates\2012\logos.png">
            <a:extLst>
              <a:ext uri="{FF2B5EF4-FFF2-40B4-BE49-F238E27FC236}">
                <a16:creationId xmlns:a16="http://schemas.microsoft.com/office/drawing/2014/main" xmlns="" id="{2FF2FD40-53AF-40E2-A13F-8BABAB36E18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24408" y="3101618"/>
            <a:ext cx="1951712"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727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8620" y="578507"/>
            <a:ext cx="10994760" cy="814428"/>
          </a:xfrm>
        </p:spPr>
        <p:txBody>
          <a:bodyPr>
            <a:normAutofit/>
          </a:bodyPr>
          <a:lstStyle>
            <a:lvl1pPr algn="l">
              <a:defRPr sz="3600" baseline="0">
                <a:solidFill>
                  <a:srgbClr val="0070C0"/>
                </a:solidFill>
                <a:effectLst/>
                <a:latin typeface="Book Antiqua" panose="0204060205030503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598621" y="1392935"/>
            <a:ext cx="10994760" cy="5090165"/>
          </a:xfrm>
        </p:spPr>
        <p:txBody>
          <a:bodyPr>
            <a:normAutofit/>
          </a:bodyPr>
          <a:lstStyle>
            <a:lvl1pPr marL="457189" indent="-457189" algn="l">
              <a:buClr>
                <a:srgbClr val="0070C0"/>
              </a:buClr>
              <a:buFont typeface="Wingdings" panose="05000000000000000000" pitchFamily="2" charset="2"/>
              <a:buChar char="v"/>
              <a:defRPr sz="2400">
                <a:solidFill>
                  <a:schemeClr val="tx1"/>
                </a:solidFill>
                <a:latin typeface="Book Antiqua" panose="02040602050305030304" pitchFamily="18" charset="0"/>
              </a:defRPr>
            </a:lvl1pPr>
            <a:lvl2pPr marL="990575" indent="-380990" algn="l">
              <a:buClr>
                <a:srgbClr val="006600"/>
              </a:buClr>
              <a:buFont typeface="Wingdings 2" panose="05020102010507070707" pitchFamily="18" charset="2"/>
              <a:buChar char="P"/>
              <a:defRPr sz="2400">
                <a:solidFill>
                  <a:schemeClr val="tx1"/>
                </a:solidFill>
                <a:latin typeface="Book Antiqua" panose="02040602050305030304" pitchFamily="18" charset="0"/>
              </a:defRPr>
            </a:lvl2pPr>
            <a:lvl3pPr algn="l">
              <a:defRPr>
                <a:solidFill>
                  <a:schemeClr val="tx1"/>
                </a:solidFill>
                <a:latin typeface="Book Antiqua" panose="02040602050305030304" pitchFamily="18" charset="0"/>
              </a:defRPr>
            </a:lvl3pPr>
            <a:lvl4pPr algn="l">
              <a:defRPr>
                <a:solidFill>
                  <a:schemeClr val="tx1"/>
                </a:solidFill>
              </a:defRPr>
            </a:lvl4pPr>
            <a:lvl5pPr algn="l">
              <a:defRPr>
                <a:solidFill>
                  <a:schemeClr val="tx1"/>
                </a:solidFill>
              </a:defRPr>
            </a:lvl5pPr>
          </a:lstStyle>
          <a:p>
            <a:pPr lvl="0"/>
            <a:r>
              <a:rPr lang="en-US" dirty="0" smtClean="0"/>
              <a:t>Click to edit Master text styles</a:t>
            </a:r>
          </a:p>
          <a:p>
            <a:pPr lvl="1"/>
            <a:r>
              <a:rPr lang="en-US" dirty="0" smtClean="0"/>
              <a:t>Second level</a:t>
            </a:r>
          </a:p>
        </p:txBody>
      </p:sp>
      <p:sp>
        <p:nvSpPr>
          <p:cNvPr id="4" name="Date Placeholder 3"/>
          <p:cNvSpPr>
            <a:spLocks noGrp="1"/>
          </p:cNvSpPr>
          <p:nvPr>
            <p:ph type="dt" sz="half" idx="10"/>
          </p:nvPr>
        </p:nvSpPr>
        <p:spPr/>
        <p:txBody>
          <a:bodyPr/>
          <a:lstStyle/>
          <a:p>
            <a:fld id="{07D1A66F-BFC3-4DB4-8658-B8D587A91C12}" type="datetimeFigureOut">
              <a:rPr lang="en-US" smtClean="0"/>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F0170-5361-492F-89E2-1B9AB7646AD5}" type="slidenum">
              <a:rPr lang="en-US" smtClean="0"/>
              <a:t>‹#›</a:t>
            </a:fld>
            <a:endParaRPr lang="en-US"/>
          </a:p>
        </p:txBody>
      </p:sp>
    </p:spTree>
    <p:extLst>
      <p:ext uri="{BB962C8B-B14F-4D97-AF65-F5344CB8AC3E}">
        <p14:creationId xmlns:p14="http://schemas.microsoft.com/office/powerpoint/2010/main" val="2237086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1900" y="374900"/>
            <a:ext cx="8144267" cy="763525"/>
          </a:xfrm>
        </p:spPr>
        <p:txBody>
          <a:bodyPr>
            <a:normAutofit/>
          </a:bodyPr>
          <a:lstStyle>
            <a:lvl1pPr algn="l">
              <a:defRPr sz="4800">
                <a:solidFill>
                  <a:srgbClr val="00B0F0"/>
                </a:solidFill>
                <a:effectLst>
                  <a:outerShdw blurRad="50800" dist="38100" dir="2700000" algn="tl" rotWithShape="0">
                    <a:prstClr val="black">
                      <a:alpha val="40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041900" y="1392935"/>
            <a:ext cx="8144267" cy="4885021"/>
          </a:xfrm>
        </p:spPr>
        <p:txBody>
          <a:bodyPr/>
          <a:lstStyle>
            <a:lvl1pPr>
              <a:defRPr sz="3733">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D1A66F-BFC3-4DB4-8658-B8D587A91C12}" type="datetimeFigureOut">
              <a:rPr lang="en-US" smtClean="0"/>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F0170-5361-492F-89E2-1B9AB7646AD5}" type="slidenum">
              <a:rPr lang="en-US" smtClean="0"/>
              <a:t>‹#›</a:t>
            </a:fld>
            <a:endParaRPr lang="en-US"/>
          </a:p>
        </p:txBody>
      </p:sp>
    </p:spTree>
    <p:extLst>
      <p:ext uri="{BB962C8B-B14F-4D97-AF65-F5344CB8AC3E}">
        <p14:creationId xmlns:p14="http://schemas.microsoft.com/office/powerpoint/2010/main" val="1754983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D1A66F-BFC3-4DB4-8658-B8D587A91C12}" type="datetimeFigureOut">
              <a:rPr lang="en-US" smtClean="0"/>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F0170-5361-492F-89E2-1B9AB7646AD5}" type="slidenum">
              <a:rPr lang="en-US" smtClean="0"/>
              <a:t>‹#›</a:t>
            </a:fld>
            <a:endParaRPr lang="en-US"/>
          </a:p>
        </p:txBody>
      </p:sp>
    </p:spTree>
    <p:extLst>
      <p:ext uri="{BB962C8B-B14F-4D97-AF65-F5344CB8AC3E}">
        <p14:creationId xmlns:p14="http://schemas.microsoft.com/office/powerpoint/2010/main" val="3538186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D1A66F-BFC3-4DB4-8658-B8D587A91C12}" type="datetimeFigureOut">
              <a:rPr lang="en-US" smtClean="0"/>
              <a:t>9/9/2018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F0170-5361-492F-89E2-1B9AB7646AD5}" type="slidenum">
              <a:rPr lang="en-US" smtClean="0"/>
              <a:t>‹#›</a:t>
            </a:fld>
            <a:endParaRPr lang="en-US"/>
          </a:p>
        </p:txBody>
      </p:sp>
    </p:spTree>
    <p:extLst>
      <p:ext uri="{BB962C8B-B14F-4D97-AF65-F5344CB8AC3E}">
        <p14:creationId xmlns:p14="http://schemas.microsoft.com/office/powerpoint/2010/main" val="41802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02227" y="578507"/>
            <a:ext cx="10791153" cy="814427"/>
          </a:xfrm>
        </p:spPr>
        <p:txBody>
          <a:bodyPr>
            <a:normAutofit/>
          </a:bodyPr>
          <a:lstStyle>
            <a:lvl1pPr algn="l">
              <a:defRPr sz="4800" baseline="0">
                <a:solidFill>
                  <a:srgbClr val="00B0F0"/>
                </a:solidFill>
                <a:effectLst>
                  <a:outerShdw blurRad="50800" dist="38100" dir="2700000" algn="tl" rotWithShape="0">
                    <a:prstClr val="black">
                      <a:alpha val="40000"/>
                    </a:prstClr>
                  </a:outerShdw>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15840" y="1781104"/>
            <a:ext cx="5386917" cy="639763"/>
          </a:xfrm>
        </p:spPr>
        <p:txBody>
          <a:bodyPr anchor="b"/>
          <a:lstStyle>
            <a:lvl1pPr marL="0" indent="0" algn="ctr">
              <a:buNone/>
              <a:defRPr sz="32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715840" y="2410967"/>
            <a:ext cx="5386917" cy="3035059"/>
          </a:xfrm>
        </p:spPr>
        <p:txBody>
          <a:bodyPr/>
          <a:lstStyle>
            <a:lvl1pPr algn="ctr">
              <a:defRPr sz="3200">
                <a:solidFill>
                  <a:schemeClr val="tx1"/>
                </a:solidFill>
              </a:defRPr>
            </a:lvl1pPr>
            <a:lvl2pPr algn="ctr">
              <a:defRPr sz="2667">
                <a:solidFill>
                  <a:schemeClr val="tx1"/>
                </a:solidFill>
              </a:defRPr>
            </a:lvl2pPr>
            <a:lvl3pPr algn="ctr">
              <a:defRPr sz="2400">
                <a:solidFill>
                  <a:schemeClr val="tx1"/>
                </a:solidFill>
              </a:defRPr>
            </a:lvl3pPr>
            <a:lvl4pPr algn="ctr">
              <a:defRPr sz="2133">
                <a:solidFill>
                  <a:schemeClr val="tx1"/>
                </a:solidFill>
              </a:defRPr>
            </a:lvl4pPr>
            <a:lvl5pPr algn="ctr">
              <a:defRPr sz="2133">
                <a:solidFill>
                  <a:schemeClr val="tx1"/>
                </a:solidFill>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2" y="1781104"/>
            <a:ext cx="5389033" cy="639763"/>
          </a:xfrm>
        </p:spPr>
        <p:txBody>
          <a:bodyPr anchor="b"/>
          <a:lstStyle>
            <a:lvl1pPr marL="0" indent="0" algn="ctr">
              <a:buNone/>
              <a:defRPr sz="32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096002" y="2410967"/>
            <a:ext cx="5389033" cy="3035059"/>
          </a:xfrm>
        </p:spPr>
        <p:txBody>
          <a:bodyPr/>
          <a:lstStyle>
            <a:lvl1pPr algn="ctr">
              <a:defRPr sz="3200">
                <a:solidFill>
                  <a:schemeClr val="tx1"/>
                </a:solidFill>
              </a:defRPr>
            </a:lvl1pPr>
            <a:lvl2pPr algn="ctr">
              <a:defRPr sz="2667">
                <a:solidFill>
                  <a:schemeClr val="tx1"/>
                </a:solidFill>
              </a:defRPr>
            </a:lvl2pPr>
            <a:lvl3pPr algn="ctr">
              <a:defRPr sz="2400">
                <a:solidFill>
                  <a:schemeClr val="tx1"/>
                </a:solidFill>
              </a:defRPr>
            </a:lvl3pPr>
            <a:lvl4pPr algn="ctr">
              <a:defRPr sz="2133">
                <a:solidFill>
                  <a:schemeClr val="tx1"/>
                </a:solidFill>
              </a:defRPr>
            </a:lvl4pPr>
            <a:lvl5pPr algn="ctr">
              <a:defRPr sz="2133">
                <a:solidFill>
                  <a:schemeClr val="tx1"/>
                </a:solidFill>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7D1A66F-BFC3-4DB4-8658-B8D587A91C12}" type="datetimeFigureOut">
              <a:rPr lang="en-US" smtClean="0"/>
              <a:t>9/9/2018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0F0170-5361-492F-89E2-1B9AB7646AD5}" type="slidenum">
              <a:rPr lang="en-US" smtClean="0"/>
              <a:t>‹#›</a:t>
            </a:fld>
            <a:endParaRPr lang="en-US"/>
          </a:p>
        </p:txBody>
      </p:sp>
    </p:spTree>
    <p:extLst>
      <p:ext uri="{BB962C8B-B14F-4D97-AF65-F5344CB8AC3E}">
        <p14:creationId xmlns:p14="http://schemas.microsoft.com/office/powerpoint/2010/main" val="442168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D1A66F-BFC3-4DB4-8658-B8D587A91C12}" type="datetimeFigureOut">
              <a:rPr lang="en-US" smtClean="0"/>
              <a:t>9/9/2018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0F0170-5361-492F-89E2-1B9AB7646AD5}" type="slidenum">
              <a:rPr lang="en-US" smtClean="0"/>
              <a:t>‹#›</a:t>
            </a:fld>
            <a:endParaRPr lang="en-US"/>
          </a:p>
        </p:txBody>
      </p:sp>
    </p:spTree>
    <p:extLst>
      <p:ext uri="{BB962C8B-B14F-4D97-AF65-F5344CB8AC3E}">
        <p14:creationId xmlns:p14="http://schemas.microsoft.com/office/powerpoint/2010/main" val="1388531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D1A66F-BFC3-4DB4-8658-B8D587A91C12}" type="datetimeFigureOut">
              <a:rPr lang="en-US" smtClean="0"/>
              <a:t>9/9/2018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0F0170-5361-492F-89E2-1B9AB7646AD5}" type="slidenum">
              <a:rPr lang="en-US" smtClean="0"/>
              <a:t>‹#›</a:t>
            </a:fld>
            <a:endParaRPr lang="en-US"/>
          </a:p>
        </p:txBody>
      </p:sp>
    </p:spTree>
    <p:extLst>
      <p:ext uri="{BB962C8B-B14F-4D97-AF65-F5344CB8AC3E}">
        <p14:creationId xmlns:p14="http://schemas.microsoft.com/office/powerpoint/2010/main" val="1385122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noAutofit/>
          </a:bodyPr>
          <a:lstStyle>
            <a:lvl1pPr algn="l">
              <a:defRPr sz="3600" b="0">
                <a:solidFill>
                  <a:srgbClr val="0070C0"/>
                </a:solidFill>
                <a:latin typeface="Book Antiqua" panose="02040602050305030304" pitchFamily="18" charset="0"/>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609602" y="1435102"/>
            <a:ext cx="4011084" cy="4691063"/>
          </a:xfrm>
        </p:spPr>
        <p:txBody>
          <a:bodyPr>
            <a:normAutofit/>
          </a:bodyPr>
          <a:lstStyle>
            <a:lvl1pPr marL="342900" indent="-342900">
              <a:buClr>
                <a:srgbClr val="0070C0"/>
              </a:buClr>
              <a:buFont typeface="Wingdings" panose="05000000000000000000" pitchFamily="2" charset="2"/>
              <a:buChar char="v"/>
              <a:defRPr sz="2400">
                <a:latin typeface="Book Antiqua" panose="02040602050305030304" pitchFamily="18"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7D1A66F-BFC3-4DB4-8658-B8D587A91C12}" type="datetimeFigureOut">
              <a:rPr lang="en-US" smtClean="0"/>
              <a:t>9/9/2018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F0170-5361-492F-89E2-1B9AB7646AD5}" type="slidenum">
              <a:rPr lang="en-US" smtClean="0"/>
              <a:t>‹#›</a:t>
            </a:fld>
            <a:endParaRPr lang="en-US"/>
          </a:p>
        </p:txBody>
      </p:sp>
    </p:spTree>
    <p:extLst>
      <p:ext uri="{BB962C8B-B14F-4D97-AF65-F5344CB8AC3E}">
        <p14:creationId xmlns:p14="http://schemas.microsoft.com/office/powerpoint/2010/main" val="3956116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07D1A66F-BFC3-4DB4-8658-B8D587A91C12}" type="datetimeFigureOut">
              <a:rPr lang="en-US" smtClean="0"/>
              <a:t>9/9/2018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E0F0170-5361-492F-89E2-1B9AB7646AD5}" type="slidenum">
              <a:rPr lang="en-US" smtClean="0"/>
              <a:t>‹#›</a:t>
            </a:fld>
            <a:endParaRPr lang="en-US"/>
          </a:p>
        </p:txBody>
      </p:sp>
      <p:sp>
        <p:nvSpPr>
          <p:cNvPr id="7" name="TextBox 6">
            <a:extLst>
              <a:ext uri="{FF2B5EF4-FFF2-40B4-BE49-F238E27FC236}">
                <a16:creationId xmlns:a16="http://schemas.microsoft.com/office/drawing/2014/main" xmlns="" id="{DC36905C-C2C2-43A4-A6D9-5CA2ED246A55}"/>
              </a:ext>
            </a:extLst>
          </p:cNvPr>
          <p:cNvSpPr txBox="1"/>
          <p:nvPr/>
        </p:nvSpPr>
        <p:spPr>
          <a:xfrm>
            <a:off x="-12200" y="6951663"/>
            <a:ext cx="11186167" cy="666977"/>
          </a:xfrm>
          <a:prstGeom prst="rect">
            <a:avLst/>
          </a:prstGeom>
          <a:noFill/>
        </p:spPr>
        <p:txBody>
          <a:bodyPr wrap="square" rtlCol="0">
            <a:spAutoFit/>
          </a:bodyPr>
          <a:lstStyle/>
          <a:p>
            <a:r>
              <a:rPr lang="en-US" sz="1867">
                <a:solidFill>
                  <a:schemeClr val="bg1">
                    <a:lumMod val="65000"/>
                  </a:schemeClr>
                </a:solidFill>
              </a:rPr>
              <a:t>This presentation uses a free template provided by FPPT.com</a:t>
            </a:r>
          </a:p>
          <a:p>
            <a:r>
              <a:rPr lang="en-US" sz="1867">
                <a:solidFill>
                  <a:schemeClr val="bg1">
                    <a:lumMod val="65000"/>
                  </a:schemeClr>
                </a:solidFill>
              </a:rPr>
              <a:t>www.free-power-point-templates.com</a:t>
            </a:r>
          </a:p>
        </p:txBody>
      </p:sp>
    </p:spTree>
    <p:extLst>
      <p:ext uri="{BB962C8B-B14F-4D97-AF65-F5344CB8AC3E}">
        <p14:creationId xmlns:p14="http://schemas.microsoft.com/office/powerpoint/2010/main" val="18515418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071626" y="229206"/>
            <a:ext cx="9102880" cy="1528072"/>
          </a:xfrm>
        </p:spPr>
        <p:txBody>
          <a:bodyPr>
            <a:normAutofit/>
          </a:bodyPr>
          <a:lstStyle/>
          <a:p>
            <a:r>
              <a:rPr lang="en-US" sz="3600" dirty="0" smtClean="0">
                <a:solidFill>
                  <a:schemeClr val="bg1"/>
                </a:solidFill>
                <a:latin typeface="Book Antiqua" panose="02040602050305030304" pitchFamily="18" charset="0"/>
              </a:rPr>
              <a:t>Knowing the Person with Dementia</a:t>
            </a:r>
            <a:endParaRPr lang="en-US" sz="3600" dirty="0">
              <a:solidFill>
                <a:schemeClr val="bg1"/>
              </a:solidFill>
              <a:latin typeface="Book Antiqua" panose="02040602050305030304" pitchFamily="18" charset="0"/>
            </a:endParaRPr>
          </a:p>
        </p:txBody>
      </p:sp>
      <p:sp>
        <p:nvSpPr>
          <p:cNvPr id="3" name="Subtitle 2"/>
          <p:cNvSpPr>
            <a:spLocks noGrp="1"/>
          </p:cNvSpPr>
          <p:nvPr>
            <p:ph type="subTitle" idx="1"/>
          </p:nvPr>
        </p:nvSpPr>
        <p:spPr>
          <a:xfrm>
            <a:off x="4787153" y="1560337"/>
            <a:ext cx="6387353" cy="824188"/>
          </a:xfrm>
        </p:spPr>
        <p:txBody>
          <a:bodyPr>
            <a:normAutofit fontScale="62500" lnSpcReduction="20000"/>
          </a:bodyPr>
          <a:lstStyle/>
          <a:p>
            <a:r>
              <a:rPr lang="en-US" sz="4500" i="1" dirty="0">
                <a:solidFill>
                  <a:srgbClr val="FFFF00"/>
                </a:solidFill>
                <a:latin typeface="Book Antiqua" panose="02040602050305030304" pitchFamily="18" charset="0"/>
              </a:rPr>
              <a:t>Partnerships to Improve Care and Quality of Life for Persons with Dementia</a:t>
            </a:r>
          </a:p>
          <a:p>
            <a:endParaRPr lang="en-US" sz="3200" dirty="0"/>
          </a:p>
        </p:txBody>
      </p:sp>
    </p:spTree>
    <p:extLst>
      <p:ext uri="{BB962C8B-B14F-4D97-AF65-F5344CB8AC3E}">
        <p14:creationId xmlns:p14="http://schemas.microsoft.com/office/powerpoint/2010/main" val="37595326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Top Five</a:t>
            </a:r>
            <a:endParaRPr lang="en-US" dirty="0"/>
          </a:p>
        </p:txBody>
      </p:sp>
      <p:sp>
        <p:nvSpPr>
          <p:cNvPr id="3" name="Text Placeholder 2"/>
          <p:cNvSpPr>
            <a:spLocks noGrp="1"/>
          </p:cNvSpPr>
          <p:nvPr>
            <p:ph type="body" sz="half" idx="2"/>
          </p:nvPr>
        </p:nvSpPr>
        <p:spPr>
          <a:xfrm>
            <a:off x="609602" y="1435102"/>
            <a:ext cx="4903692" cy="4691063"/>
          </a:xfrm>
        </p:spPr>
        <p:txBody>
          <a:bodyPr/>
          <a:lstStyle/>
          <a:p>
            <a:r>
              <a:rPr lang="en-US" dirty="0" smtClean="0"/>
              <a:t>Quick access for caregivers</a:t>
            </a:r>
          </a:p>
          <a:p>
            <a:r>
              <a:rPr lang="en-US" dirty="0" smtClean="0"/>
              <a:t>Highlights preferences</a:t>
            </a:r>
          </a:p>
          <a:p>
            <a:r>
              <a:rPr lang="en-US" dirty="0" smtClean="0"/>
              <a:t>Most important things for caregivers to know</a:t>
            </a:r>
          </a:p>
          <a:p>
            <a:r>
              <a:rPr lang="en-US" dirty="0" smtClean="0"/>
              <a:t>Share with other providers)</a:t>
            </a:r>
          </a:p>
          <a:p>
            <a:r>
              <a:rPr lang="en-US" dirty="0" smtClean="0"/>
              <a:t>Send with the person during transitions </a:t>
            </a:r>
            <a:endParaRPr lang="en-US" dirty="0"/>
          </a:p>
        </p:txBody>
      </p:sp>
      <p:pic>
        <p:nvPicPr>
          <p:cNvPr id="6" name="Content Placeholder 3"/>
          <p:cNvPicPr>
            <a:picLocks/>
          </p:cNvPicPr>
          <p:nvPr/>
        </p:nvPicPr>
        <p:blipFill rotWithShape="1">
          <a:blip r:embed="rId3"/>
          <a:srcRect l="64536" t="16088" r="18073" b="8465"/>
          <a:stretch/>
        </p:blipFill>
        <p:spPr>
          <a:xfrm>
            <a:off x="6642849" y="625892"/>
            <a:ext cx="4480560" cy="5394960"/>
          </a:xfrm>
          <a:prstGeom prst="rect">
            <a:avLst/>
          </a:prstGeom>
          <a:noFill/>
          <a:ln w="381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3079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Life Story</a:t>
            </a:r>
            <a:endParaRPr lang="en-US" sz="3600" dirty="0"/>
          </a:p>
        </p:txBody>
      </p:sp>
      <p:sp>
        <p:nvSpPr>
          <p:cNvPr id="3" name="Content Placeholder 2"/>
          <p:cNvSpPr>
            <a:spLocks noGrp="1"/>
          </p:cNvSpPr>
          <p:nvPr>
            <p:ph idx="1"/>
          </p:nvPr>
        </p:nvSpPr>
        <p:spPr/>
        <p:txBody>
          <a:bodyPr/>
          <a:lstStyle/>
          <a:p>
            <a:pPr marL="342900" indent="-342900"/>
            <a:r>
              <a:rPr lang="en-US" sz="2400" dirty="0"/>
              <a:t>Scrapbook/memory book</a:t>
            </a:r>
          </a:p>
          <a:p>
            <a:pPr marL="342900" indent="-342900"/>
            <a:r>
              <a:rPr lang="en-US" sz="2400" dirty="0"/>
              <a:t>Framed collage/display board</a:t>
            </a:r>
          </a:p>
          <a:p>
            <a:pPr marL="342900" indent="-342900"/>
            <a:r>
              <a:rPr lang="en-US" sz="2400" dirty="0"/>
              <a:t>Display of </a:t>
            </a:r>
            <a:r>
              <a:rPr lang="en-US" sz="2400" dirty="0" smtClean="0"/>
              <a:t>collections, favorite things</a:t>
            </a:r>
            <a:endParaRPr lang="en-US" sz="2400" dirty="0"/>
          </a:p>
          <a:p>
            <a:pPr marL="342900" indent="-342900"/>
            <a:r>
              <a:rPr lang="en-US" sz="2400" dirty="0"/>
              <a:t>Video collage of family pictures</a:t>
            </a:r>
          </a:p>
          <a:p>
            <a:pPr marL="342900" indent="-342900"/>
            <a:r>
              <a:rPr lang="en-US" sz="2400" dirty="0"/>
              <a:t>Voice recording of family sharing </a:t>
            </a:r>
            <a:br>
              <a:rPr lang="en-US" sz="2400" dirty="0"/>
            </a:br>
            <a:r>
              <a:rPr lang="en-US" sz="2400" dirty="0" smtClean="0"/>
              <a:t>favorite memories, stories</a:t>
            </a:r>
            <a:endParaRPr lang="en-US" sz="2400"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5738" y="3083745"/>
            <a:ext cx="4119953" cy="2743200"/>
          </a:xfrm>
          <a:prstGeom prst="rect">
            <a:avLst/>
          </a:prstGeom>
          <a:solidFill>
            <a:srgbClr val="FFFFFF">
              <a:shade val="85000"/>
            </a:srgbClr>
          </a:solidFill>
          <a:ln w="381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p:cNvPicPr>
          <p:nvPr/>
        </p:nvPicPr>
        <p:blipFill rotWithShape="1">
          <a:blip r:embed="rId4"/>
          <a:srcRect l="65625" t="13971" r="18272" b="48897"/>
          <a:stretch/>
        </p:blipFill>
        <p:spPr>
          <a:xfrm>
            <a:off x="6740891" y="167352"/>
            <a:ext cx="4114800" cy="2743200"/>
          </a:xfrm>
          <a:prstGeom prst="rect">
            <a:avLst/>
          </a:prstGeom>
          <a:solidFill>
            <a:srgbClr val="FFFFFF">
              <a:shade val="85000"/>
            </a:srgbClr>
          </a:solidFill>
          <a:ln w="381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6568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Resident Spotlight</a:t>
            </a:r>
            <a:endParaRPr lang="en-US" dirty="0"/>
          </a:p>
        </p:txBody>
      </p:sp>
      <p:sp>
        <p:nvSpPr>
          <p:cNvPr id="3" name="Content Placeholder 2"/>
          <p:cNvSpPr>
            <a:spLocks noGrp="1"/>
          </p:cNvSpPr>
          <p:nvPr>
            <p:ph idx="1"/>
          </p:nvPr>
        </p:nvSpPr>
        <p:spPr/>
        <p:txBody>
          <a:bodyPr/>
          <a:lstStyle/>
          <a:p>
            <a:pPr marL="285750" indent="-285750"/>
            <a:r>
              <a:rPr lang="en-US" sz="2400" dirty="0"/>
              <a:t>Resident Spotlight wall </a:t>
            </a:r>
          </a:p>
          <a:p>
            <a:pPr marL="285750" indent="-285750"/>
            <a:r>
              <a:rPr lang="en-US" sz="2400" dirty="0"/>
              <a:t>Memory boxes outside </a:t>
            </a:r>
            <a:r>
              <a:rPr lang="en-US" sz="2400" dirty="0" smtClean="0"/>
              <a:t>apartment</a:t>
            </a:r>
            <a:br>
              <a:rPr lang="en-US" sz="2400" dirty="0" smtClean="0"/>
            </a:br>
            <a:r>
              <a:rPr lang="en-US" sz="2400" dirty="0" smtClean="0"/>
              <a:t>or room</a:t>
            </a:r>
            <a:endParaRPr lang="en-US" sz="2400" dirty="0"/>
          </a:p>
          <a:p>
            <a:pPr marL="285750" indent="-285750"/>
            <a:r>
              <a:rPr lang="en-US" sz="2400" dirty="0"/>
              <a:t>Highlight during:</a:t>
            </a:r>
          </a:p>
          <a:p>
            <a:pPr marL="800100" lvl="1" indent="-342900">
              <a:buFont typeface="Wingdings" panose="05000000000000000000" pitchFamily="2" charset="2"/>
              <a:buChar char="ü"/>
            </a:pPr>
            <a:r>
              <a:rPr lang="en-US" sz="2400" dirty="0"/>
              <a:t>Community birthday parties</a:t>
            </a:r>
          </a:p>
          <a:p>
            <a:pPr marL="800100" lvl="1" indent="-342900">
              <a:buFont typeface="Wingdings" panose="05000000000000000000" pitchFamily="2" charset="2"/>
              <a:buChar char="ü"/>
            </a:pPr>
            <a:r>
              <a:rPr lang="en-US" sz="2400" dirty="0"/>
              <a:t>Group activities</a:t>
            </a:r>
          </a:p>
          <a:p>
            <a:pPr marL="285750" indent="-285750"/>
            <a:r>
              <a:rPr lang="en-US" sz="2400" dirty="0"/>
              <a:t>Community newsletter</a:t>
            </a:r>
          </a:p>
          <a:p>
            <a:endParaRPr lang="en-US" dirty="0"/>
          </a:p>
        </p:txBody>
      </p:sp>
      <p:pic>
        <p:nvPicPr>
          <p:cNvPr id="4" name="Picture 3"/>
          <p:cNvPicPr>
            <a:picLocks/>
          </p:cNvPicPr>
          <p:nvPr/>
        </p:nvPicPr>
        <p:blipFill rotWithShape="1">
          <a:blip r:embed="rId3"/>
          <a:srcRect l="66066" t="14122" r="20037" b="28309"/>
          <a:stretch/>
        </p:blipFill>
        <p:spPr>
          <a:xfrm>
            <a:off x="7032803" y="578507"/>
            <a:ext cx="4480560" cy="5394960"/>
          </a:xfrm>
          <a:prstGeom prst="rect">
            <a:avLst/>
          </a:prstGeom>
          <a:solidFill>
            <a:srgbClr val="FFFFFF">
              <a:shade val="85000"/>
            </a:srgbClr>
          </a:solidFill>
          <a:ln w="381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4311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70C0"/>
                </a:solidFill>
                <a:effectLst/>
                <a:latin typeface="Book Antiqua" panose="02040602050305030304" pitchFamily="18" charset="0"/>
              </a:rPr>
              <a:t>Veteran’s Wall of Honor</a:t>
            </a:r>
            <a:endParaRPr lang="en-US" sz="3600" dirty="0">
              <a:solidFill>
                <a:srgbClr val="0070C0"/>
              </a:solidFill>
              <a:effectLst/>
              <a:latin typeface="Book Antiqua" panose="02040602050305030304" pitchFamily="18"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14000" y="1338451"/>
            <a:ext cx="6949439" cy="5212080"/>
          </a:xfrm>
          <a:prstGeom prst="rect">
            <a:avLst/>
          </a:prstGeom>
          <a:solidFill>
            <a:srgbClr val="FFFFFF">
              <a:shade val="85000"/>
            </a:srgbClr>
          </a:solidFill>
          <a:ln w="381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833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70C0"/>
                </a:solidFill>
                <a:effectLst/>
                <a:latin typeface="Book Antiqua" panose="02040602050305030304" pitchFamily="18" charset="0"/>
              </a:rPr>
              <a:t>Sharing Life Stories</a:t>
            </a:r>
            <a:endParaRPr lang="en-US" sz="3600" dirty="0">
              <a:solidFill>
                <a:srgbClr val="0070C0"/>
              </a:solidFill>
              <a:effectLst/>
              <a:latin typeface="Book Antiqua" panose="02040602050305030304" pitchFamily="18" charset="0"/>
            </a:endParaRPr>
          </a:p>
        </p:txBody>
      </p:sp>
      <p:sp>
        <p:nvSpPr>
          <p:cNvPr id="3" name="Content Placeholder 2"/>
          <p:cNvSpPr>
            <a:spLocks noGrp="1"/>
          </p:cNvSpPr>
          <p:nvPr>
            <p:ph idx="1"/>
          </p:nvPr>
        </p:nvSpPr>
        <p:spPr>
          <a:xfrm>
            <a:off x="598620" y="1567747"/>
            <a:ext cx="10994760" cy="5090165"/>
          </a:xfrm>
        </p:spPr>
        <p:txBody>
          <a:bodyPr>
            <a:normAutofit/>
          </a:bodyPr>
          <a:lstStyle/>
          <a:p>
            <a:pPr>
              <a:buClr>
                <a:srgbClr val="0070C0"/>
              </a:buClr>
              <a:buFont typeface="Wingdings" panose="05000000000000000000" pitchFamily="2" charset="2"/>
              <a:buChar char="v"/>
            </a:pPr>
            <a:r>
              <a:rPr lang="en-US" sz="2400" b="1" dirty="0" smtClean="0">
                <a:solidFill>
                  <a:srgbClr val="0070C0"/>
                </a:solidFill>
                <a:latin typeface="Book Antiqua" panose="02040602050305030304" pitchFamily="18" charset="0"/>
              </a:rPr>
              <a:t>Create a game for staff</a:t>
            </a:r>
          </a:p>
          <a:p>
            <a:pPr lvl="1">
              <a:buClr>
                <a:srgbClr val="006600"/>
              </a:buClr>
              <a:buFont typeface="Wingdings" panose="05000000000000000000" pitchFamily="2" charset="2"/>
              <a:buChar char="ü"/>
            </a:pPr>
            <a:r>
              <a:rPr lang="en-US" sz="2400" dirty="0" smtClean="0">
                <a:latin typeface="Book Antiqua" panose="02040602050305030304" pitchFamily="18" charset="0"/>
              </a:rPr>
              <a:t>Share a piece of a resident life story; staff guess</a:t>
            </a:r>
          </a:p>
          <a:p>
            <a:pPr>
              <a:buClr>
                <a:srgbClr val="006600"/>
              </a:buClr>
              <a:buFont typeface="Wingdings" panose="05000000000000000000" pitchFamily="2" charset="2"/>
              <a:buChar char="v"/>
            </a:pPr>
            <a:r>
              <a:rPr lang="en-US" sz="2400" b="1" dirty="0" smtClean="0">
                <a:solidFill>
                  <a:srgbClr val="006600"/>
                </a:solidFill>
                <a:latin typeface="Book Antiqua" panose="02040602050305030304" pitchFamily="18" charset="0"/>
              </a:rPr>
              <a:t>Who </a:t>
            </a:r>
            <a:r>
              <a:rPr lang="en-US" sz="2400" b="1" dirty="0">
                <a:solidFill>
                  <a:srgbClr val="006600"/>
                </a:solidFill>
                <a:latin typeface="Book Antiqua" panose="02040602050305030304" pitchFamily="18" charset="0"/>
              </a:rPr>
              <a:t>is that beautiful baby</a:t>
            </a:r>
            <a:r>
              <a:rPr lang="en-US" sz="2400" b="1" dirty="0" smtClean="0">
                <a:solidFill>
                  <a:srgbClr val="006600"/>
                </a:solidFill>
                <a:latin typeface="Book Antiqua" panose="02040602050305030304" pitchFamily="18" charset="0"/>
              </a:rPr>
              <a:t>? </a:t>
            </a:r>
          </a:p>
          <a:p>
            <a:pPr lvl="1">
              <a:buClr>
                <a:srgbClr val="006600"/>
              </a:buClr>
              <a:buFont typeface="Wingdings" panose="05000000000000000000" pitchFamily="2" charset="2"/>
              <a:buChar char="ü"/>
            </a:pPr>
            <a:r>
              <a:rPr lang="en-US" sz="2400" dirty="0" smtClean="0">
                <a:latin typeface="Book Antiqua" panose="02040602050305030304" pitchFamily="18" charset="0"/>
              </a:rPr>
              <a:t>Post </a:t>
            </a:r>
            <a:r>
              <a:rPr lang="en-US" sz="2400" dirty="0">
                <a:latin typeface="Book Antiqua" panose="02040602050305030304" pitchFamily="18" charset="0"/>
              </a:rPr>
              <a:t>baby pictures of </a:t>
            </a:r>
            <a:r>
              <a:rPr lang="en-US" sz="2400" dirty="0" smtClean="0">
                <a:latin typeface="Book Antiqua" panose="02040602050305030304" pitchFamily="18" charset="0"/>
              </a:rPr>
              <a:t>residents</a:t>
            </a:r>
            <a:endParaRPr lang="en-US" sz="2400" dirty="0">
              <a:latin typeface="Book Antiqua" panose="02040602050305030304" pitchFamily="18" charset="0"/>
            </a:endParaRPr>
          </a:p>
          <a:p>
            <a:pPr>
              <a:buClr>
                <a:srgbClr val="7030A0"/>
              </a:buClr>
              <a:buFont typeface="Wingdings" panose="05000000000000000000" pitchFamily="2" charset="2"/>
              <a:buChar char="v"/>
            </a:pPr>
            <a:r>
              <a:rPr lang="en-US" sz="2400" b="1" dirty="0" smtClean="0">
                <a:solidFill>
                  <a:srgbClr val="7030A0"/>
                </a:solidFill>
                <a:latin typeface="Book Antiqua" panose="02040602050305030304" pitchFamily="18" charset="0"/>
              </a:rPr>
              <a:t>Staff-person “pals” program</a:t>
            </a:r>
          </a:p>
          <a:p>
            <a:pPr lvl="1">
              <a:buClr>
                <a:srgbClr val="006600"/>
              </a:buClr>
              <a:buFont typeface="Wingdings" panose="05000000000000000000" pitchFamily="2" charset="2"/>
              <a:buChar char="ü"/>
            </a:pPr>
            <a:r>
              <a:rPr lang="en-US" sz="2400" dirty="0" smtClean="0">
                <a:latin typeface="Book Antiqua" panose="02040602050305030304" pitchFamily="18" charset="0"/>
              </a:rPr>
              <a:t>An hour just to talk, on the clock</a:t>
            </a:r>
          </a:p>
        </p:txBody>
      </p:sp>
      <p:sp>
        <p:nvSpPr>
          <p:cNvPr id="4" name="TextBox 3"/>
          <p:cNvSpPr txBox="1"/>
          <p:nvPr/>
        </p:nvSpPr>
        <p:spPr>
          <a:xfrm>
            <a:off x="8216153" y="685800"/>
            <a:ext cx="3092823" cy="1015663"/>
          </a:xfrm>
          <a:prstGeom prst="rect">
            <a:avLst/>
          </a:prstGeom>
          <a:solidFill>
            <a:schemeClr val="accent3">
              <a:lumMod val="20000"/>
              <a:lumOff val="80000"/>
            </a:schemeClr>
          </a:solidFill>
          <a:ln w="38100" cmpd="dbl">
            <a:solidFill>
              <a:srgbClr val="006600"/>
            </a:solidFill>
          </a:ln>
        </p:spPr>
        <p:txBody>
          <a:bodyPr wrap="square" rtlCol="0">
            <a:spAutoFit/>
          </a:bodyPr>
          <a:lstStyle/>
          <a:p>
            <a:pPr algn="ctr"/>
            <a:r>
              <a:rPr lang="en-US" sz="2000" dirty="0" smtClean="0">
                <a:latin typeface="Book Antiqua" panose="02040602050305030304" pitchFamily="18" charset="0"/>
              </a:rPr>
              <a:t>Who rode an Indian motorcycle from Florida to California in 1944?</a:t>
            </a:r>
            <a:endParaRPr lang="en-US" sz="2000" dirty="0">
              <a:latin typeface="Book Antiqua" panose="02040602050305030304" pitchFamily="18" charset="0"/>
            </a:endParaRPr>
          </a:p>
        </p:txBody>
      </p:sp>
      <p:pic>
        <p:nvPicPr>
          <p:cNvPr id="5" name="Picture 4" descr="&lt;strong&gt;Vintage&lt;/strong&gt; &lt;strong&gt;Baby&lt;/strong&gt; Portrait | &lt;strong&gt;Baby&lt;/strong&gt; Portraits of the Vester and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3285" y="2425599"/>
            <a:ext cx="2003126" cy="2670835"/>
          </a:xfrm>
          <a:prstGeom prst="rect">
            <a:avLst/>
          </a:prstGeom>
        </p:spPr>
      </p:pic>
      <p:pic>
        <p:nvPicPr>
          <p:cNvPr id="6" name="Picture 5" descr="&lt;strong&gt;Just talking&lt;/strong&gt;... | Stacy and Chris | By: Alida's Photos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0175" y="3192083"/>
            <a:ext cx="2325605" cy="1358153"/>
          </a:xfrm>
          <a:prstGeom prst="rect">
            <a:avLst/>
          </a:prstGeom>
          <a:ln w="38100">
            <a:solidFill>
              <a:srgbClr val="7030A0"/>
            </a:solidFill>
          </a:ln>
        </p:spPr>
      </p:pic>
    </p:spTree>
    <p:extLst>
      <p:ext uri="{BB962C8B-B14F-4D97-AF65-F5344CB8AC3E}">
        <p14:creationId xmlns:p14="http://schemas.microsoft.com/office/powerpoint/2010/main" val="1098415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70C0"/>
                </a:solidFill>
                <a:effectLst/>
                <a:latin typeface="Book Antiqua" panose="02040602050305030304" pitchFamily="18" charset="0"/>
              </a:rPr>
              <a:t>Sharing goes both ways</a:t>
            </a:r>
            <a:endParaRPr lang="en-US" sz="3600" dirty="0">
              <a:solidFill>
                <a:srgbClr val="0070C0"/>
              </a:solidFill>
              <a:effectLst/>
              <a:latin typeface="Book Antiqua" panose="02040602050305030304" pitchFamily="18" charset="0"/>
            </a:endParaRPr>
          </a:p>
        </p:txBody>
      </p:sp>
      <p:sp>
        <p:nvSpPr>
          <p:cNvPr id="3" name="Content Placeholder 2"/>
          <p:cNvSpPr>
            <a:spLocks noGrp="1"/>
          </p:cNvSpPr>
          <p:nvPr>
            <p:ph idx="1"/>
          </p:nvPr>
        </p:nvSpPr>
        <p:spPr/>
        <p:txBody>
          <a:bodyPr/>
          <a:lstStyle/>
          <a:p>
            <a:pPr marL="0" indent="0">
              <a:buNone/>
            </a:pPr>
            <a:endParaRPr lang="en-US" sz="2400" dirty="0" smtClean="0">
              <a:latin typeface="Book Antiqua" panose="02040602050305030304" pitchFamily="18" charset="0"/>
            </a:endParaRPr>
          </a:p>
          <a:p>
            <a:pPr marL="0" indent="0">
              <a:buNone/>
            </a:pPr>
            <a:r>
              <a:rPr lang="en-US" sz="2400" b="1" dirty="0" smtClean="0">
                <a:solidFill>
                  <a:srgbClr val="0070C0"/>
                </a:solidFill>
                <a:latin typeface="Book Antiqua" panose="02040602050305030304" pitchFamily="18" charset="0"/>
              </a:rPr>
              <a:t>Partnerships also includes families and persons with dementia getting to know </a:t>
            </a:r>
            <a:r>
              <a:rPr lang="en-US" sz="2400" b="1" u="dbl" dirty="0" smtClean="0">
                <a:solidFill>
                  <a:srgbClr val="0070C0"/>
                </a:solidFill>
                <a:latin typeface="Book Antiqua" panose="02040602050305030304" pitchFamily="18" charset="0"/>
              </a:rPr>
              <a:t>their caregivers</a:t>
            </a:r>
          </a:p>
          <a:p>
            <a:pPr>
              <a:buClr>
                <a:srgbClr val="0070C0"/>
              </a:buClr>
              <a:buFont typeface="Wingdings" panose="05000000000000000000" pitchFamily="2" charset="2"/>
              <a:buChar char="v"/>
            </a:pPr>
            <a:r>
              <a:rPr lang="en-US" sz="2400" dirty="0" smtClean="0">
                <a:latin typeface="Book Antiqua" panose="02040602050305030304" pitchFamily="18" charset="0"/>
              </a:rPr>
              <a:t>Staff spotlight in community newsletter, website, social media</a:t>
            </a:r>
          </a:p>
          <a:p>
            <a:pPr>
              <a:buClr>
                <a:srgbClr val="0070C0"/>
              </a:buClr>
              <a:buFont typeface="Wingdings" panose="05000000000000000000" pitchFamily="2" charset="2"/>
              <a:buChar char="v"/>
            </a:pPr>
            <a:r>
              <a:rPr lang="en-US" sz="2400" dirty="0" smtClean="0">
                <a:latin typeface="Book Antiqua" panose="02040602050305030304" pitchFamily="18" charset="0"/>
              </a:rPr>
              <a:t>Honor cultural diversity, traditions, celebrations</a:t>
            </a:r>
          </a:p>
          <a:p>
            <a:pPr>
              <a:buClr>
                <a:srgbClr val="0070C0"/>
              </a:buClr>
              <a:buFont typeface="Wingdings" panose="05000000000000000000" pitchFamily="2" charset="2"/>
              <a:buChar char="v"/>
            </a:pPr>
            <a:r>
              <a:rPr lang="en-US" sz="2400" dirty="0" smtClean="0">
                <a:latin typeface="Book Antiqua" panose="02040602050305030304" pitchFamily="18" charset="0"/>
              </a:rPr>
              <a:t>Invite staff to bring their families to community events and activities</a:t>
            </a:r>
          </a:p>
          <a:p>
            <a:endParaRPr lang="en-US" dirty="0" smtClean="0"/>
          </a:p>
        </p:txBody>
      </p:sp>
    </p:spTree>
    <p:extLst>
      <p:ext uri="{BB962C8B-B14F-4D97-AF65-F5344CB8AC3E}">
        <p14:creationId xmlns:p14="http://schemas.microsoft.com/office/powerpoint/2010/main" val="3892313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6029" y="374900"/>
            <a:ext cx="8144267" cy="763525"/>
          </a:xfrm>
        </p:spPr>
        <p:txBody>
          <a:bodyPr>
            <a:normAutofit/>
          </a:bodyPr>
          <a:lstStyle/>
          <a:p>
            <a:r>
              <a:rPr lang="en-US" sz="3600" dirty="0" smtClean="0">
                <a:solidFill>
                  <a:srgbClr val="0070C0"/>
                </a:solidFill>
                <a:effectLst/>
                <a:latin typeface="Book Antiqua" panose="02040602050305030304" pitchFamily="18" charset="0"/>
              </a:rPr>
              <a:t>Summary</a:t>
            </a:r>
            <a:endParaRPr lang="en-US" sz="3600" dirty="0">
              <a:solidFill>
                <a:srgbClr val="0070C0"/>
              </a:solidFill>
              <a:effectLst/>
              <a:latin typeface="Book Antiqua" panose="02040602050305030304" pitchFamily="18" charset="0"/>
            </a:endParaRPr>
          </a:p>
        </p:txBody>
      </p:sp>
      <p:sp>
        <p:nvSpPr>
          <p:cNvPr id="5" name="Content Placeholder 4"/>
          <p:cNvSpPr>
            <a:spLocks noGrp="1"/>
          </p:cNvSpPr>
          <p:nvPr>
            <p:ph idx="1"/>
          </p:nvPr>
        </p:nvSpPr>
        <p:spPr>
          <a:xfrm>
            <a:off x="3136029" y="1406382"/>
            <a:ext cx="8144267" cy="4885021"/>
          </a:xfrm>
        </p:spPr>
        <p:txBody>
          <a:bodyPr>
            <a:normAutofit/>
          </a:bodyPr>
          <a:lstStyle/>
          <a:p>
            <a:pPr marL="0" indent="0">
              <a:buNone/>
            </a:pPr>
            <a:r>
              <a:rPr lang="en-US" sz="2400" dirty="0" smtClean="0">
                <a:latin typeface="Book Antiqua" panose="02040602050305030304" pitchFamily="18" charset="0"/>
                <a:sym typeface="Wingdings" panose="05000000000000000000" pitchFamily="2" charset="2"/>
              </a:rPr>
              <a:t>Many choices for getting to know the person with dementia! Remember to</a:t>
            </a:r>
          </a:p>
          <a:p>
            <a:pPr>
              <a:buClr>
                <a:srgbClr val="0070C0"/>
              </a:buClr>
              <a:buFont typeface="Wingdings" panose="05000000000000000000" pitchFamily="2" charset="2"/>
              <a:buChar char="v"/>
            </a:pPr>
            <a:r>
              <a:rPr lang="en-US" sz="2400" dirty="0" smtClean="0">
                <a:latin typeface="Book Antiqua" panose="02040602050305030304" pitchFamily="18" charset="0"/>
                <a:sym typeface="Wingdings" panose="05000000000000000000" pitchFamily="2" charset="2"/>
              </a:rPr>
              <a:t>Work closely with families</a:t>
            </a:r>
          </a:p>
          <a:p>
            <a:pPr>
              <a:buClr>
                <a:srgbClr val="0070C0"/>
              </a:buClr>
              <a:buFont typeface="Wingdings" panose="05000000000000000000" pitchFamily="2" charset="2"/>
              <a:buChar char="v"/>
            </a:pPr>
            <a:r>
              <a:rPr lang="en-US" sz="2400" dirty="0" smtClean="0">
                <a:latin typeface="Book Antiqua" panose="02040602050305030304" pitchFamily="18" charset="0"/>
                <a:sym typeface="Wingdings" panose="05000000000000000000" pitchFamily="2" charset="2"/>
              </a:rPr>
              <a:t>Gather </a:t>
            </a:r>
            <a:r>
              <a:rPr lang="en-US" sz="2400" u="sng" dirty="0" smtClean="0">
                <a:latin typeface="Book Antiqua" panose="02040602050305030304" pitchFamily="18" charset="0"/>
                <a:sym typeface="Wingdings" panose="05000000000000000000" pitchFamily="2" charset="2"/>
              </a:rPr>
              <a:t>AND</a:t>
            </a:r>
            <a:r>
              <a:rPr lang="en-US" sz="2400" dirty="0" smtClean="0">
                <a:latin typeface="Book Antiqua" panose="02040602050305030304" pitchFamily="18" charset="0"/>
                <a:sym typeface="Wingdings" panose="05000000000000000000" pitchFamily="2" charset="2"/>
              </a:rPr>
              <a:t> share information</a:t>
            </a:r>
          </a:p>
          <a:p>
            <a:pPr>
              <a:buClr>
                <a:srgbClr val="0070C0"/>
              </a:buClr>
              <a:buFont typeface="Wingdings" panose="05000000000000000000" pitchFamily="2" charset="2"/>
              <a:buChar char="v"/>
            </a:pPr>
            <a:r>
              <a:rPr lang="en-US" sz="2400" dirty="0" smtClean="0">
                <a:latin typeface="Book Antiqua" panose="02040602050305030304" pitchFamily="18" charset="0"/>
                <a:sym typeface="Wingdings" panose="05000000000000000000" pitchFamily="2" charset="2"/>
              </a:rPr>
              <a:t>Stay </a:t>
            </a:r>
            <a:r>
              <a:rPr lang="en-US" sz="2400" b="1" dirty="0" smtClean="0">
                <a:solidFill>
                  <a:srgbClr val="C00000"/>
                </a:solidFill>
                <a:latin typeface="Book Antiqua" panose="02040602050305030304" pitchFamily="18" charset="0"/>
                <a:sym typeface="Wingdings" panose="05000000000000000000" pitchFamily="2" charset="2"/>
              </a:rPr>
              <a:t>PERSON FIRST</a:t>
            </a:r>
            <a:r>
              <a:rPr lang="en-US" sz="2400" dirty="0" smtClean="0">
                <a:latin typeface="Book Antiqua" panose="02040602050305030304" pitchFamily="18" charset="0"/>
                <a:sym typeface="Wingdings" panose="05000000000000000000" pitchFamily="2" charset="2"/>
              </a:rPr>
              <a:t>! </a:t>
            </a:r>
            <a:endParaRPr lang="en-US" sz="2400" dirty="0">
              <a:solidFill>
                <a:srgbClr val="0070C0"/>
              </a:solidFill>
              <a:latin typeface="Book Antiqua" panose="02040602050305030304" pitchFamily="18" charset="0"/>
              <a:sym typeface="Wingdings" panose="05000000000000000000" pitchFamily="2" charset="2"/>
            </a:endParaRPr>
          </a:p>
          <a:p>
            <a:pPr marL="0" indent="0" algn="ctr">
              <a:buNone/>
            </a:pPr>
            <a:endParaRPr lang="en-US" sz="2400" dirty="0">
              <a:latin typeface="Book Antiqua" panose="02040602050305030304" pitchFamily="18" charset="0"/>
            </a:endParaRPr>
          </a:p>
          <a:p>
            <a:pPr marL="0" indent="0" algn="ctr">
              <a:buNone/>
            </a:pPr>
            <a:r>
              <a:rPr lang="en-US" sz="2400" dirty="0">
                <a:latin typeface="Book Antiqua" panose="02040602050305030304" pitchFamily="18" charset="0"/>
              </a:rPr>
              <a:t>I may be forgetful, but I still have my mind.</a:t>
            </a:r>
          </a:p>
          <a:p>
            <a:pPr marL="0" indent="0" algn="ctr">
              <a:buNone/>
            </a:pPr>
            <a:r>
              <a:rPr lang="en-US" sz="2400" dirty="0">
                <a:latin typeface="Book Antiqua" panose="02040602050305030304" pitchFamily="18" charset="0"/>
              </a:rPr>
              <a:t>I may speak slowly, but I still have my voice.</a:t>
            </a:r>
          </a:p>
          <a:p>
            <a:pPr marL="0" indent="0" algn="ctr">
              <a:buNone/>
            </a:pPr>
            <a:r>
              <a:rPr lang="en-US" sz="2400" dirty="0">
                <a:latin typeface="Book Antiqua" panose="02040602050305030304" pitchFamily="18" charset="0"/>
              </a:rPr>
              <a:t>Don’t focus on what I am losing.</a:t>
            </a:r>
          </a:p>
          <a:p>
            <a:pPr marL="0" indent="0" algn="ctr">
              <a:buNone/>
            </a:pPr>
            <a:r>
              <a:rPr lang="en-US" sz="2400" dirty="0">
                <a:latin typeface="Book Antiqua" panose="02040602050305030304" pitchFamily="18" charset="0"/>
              </a:rPr>
              <a:t>Honor what remains.</a:t>
            </a:r>
          </a:p>
          <a:p>
            <a:endParaRPr lang="en-US" dirty="0"/>
          </a:p>
        </p:txBody>
      </p:sp>
    </p:spTree>
    <p:extLst>
      <p:ext uri="{BB962C8B-B14F-4D97-AF65-F5344CB8AC3E}">
        <p14:creationId xmlns:p14="http://schemas.microsoft.com/office/powerpoint/2010/main" val="12127708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70C0"/>
                </a:solidFill>
                <a:effectLst/>
                <a:latin typeface="Book Antiqua" panose="02040602050305030304" pitchFamily="18" charset="0"/>
              </a:rPr>
              <a:t>Coming up next</a:t>
            </a:r>
            <a:endParaRPr lang="en-US" sz="3600" dirty="0">
              <a:solidFill>
                <a:srgbClr val="0070C0"/>
              </a:solidFill>
              <a:effectLst/>
              <a:latin typeface="Book Antiqua" panose="02040602050305030304" pitchFamily="18" charset="0"/>
            </a:endParaRPr>
          </a:p>
        </p:txBody>
      </p:sp>
      <p:sp>
        <p:nvSpPr>
          <p:cNvPr id="3" name="Content Placeholder 2"/>
          <p:cNvSpPr>
            <a:spLocks noGrp="1"/>
          </p:cNvSpPr>
          <p:nvPr>
            <p:ph idx="1"/>
          </p:nvPr>
        </p:nvSpPr>
        <p:spPr>
          <a:xfrm>
            <a:off x="598620" y="1767835"/>
            <a:ext cx="10994760" cy="2602459"/>
          </a:xfrm>
        </p:spPr>
        <p:txBody>
          <a:bodyPr>
            <a:normAutofit/>
          </a:bodyPr>
          <a:lstStyle/>
          <a:p>
            <a:pPr marL="0" indent="0">
              <a:buNone/>
            </a:pPr>
            <a:r>
              <a:rPr lang="en-US" b="1" dirty="0" smtClean="0">
                <a:solidFill>
                  <a:srgbClr val="006600"/>
                </a:solidFill>
              </a:rPr>
              <a:t>Goal-Directed Care: Identifying and Using Values to Direct Care</a:t>
            </a:r>
          </a:p>
          <a:p>
            <a:r>
              <a:rPr lang="en-US" dirty="0" smtClean="0"/>
              <a:t>Identifying personal and family values </a:t>
            </a:r>
          </a:p>
          <a:p>
            <a:r>
              <a:rPr lang="en-US" dirty="0" smtClean="0"/>
              <a:t>Using values to help guide care decisions</a:t>
            </a:r>
          </a:p>
          <a:p>
            <a:r>
              <a:rPr lang="en-US" dirty="0" smtClean="0"/>
              <a:t>Importance of starting the discussion early</a:t>
            </a:r>
          </a:p>
        </p:txBody>
      </p:sp>
    </p:spTree>
    <p:extLst>
      <p:ext uri="{BB962C8B-B14F-4D97-AF65-F5344CB8AC3E}">
        <p14:creationId xmlns:p14="http://schemas.microsoft.com/office/powerpoint/2010/main" val="10288712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70C0"/>
                </a:solidFill>
                <a:effectLst/>
                <a:latin typeface="Book Antiqua" panose="02040602050305030304" pitchFamily="18" charset="0"/>
              </a:rPr>
              <a:t>Training Goals</a:t>
            </a:r>
            <a:endParaRPr lang="en-US" sz="3600" dirty="0">
              <a:solidFill>
                <a:srgbClr val="0070C0"/>
              </a:solidFill>
              <a:effectLst/>
              <a:latin typeface="Book Antiqua" panose="02040602050305030304" pitchFamily="18" charset="0"/>
            </a:endParaRPr>
          </a:p>
        </p:txBody>
      </p:sp>
      <p:sp>
        <p:nvSpPr>
          <p:cNvPr id="3" name="Content Placeholder 2"/>
          <p:cNvSpPr>
            <a:spLocks noGrp="1"/>
          </p:cNvSpPr>
          <p:nvPr>
            <p:ph idx="1"/>
          </p:nvPr>
        </p:nvSpPr>
        <p:spPr/>
        <p:txBody>
          <a:bodyPr/>
          <a:lstStyle/>
          <a:p>
            <a:pPr marL="0" indent="0">
              <a:buNone/>
            </a:pPr>
            <a:r>
              <a:rPr lang="en-US" sz="2400" b="1" dirty="0">
                <a:solidFill>
                  <a:srgbClr val="0070C0"/>
                </a:solidFill>
                <a:latin typeface="Book Antiqua" panose="02040602050305030304" pitchFamily="18" charset="0"/>
              </a:rPr>
              <a:t>Goals for our series  </a:t>
            </a:r>
          </a:p>
          <a:p>
            <a:pPr lvl="1">
              <a:buClr>
                <a:srgbClr val="0070C0"/>
              </a:buClr>
              <a:buFont typeface="Wingdings" panose="05000000000000000000" pitchFamily="2" charset="2"/>
              <a:buChar char="v"/>
            </a:pPr>
            <a:r>
              <a:rPr lang="en-US" sz="2400" dirty="0">
                <a:latin typeface="Book Antiqua" panose="02040602050305030304" pitchFamily="18" charset="0"/>
              </a:rPr>
              <a:t>Enhance family involvement in the daily care of their loved ones</a:t>
            </a:r>
          </a:p>
          <a:p>
            <a:pPr lvl="1">
              <a:buClr>
                <a:srgbClr val="0070C0"/>
              </a:buClr>
              <a:buFont typeface="Wingdings" panose="05000000000000000000" pitchFamily="2" charset="2"/>
              <a:buChar char="v"/>
            </a:pPr>
            <a:r>
              <a:rPr lang="en-US" sz="2400" dirty="0">
                <a:latin typeface="Book Antiqua" panose="02040602050305030304" pitchFamily="18" charset="0"/>
              </a:rPr>
              <a:t>Promote person-centered care</a:t>
            </a:r>
          </a:p>
          <a:p>
            <a:pPr lvl="1"/>
            <a:endParaRPr lang="en-US" sz="2400" dirty="0">
              <a:latin typeface="Book Antiqua" panose="02040602050305030304" pitchFamily="18" charset="0"/>
            </a:endParaRPr>
          </a:p>
          <a:p>
            <a:pPr marL="0" indent="0">
              <a:buNone/>
            </a:pPr>
            <a:r>
              <a:rPr lang="en-US" sz="2400" b="1" dirty="0">
                <a:solidFill>
                  <a:srgbClr val="0070C0"/>
                </a:solidFill>
                <a:latin typeface="Book Antiqua" panose="02040602050305030304" pitchFamily="18" charset="0"/>
              </a:rPr>
              <a:t>Goals for today </a:t>
            </a:r>
            <a:endParaRPr lang="en-US" sz="2400" b="1" dirty="0">
              <a:solidFill>
                <a:srgbClr val="0070C0"/>
              </a:solidFill>
              <a:latin typeface="Book Antiqua" panose="02040602050305030304" pitchFamily="18" charset="0"/>
              <a:sym typeface="Wingdings" panose="05000000000000000000" pitchFamily="2" charset="2"/>
            </a:endParaRPr>
          </a:p>
          <a:p>
            <a:pPr lvl="1">
              <a:buClr>
                <a:srgbClr val="0070C0"/>
              </a:buClr>
              <a:buFont typeface="Wingdings" panose="05000000000000000000" pitchFamily="2" charset="2"/>
              <a:buChar char="v"/>
            </a:pPr>
            <a:r>
              <a:rPr lang="en-US" sz="2400" dirty="0">
                <a:latin typeface="Book Antiqua" panose="02040602050305030304" pitchFamily="18" charset="0"/>
              </a:rPr>
              <a:t>Discuss methods to develop “life stories” to guide daily care </a:t>
            </a:r>
          </a:p>
          <a:p>
            <a:endParaRPr lang="en-US" dirty="0"/>
          </a:p>
        </p:txBody>
      </p:sp>
    </p:spTree>
    <p:extLst>
      <p:ext uri="{BB962C8B-B14F-4D97-AF65-F5344CB8AC3E}">
        <p14:creationId xmlns:p14="http://schemas.microsoft.com/office/powerpoint/2010/main" val="437948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70C0"/>
                </a:solidFill>
                <a:effectLst/>
                <a:latin typeface="Book Antiqua" panose="02040602050305030304" pitchFamily="18" charset="0"/>
              </a:rPr>
              <a:t>Person-Centered Care</a:t>
            </a:r>
            <a:endParaRPr lang="en-US" sz="3600" dirty="0">
              <a:solidFill>
                <a:srgbClr val="0070C0"/>
              </a:solidFill>
              <a:effectLst/>
              <a:latin typeface="Book Antiqua" panose="02040602050305030304" pitchFamily="18" charset="0"/>
            </a:endParaRPr>
          </a:p>
        </p:txBody>
      </p:sp>
      <p:sp>
        <p:nvSpPr>
          <p:cNvPr id="3" name="Content Placeholder 2"/>
          <p:cNvSpPr>
            <a:spLocks noGrp="1"/>
          </p:cNvSpPr>
          <p:nvPr>
            <p:ph idx="1"/>
          </p:nvPr>
        </p:nvSpPr>
        <p:spPr>
          <a:xfrm>
            <a:off x="598620" y="1705449"/>
            <a:ext cx="10515600" cy="4351338"/>
          </a:xfrm>
        </p:spPr>
        <p:txBody>
          <a:bodyPr>
            <a:normAutofit/>
          </a:bodyPr>
          <a:lstStyle/>
          <a:p>
            <a:pPr marL="0" indent="0">
              <a:buNone/>
            </a:pPr>
            <a:r>
              <a:rPr lang="en-US" sz="2400" dirty="0" smtClean="0">
                <a:latin typeface="Book Antiqua" panose="02040602050305030304" pitchFamily="18" charset="0"/>
                <a:sym typeface="Wingdings" panose="05000000000000000000" pitchFamily="2" charset="2"/>
              </a:rPr>
              <a:t>Person-centered </a:t>
            </a:r>
            <a:r>
              <a:rPr lang="en-US" sz="2400" dirty="0">
                <a:latin typeface="Book Antiqua" panose="02040602050305030304" pitchFamily="18" charset="0"/>
                <a:sym typeface="Wingdings" panose="05000000000000000000" pitchFamily="2" charset="2"/>
              </a:rPr>
              <a:t>care involves </a:t>
            </a:r>
            <a:r>
              <a:rPr lang="en-US" sz="2400" b="1" dirty="0">
                <a:solidFill>
                  <a:srgbClr val="7030A0"/>
                </a:solidFill>
                <a:latin typeface="Book Antiqua" panose="02040602050305030304" pitchFamily="18" charset="0"/>
                <a:sym typeface="Wingdings" panose="05000000000000000000" pitchFamily="2" charset="2"/>
              </a:rPr>
              <a:t>tailoring care to the person’s interests, abilities, history and personality</a:t>
            </a:r>
            <a:endParaRPr lang="en-US" sz="2400" dirty="0">
              <a:latin typeface="Book Antiqua" panose="02040602050305030304" pitchFamily="18" charset="0"/>
              <a:sym typeface="Wingdings" panose="05000000000000000000" pitchFamily="2" charset="2"/>
            </a:endParaRPr>
          </a:p>
          <a:p>
            <a:pPr marL="0" indent="0">
              <a:spcBef>
                <a:spcPts val="3000"/>
              </a:spcBef>
              <a:buNone/>
            </a:pPr>
            <a:r>
              <a:rPr lang="en-US" sz="2400" dirty="0">
                <a:latin typeface="Book Antiqua" panose="02040602050305030304" pitchFamily="18" charset="0"/>
                <a:sym typeface="Wingdings" panose="05000000000000000000" pitchFamily="2" charset="2"/>
              </a:rPr>
              <a:t>Family, caregivers, and the </a:t>
            </a:r>
            <a:r>
              <a:rPr lang="en-US" sz="2400" b="1" dirty="0">
                <a:solidFill>
                  <a:srgbClr val="0070C0"/>
                </a:solidFill>
                <a:latin typeface="Book Antiqua" panose="02040602050305030304" pitchFamily="18" charset="0"/>
                <a:sym typeface="Wingdings" panose="05000000000000000000" pitchFamily="2" charset="2"/>
              </a:rPr>
              <a:t>PERSON with dementia </a:t>
            </a:r>
            <a:r>
              <a:rPr lang="en-US" sz="2400" dirty="0">
                <a:latin typeface="Book Antiqua" panose="02040602050305030304" pitchFamily="18" charset="0"/>
                <a:sym typeface="Wingdings" panose="05000000000000000000" pitchFamily="2" charset="2"/>
              </a:rPr>
              <a:t>should be </a:t>
            </a:r>
            <a:r>
              <a:rPr lang="en-US" sz="2400" b="1" dirty="0">
                <a:solidFill>
                  <a:srgbClr val="990000"/>
                </a:solidFill>
                <a:latin typeface="Book Antiqua" panose="02040602050305030304" pitchFamily="18" charset="0"/>
                <a:sym typeface="Wingdings" panose="05000000000000000000" pitchFamily="2" charset="2"/>
              </a:rPr>
              <a:t>involved in developing plans</a:t>
            </a:r>
          </a:p>
          <a:p>
            <a:pPr marL="0" indent="0">
              <a:spcBef>
                <a:spcPts val="3000"/>
              </a:spcBef>
              <a:buNone/>
            </a:pPr>
            <a:r>
              <a:rPr lang="en-US" sz="2400" dirty="0">
                <a:latin typeface="Book Antiqua" panose="02040602050305030304" pitchFamily="18" charset="0"/>
                <a:sym typeface="Wingdings" panose="05000000000000000000" pitchFamily="2" charset="2"/>
              </a:rPr>
              <a:t>The </a:t>
            </a:r>
            <a:r>
              <a:rPr lang="en-US" sz="2400" b="1" dirty="0">
                <a:solidFill>
                  <a:srgbClr val="0070C0"/>
                </a:solidFill>
                <a:latin typeface="Book Antiqua" panose="02040602050305030304" pitchFamily="18" charset="0"/>
                <a:sym typeface="Wingdings" panose="05000000000000000000" pitchFamily="2" charset="2"/>
              </a:rPr>
              <a:t>person’s and family’s knowledge is essential </a:t>
            </a:r>
            <a:r>
              <a:rPr lang="en-US" sz="2400" dirty="0">
                <a:latin typeface="Book Antiqua" panose="02040602050305030304" pitchFamily="18" charset="0"/>
                <a:sym typeface="Wingdings" panose="05000000000000000000" pitchFamily="2" charset="2"/>
              </a:rPr>
              <a:t>to make sure the plan is right for them!</a:t>
            </a:r>
          </a:p>
        </p:txBody>
      </p:sp>
    </p:spTree>
    <p:extLst>
      <p:ext uri="{BB962C8B-B14F-4D97-AF65-F5344CB8AC3E}">
        <p14:creationId xmlns:p14="http://schemas.microsoft.com/office/powerpoint/2010/main" val="1876095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70C0"/>
                </a:solidFill>
                <a:effectLst/>
                <a:latin typeface="Book Antiqua" panose="02040602050305030304" pitchFamily="18" charset="0"/>
              </a:rPr>
              <a:t>Breakout Moment</a:t>
            </a:r>
            <a:endParaRPr lang="en-US" sz="3600" dirty="0">
              <a:solidFill>
                <a:srgbClr val="0070C0"/>
              </a:solidFill>
              <a:effectLst/>
              <a:latin typeface="Book Antiqua" panose="02040602050305030304" pitchFamily="18" charset="0"/>
            </a:endParaRPr>
          </a:p>
        </p:txBody>
      </p:sp>
      <p:sp>
        <p:nvSpPr>
          <p:cNvPr id="3" name="Content Placeholder 2"/>
          <p:cNvSpPr>
            <a:spLocks noGrp="1"/>
          </p:cNvSpPr>
          <p:nvPr>
            <p:ph idx="1"/>
          </p:nvPr>
        </p:nvSpPr>
        <p:spPr/>
        <p:txBody>
          <a:bodyPr>
            <a:normAutofit/>
          </a:bodyPr>
          <a:lstStyle/>
          <a:p>
            <a:pPr marL="0" indent="0">
              <a:buNone/>
            </a:pPr>
            <a:r>
              <a:rPr lang="en-US" sz="2400" dirty="0" smtClean="0">
                <a:latin typeface="Book Antiqua" panose="02040602050305030304" pitchFamily="18" charset="0"/>
              </a:rPr>
              <a:t>If you had dementia and someone was caring for you . . . </a:t>
            </a:r>
          </a:p>
          <a:p>
            <a:pPr marL="0" indent="0">
              <a:buNone/>
            </a:pPr>
            <a:endParaRPr lang="en-US" sz="2400" dirty="0">
              <a:latin typeface="Book Antiqua" panose="02040602050305030304" pitchFamily="18" charset="0"/>
            </a:endParaRPr>
          </a:p>
          <a:p>
            <a:pPr marL="0" indent="0">
              <a:buNone/>
            </a:pPr>
            <a:r>
              <a:rPr lang="en-US" sz="2400" dirty="0" smtClean="0">
                <a:latin typeface="Book Antiqua" panose="02040602050305030304" pitchFamily="18" charset="0"/>
              </a:rPr>
              <a:t>What special things would you want your care providers to know?</a:t>
            </a:r>
          </a:p>
          <a:p>
            <a:pPr marL="0" indent="0">
              <a:buNone/>
            </a:pPr>
            <a:r>
              <a:rPr lang="en-US" sz="2400" dirty="0" smtClean="0">
                <a:latin typeface="Book Antiqua" panose="02040602050305030304" pitchFamily="18" charset="0"/>
              </a:rPr>
              <a:t>What part of your life story might help guide your care?</a:t>
            </a:r>
          </a:p>
          <a:p>
            <a:pPr marL="0" indent="0">
              <a:buNone/>
            </a:pPr>
            <a:r>
              <a:rPr lang="en-US" sz="2400" dirty="0" smtClean="0">
                <a:latin typeface="Book Antiqua" panose="02040602050305030304" pitchFamily="18" charset="0"/>
              </a:rPr>
              <a:t>What personal preferences would you want incorporated into your plan of care? </a:t>
            </a:r>
          </a:p>
        </p:txBody>
      </p:sp>
    </p:spTree>
    <p:extLst>
      <p:ext uri="{BB962C8B-B14F-4D97-AF65-F5344CB8AC3E}">
        <p14:creationId xmlns:p14="http://schemas.microsoft.com/office/powerpoint/2010/main" val="1174130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70C0"/>
                </a:solidFill>
                <a:effectLst/>
                <a:latin typeface="Book Antiqua" panose="02040602050305030304" pitchFamily="18" charset="0"/>
              </a:rPr>
              <a:t>Gathering information</a:t>
            </a:r>
            <a:endParaRPr lang="en-US" sz="3600" dirty="0">
              <a:solidFill>
                <a:srgbClr val="0070C0"/>
              </a:solidFill>
              <a:effectLst/>
              <a:latin typeface="Book Antiqua" panose="02040602050305030304" pitchFamily="18" charset="0"/>
            </a:endParaRPr>
          </a:p>
        </p:txBody>
      </p:sp>
      <p:sp>
        <p:nvSpPr>
          <p:cNvPr id="3" name="Content Placeholder 2"/>
          <p:cNvSpPr>
            <a:spLocks noGrp="1"/>
          </p:cNvSpPr>
          <p:nvPr>
            <p:ph idx="1"/>
          </p:nvPr>
        </p:nvSpPr>
        <p:spPr>
          <a:xfrm>
            <a:off x="3176370" y="1527406"/>
            <a:ext cx="8144267" cy="4885021"/>
          </a:xfrm>
        </p:spPr>
        <p:txBody>
          <a:bodyPr>
            <a:normAutofit/>
          </a:bodyPr>
          <a:lstStyle/>
          <a:p>
            <a:pPr marL="0" indent="0">
              <a:buNone/>
            </a:pPr>
            <a:r>
              <a:rPr lang="en-US" sz="2400" b="1" dirty="0" smtClean="0">
                <a:solidFill>
                  <a:srgbClr val="0070C0"/>
                </a:solidFill>
                <a:latin typeface="Book Antiqua" panose="02040602050305030304" pitchFamily="18" charset="0"/>
              </a:rPr>
              <a:t>Partnerships in care: </a:t>
            </a:r>
            <a:r>
              <a:rPr lang="en-US" sz="2400" dirty="0" smtClean="0">
                <a:latin typeface="Book Antiqua" panose="02040602050305030304" pitchFamily="18" charset="0"/>
              </a:rPr>
              <a:t>Assessment Inventory for person with dementia</a:t>
            </a:r>
          </a:p>
          <a:p>
            <a:pPr>
              <a:buClr>
                <a:srgbClr val="0070C0"/>
              </a:buClr>
              <a:buFont typeface="Wingdings" panose="05000000000000000000" pitchFamily="2" charset="2"/>
              <a:buChar char="v"/>
            </a:pPr>
            <a:r>
              <a:rPr lang="en-US" sz="2400" dirty="0" smtClean="0">
                <a:latin typeface="Book Antiqua" panose="02040602050305030304" pitchFamily="18" charset="0"/>
              </a:rPr>
              <a:t>Preferences: food, activities, clothing, daily routines</a:t>
            </a:r>
          </a:p>
          <a:p>
            <a:pPr>
              <a:buClr>
                <a:srgbClr val="0070C0"/>
              </a:buClr>
              <a:buFont typeface="Wingdings" panose="05000000000000000000" pitchFamily="2" charset="2"/>
              <a:buChar char="v"/>
            </a:pPr>
            <a:r>
              <a:rPr lang="en-US" sz="2400" dirty="0" smtClean="0">
                <a:latin typeface="Book Antiqua" panose="02040602050305030304" pitchFamily="18" charset="0"/>
              </a:rPr>
              <a:t>Likes and dislikes</a:t>
            </a:r>
          </a:p>
          <a:p>
            <a:pPr>
              <a:buClr>
                <a:srgbClr val="0070C0"/>
              </a:buClr>
              <a:buFont typeface="Wingdings" panose="05000000000000000000" pitchFamily="2" charset="2"/>
              <a:buChar char="v"/>
            </a:pPr>
            <a:r>
              <a:rPr lang="en-US" sz="2400" dirty="0" smtClean="0">
                <a:latin typeface="Book Antiqua" panose="02040602050305030304" pitchFamily="18" charset="0"/>
              </a:rPr>
              <a:t>Long-standing interests, history, experiences</a:t>
            </a:r>
          </a:p>
          <a:p>
            <a:pPr marL="0" indent="0">
              <a:buNone/>
            </a:pPr>
            <a:endParaRPr lang="en-US" sz="2400" dirty="0">
              <a:latin typeface="Book Antiqua" panose="02040602050305030304" pitchFamily="18" charset="0"/>
            </a:endParaRPr>
          </a:p>
          <a:p>
            <a:pPr marL="0" indent="0">
              <a:buNone/>
            </a:pPr>
            <a:r>
              <a:rPr lang="en-US" sz="2400" b="1" dirty="0" smtClean="0">
                <a:solidFill>
                  <a:srgbClr val="006600"/>
                </a:solidFill>
                <a:latin typeface="Book Antiqua" panose="02040602050305030304" pitchFamily="18" charset="0"/>
              </a:rPr>
              <a:t>Abilities and preferences change over time</a:t>
            </a:r>
          </a:p>
          <a:p>
            <a:pPr>
              <a:buClr>
                <a:srgbClr val="0070C0"/>
              </a:buClr>
              <a:buFont typeface="Wingdings" panose="05000000000000000000" pitchFamily="2" charset="2"/>
              <a:buChar char="v"/>
            </a:pPr>
            <a:r>
              <a:rPr lang="en-US" sz="2400" dirty="0" smtClean="0">
                <a:latin typeface="Book Antiqua" panose="02040602050305030304" pitchFamily="18" charset="0"/>
              </a:rPr>
              <a:t>Dementia progression</a:t>
            </a:r>
          </a:p>
          <a:p>
            <a:pPr>
              <a:buClr>
                <a:srgbClr val="0070C0"/>
              </a:buClr>
              <a:buFont typeface="Wingdings" panose="05000000000000000000" pitchFamily="2" charset="2"/>
              <a:buChar char="v"/>
            </a:pPr>
            <a:r>
              <a:rPr lang="en-US" sz="2400" dirty="0" smtClean="0">
                <a:latin typeface="Book Antiqua" panose="02040602050305030304" pitchFamily="18" charset="0"/>
              </a:rPr>
              <a:t>Acute illness, change in setting</a:t>
            </a:r>
          </a:p>
          <a:p>
            <a:pPr marL="0" indent="0" algn="ctr">
              <a:spcBef>
                <a:spcPts val="1800"/>
              </a:spcBef>
              <a:buClr>
                <a:srgbClr val="0070C0"/>
              </a:buClr>
              <a:buNone/>
            </a:pPr>
            <a:r>
              <a:rPr lang="en-US" sz="2400" b="1" dirty="0" smtClean="0">
                <a:solidFill>
                  <a:srgbClr val="C00000"/>
                </a:solidFill>
                <a:latin typeface="Lucida Handwriting" panose="03010101010101010101" pitchFamily="66" charset="0"/>
              </a:rPr>
              <a:t>Gathering information is ongoing!! </a:t>
            </a:r>
          </a:p>
          <a:p>
            <a:pPr marL="0" indent="0">
              <a:buClr>
                <a:srgbClr val="0070C0"/>
              </a:buClr>
              <a:buNone/>
            </a:pPr>
            <a:endParaRPr lang="en-US" sz="2400" b="1" dirty="0" smtClean="0">
              <a:latin typeface="Book Antiqua" panose="02040602050305030304" pitchFamily="18" charset="0"/>
            </a:endParaRPr>
          </a:p>
          <a:p>
            <a:endParaRPr lang="en-US" dirty="0"/>
          </a:p>
        </p:txBody>
      </p:sp>
    </p:spTree>
    <p:extLst>
      <p:ext uri="{BB962C8B-B14F-4D97-AF65-F5344CB8AC3E}">
        <p14:creationId xmlns:p14="http://schemas.microsoft.com/office/powerpoint/2010/main" val="52992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Preferences</a:t>
            </a:r>
            <a:endParaRPr lang="en-US" dirty="0"/>
          </a:p>
        </p:txBody>
      </p:sp>
      <p:sp>
        <p:nvSpPr>
          <p:cNvPr id="3" name="Text Placeholder 2"/>
          <p:cNvSpPr>
            <a:spLocks noGrp="1"/>
          </p:cNvSpPr>
          <p:nvPr>
            <p:ph type="body" sz="half" idx="2"/>
          </p:nvPr>
        </p:nvSpPr>
        <p:spPr>
          <a:xfrm>
            <a:off x="609602" y="1435100"/>
            <a:ext cx="5024716" cy="4691063"/>
          </a:xfrm>
        </p:spPr>
        <p:txBody>
          <a:bodyPr/>
          <a:lstStyle/>
          <a:p>
            <a:endParaRPr lang="en-US" dirty="0" smtClean="0"/>
          </a:p>
          <a:p>
            <a:r>
              <a:rPr lang="en-US" dirty="0" smtClean="0"/>
              <a:t>Likes/dislikes</a:t>
            </a:r>
          </a:p>
          <a:p>
            <a:r>
              <a:rPr lang="en-US" dirty="0" smtClean="0"/>
              <a:t>Preferred routines</a:t>
            </a:r>
          </a:p>
          <a:p>
            <a:r>
              <a:rPr lang="en-US" dirty="0" smtClean="0"/>
              <a:t>Abilities &amp; assistance needs</a:t>
            </a:r>
          </a:p>
          <a:p>
            <a:r>
              <a:rPr lang="en-US" dirty="0" smtClean="0"/>
              <a:t>Things that cause frustration</a:t>
            </a:r>
          </a:p>
          <a:p>
            <a:r>
              <a:rPr lang="en-US" dirty="0" smtClean="0"/>
              <a:t>Things that provide comfort</a:t>
            </a:r>
            <a:endParaRPr lang="en-US" dirty="0"/>
          </a:p>
        </p:txBody>
      </p:sp>
      <p:pic>
        <p:nvPicPr>
          <p:cNvPr id="4" name="Content Placeholder 5"/>
          <p:cNvPicPr>
            <a:picLocks noChangeAspect="1"/>
          </p:cNvPicPr>
          <p:nvPr/>
        </p:nvPicPr>
        <p:blipFill rotWithShape="1">
          <a:blip r:embed="rId3"/>
          <a:srcRect l="54050" t="16457" r="27024" b="7186"/>
          <a:stretch/>
        </p:blipFill>
        <p:spPr>
          <a:xfrm>
            <a:off x="6427694" y="628631"/>
            <a:ext cx="4356847" cy="5273239"/>
          </a:xfrm>
          <a:prstGeom prst="rect">
            <a:avLst/>
          </a:prstGeom>
          <a:solidFill>
            <a:srgbClr val="FFFFFF">
              <a:shade val="85000"/>
            </a:srgbClr>
          </a:solidFill>
          <a:ln w="381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07528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My Life Story</a:t>
            </a:r>
            <a:endParaRPr lang="en-US" dirty="0"/>
          </a:p>
        </p:txBody>
      </p:sp>
      <p:sp>
        <p:nvSpPr>
          <p:cNvPr id="5" name="Text Placeholder 4"/>
          <p:cNvSpPr>
            <a:spLocks noGrp="1"/>
          </p:cNvSpPr>
          <p:nvPr>
            <p:ph type="body" sz="half" idx="2"/>
          </p:nvPr>
        </p:nvSpPr>
        <p:spPr>
          <a:xfrm>
            <a:off x="609602" y="1435102"/>
            <a:ext cx="4312022" cy="4691063"/>
          </a:xfrm>
        </p:spPr>
        <p:txBody>
          <a:bodyPr/>
          <a:lstStyle/>
          <a:p>
            <a:r>
              <a:rPr lang="en-US" dirty="0"/>
              <a:t>Childhood and past experiences</a:t>
            </a:r>
          </a:p>
          <a:p>
            <a:r>
              <a:rPr lang="en-US" dirty="0"/>
              <a:t>Favorite memories</a:t>
            </a:r>
          </a:p>
          <a:p>
            <a:r>
              <a:rPr lang="en-US" dirty="0"/>
              <a:t>Important dates, people, places in their life</a:t>
            </a:r>
          </a:p>
          <a:p>
            <a:r>
              <a:rPr lang="en-US" dirty="0"/>
              <a:t>Occupation, work history</a:t>
            </a:r>
          </a:p>
          <a:p>
            <a:r>
              <a:rPr lang="en-US" dirty="0"/>
              <a:t>Hobbies, </a:t>
            </a:r>
            <a:r>
              <a:rPr lang="en-US" dirty="0" smtClean="0"/>
              <a:t>interests</a:t>
            </a:r>
            <a:endParaRPr lang="en-US" dirty="0"/>
          </a:p>
        </p:txBody>
      </p:sp>
      <p:pic>
        <p:nvPicPr>
          <p:cNvPr id="6" name="Content Placeholder 3"/>
          <p:cNvPicPr>
            <a:picLocks/>
          </p:cNvPicPr>
          <p:nvPr/>
        </p:nvPicPr>
        <p:blipFill rotWithShape="1">
          <a:blip r:embed="rId3"/>
          <a:srcRect l="62234" t="17793" r="15388" b="6334"/>
          <a:stretch/>
        </p:blipFill>
        <p:spPr>
          <a:xfrm>
            <a:off x="6373906" y="470648"/>
            <a:ext cx="4480560" cy="5394960"/>
          </a:xfrm>
          <a:prstGeom prst="rect">
            <a:avLst/>
          </a:prstGeom>
          <a:solidFill>
            <a:srgbClr val="FFFFFF">
              <a:shade val="85000"/>
            </a:srgbClr>
          </a:solidFill>
          <a:ln w="381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140761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70C0"/>
                </a:solidFill>
                <a:effectLst/>
                <a:latin typeface="Book Antiqua" panose="02040602050305030304" pitchFamily="18" charset="0"/>
              </a:rPr>
              <a:t>Work, Hobbies, Interests</a:t>
            </a:r>
            <a:endParaRPr lang="en-US" sz="3600" dirty="0">
              <a:solidFill>
                <a:srgbClr val="0070C0"/>
              </a:solidFill>
              <a:effectLst/>
              <a:latin typeface="Book Antiqua" panose="02040602050305030304" pitchFamily="18" charset="0"/>
            </a:endParaRPr>
          </a:p>
        </p:txBody>
      </p:sp>
      <p:sp>
        <p:nvSpPr>
          <p:cNvPr id="3" name="Content Placeholder 2"/>
          <p:cNvSpPr>
            <a:spLocks noGrp="1"/>
          </p:cNvSpPr>
          <p:nvPr>
            <p:ph idx="1"/>
          </p:nvPr>
        </p:nvSpPr>
        <p:spPr/>
        <p:txBody>
          <a:bodyPr>
            <a:normAutofit/>
          </a:bodyPr>
          <a:lstStyle/>
          <a:p>
            <a:pPr>
              <a:buClr>
                <a:srgbClr val="0070C0"/>
              </a:buClr>
              <a:buFont typeface="Wingdings" panose="05000000000000000000" pitchFamily="2" charset="2"/>
              <a:buChar char="v"/>
            </a:pPr>
            <a:r>
              <a:rPr lang="en-US" b="1" dirty="0" smtClean="0">
                <a:solidFill>
                  <a:srgbClr val="0070C0"/>
                </a:solidFill>
                <a:latin typeface="Book Antiqua" panose="02040602050305030304" pitchFamily="18" charset="0"/>
              </a:rPr>
              <a:t>Work history</a:t>
            </a:r>
          </a:p>
          <a:p>
            <a:pPr lvl="1">
              <a:spcBef>
                <a:spcPts val="0"/>
              </a:spcBef>
              <a:buClr>
                <a:srgbClr val="006600"/>
              </a:buClr>
              <a:buFont typeface="Wingdings" panose="05000000000000000000" pitchFamily="2" charset="2"/>
              <a:buChar char="ü"/>
            </a:pPr>
            <a:r>
              <a:rPr lang="en-US" dirty="0" smtClean="0">
                <a:latin typeface="Book Antiqua" panose="02040602050305030304" pitchFamily="18" charset="0"/>
              </a:rPr>
              <a:t>What does it mean to daily behaviors?</a:t>
            </a:r>
          </a:p>
          <a:p>
            <a:pPr lvl="1">
              <a:spcBef>
                <a:spcPts val="0"/>
              </a:spcBef>
              <a:buClr>
                <a:srgbClr val="006600"/>
              </a:buClr>
              <a:buFont typeface="Wingdings" panose="05000000000000000000" pitchFamily="2" charset="2"/>
              <a:buChar char="ü"/>
            </a:pPr>
            <a:r>
              <a:rPr lang="en-US" dirty="0" smtClean="0">
                <a:latin typeface="Book Antiqua" panose="02040602050305030304" pitchFamily="18" charset="0"/>
              </a:rPr>
              <a:t>Can work-related interests be an activity</a:t>
            </a:r>
          </a:p>
          <a:p>
            <a:pPr>
              <a:buClr>
                <a:srgbClr val="006600"/>
              </a:buClr>
              <a:buFont typeface="Wingdings" panose="05000000000000000000" pitchFamily="2" charset="2"/>
              <a:buChar char="v"/>
            </a:pPr>
            <a:r>
              <a:rPr lang="en-US" b="1" dirty="0" smtClean="0">
                <a:solidFill>
                  <a:srgbClr val="006600"/>
                </a:solidFill>
                <a:latin typeface="Book Antiqua" panose="02040602050305030304" pitchFamily="18" charset="0"/>
              </a:rPr>
              <a:t>Hobbies</a:t>
            </a:r>
          </a:p>
          <a:p>
            <a:pPr lvl="1">
              <a:spcBef>
                <a:spcPts val="0"/>
              </a:spcBef>
              <a:buClr>
                <a:srgbClr val="006600"/>
              </a:buClr>
              <a:buFont typeface="Wingdings" panose="05000000000000000000" pitchFamily="2" charset="2"/>
              <a:buChar char="ü"/>
            </a:pPr>
            <a:r>
              <a:rPr lang="en-US" dirty="0" smtClean="0">
                <a:latin typeface="Book Antiqua" panose="02040602050305030304" pitchFamily="18" charset="0"/>
              </a:rPr>
              <a:t>How can care providers support</a:t>
            </a:r>
            <a:br>
              <a:rPr lang="en-US" dirty="0" smtClean="0">
                <a:latin typeface="Book Antiqua" panose="02040602050305030304" pitchFamily="18" charset="0"/>
              </a:rPr>
            </a:br>
            <a:r>
              <a:rPr lang="en-US" dirty="0" smtClean="0">
                <a:latin typeface="Book Antiqua" panose="02040602050305030304" pitchFamily="18" charset="0"/>
              </a:rPr>
              <a:t>engagement?</a:t>
            </a:r>
          </a:p>
          <a:p>
            <a:pPr lvl="1">
              <a:spcBef>
                <a:spcPts val="0"/>
              </a:spcBef>
              <a:buClr>
                <a:srgbClr val="006600"/>
              </a:buClr>
              <a:buFont typeface="Wingdings" panose="05000000000000000000" pitchFamily="2" charset="2"/>
              <a:buChar char="ü"/>
            </a:pPr>
            <a:r>
              <a:rPr lang="en-US" dirty="0" smtClean="0">
                <a:latin typeface="Book Antiqua" panose="02040602050305030304" pitchFamily="18" charset="0"/>
              </a:rPr>
              <a:t>What modifications may be needed?</a:t>
            </a:r>
          </a:p>
          <a:p>
            <a:pPr>
              <a:buClr>
                <a:srgbClr val="7030A0"/>
              </a:buClr>
              <a:buFont typeface="Wingdings" panose="05000000000000000000" pitchFamily="2" charset="2"/>
              <a:buChar char="v"/>
            </a:pPr>
            <a:r>
              <a:rPr lang="en-US" b="1" dirty="0" smtClean="0">
                <a:solidFill>
                  <a:srgbClr val="7030A0"/>
                </a:solidFill>
                <a:latin typeface="Book Antiqua" panose="02040602050305030304" pitchFamily="18" charset="0"/>
              </a:rPr>
              <a:t>Interests</a:t>
            </a:r>
          </a:p>
          <a:p>
            <a:pPr lvl="1"/>
            <a:endParaRPr lang="en-US" dirty="0" smtClean="0"/>
          </a:p>
          <a:p>
            <a:endParaRPr lang="en-US" dirty="0" smtClean="0"/>
          </a:p>
          <a:p>
            <a:endParaRPr lang="en-US" dirty="0"/>
          </a:p>
        </p:txBody>
      </p:sp>
      <p:pic>
        <p:nvPicPr>
          <p:cNvPr id="5" name="Picture 4"/>
          <p:cNvPicPr>
            <a:picLocks/>
          </p:cNvPicPr>
          <p:nvPr/>
        </p:nvPicPr>
        <p:blipFill rotWithShape="1">
          <a:blip r:embed="rId3"/>
          <a:srcRect l="67390" t="20588" r="18272" b="31250"/>
          <a:stretch/>
        </p:blipFill>
        <p:spPr>
          <a:xfrm>
            <a:off x="8337624" y="1248888"/>
            <a:ext cx="3357454" cy="4114800"/>
          </a:xfrm>
          <a:prstGeom prst="rect">
            <a:avLst/>
          </a:prstGeom>
          <a:solidFill>
            <a:srgbClr val="FFFFFF">
              <a:shade val="85000"/>
            </a:srgbClr>
          </a:solidFill>
          <a:ln w="381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55841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70C0"/>
                </a:solidFill>
                <a:effectLst/>
                <a:latin typeface="Book Antiqua" panose="02040602050305030304" pitchFamily="18" charset="0"/>
              </a:rPr>
              <a:t>Once information has been gathered</a:t>
            </a:r>
            <a:r>
              <a:rPr lang="en-US" sz="3600" dirty="0">
                <a:solidFill>
                  <a:srgbClr val="0070C0"/>
                </a:solidFill>
                <a:effectLst/>
                <a:latin typeface="Book Antiqua" panose="02040602050305030304" pitchFamily="18" charset="0"/>
              </a:rPr>
              <a:t> </a:t>
            </a:r>
            <a:r>
              <a:rPr lang="en-US" sz="3600" dirty="0" smtClean="0">
                <a:solidFill>
                  <a:srgbClr val="0070C0"/>
                </a:solidFill>
                <a:effectLst/>
                <a:latin typeface="Book Antiqua" panose="02040602050305030304" pitchFamily="18" charset="0"/>
              </a:rPr>
              <a:t>. . .</a:t>
            </a:r>
            <a:endParaRPr lang="en-US" sz="3600" dirty="0">
              <a:solidFill>
                <a:srgbClr val="0070C0"/>
              </a:solidFill>
              <a:effectLst/>
              <a:latin typeface="Book Antiqua" panose="02040602050305030304" pitchFamily="18" charset="0"/>
            </a:endParaRPr>
          </a:p>
        </p:txBody>
      </p:sp>
      <p:sp>
        <p:nvSpPr>
          <p:cNvPr id="3" name="Content Placeholder 2"/>
          <p:cNvSpPr>
            <a:spLocks noGrp="1"/>
          </p:cNvSpPr>
          <p:nvPr>
            <p:ph idx="1"/>
          </p:nvPr>
        </p:nvSpPr>
        <p:spPr>
          <a:xfrm>
            <a:off x="598620" y="1527406"/>
            <a:ext cx="10994760" cy="5090165"/>
          </a:xfrm>
        </p:spPr>
        <p:txBody>
          <a:bodyPr>
            <a:normAutofit/>
          </a:bodyPr>
          <a:lstStyle/>
          <a:p>
            <a:pPr>
              <a:buFont typeface="Wingdings" panose="05000000000000000000" pitchFamily="2" charset="2"/>
              <a:buChar char="v"/>
            </a:pPr>
            <a:r>
              <a:rPr lang="en-US" sz="2400" b="1" dirty="0" smtClean="0">
                <a:solidFill>
                  <a:srgbClr val="C00000"/>
                </a:solidFill>
                <a:latin typeface="Book Antiqua" panose="02040602050305030304" pitchFamily="18" charset="0"/>
              </a:rPr>
              <a:t>SHARE THE INFORMATION!</a:t>
            </a:r>
          </a:p>
          <a:p>
            <a:pPr lvl="1">
              <a:buClr>
                <a:srgbClr val="006600"/>
              </a:buClr>
              <a:buFont typeface="Wingdings" panose="05000000000000000000" pitchFamily="2" charset="2"/>
              <a:buChar char="ü"/>
            </a:pPr>
            <a:r>
              <a:rPr lang="en-US" sz="2400" dirty="0" smtClean="0">
                <a:latin typeface="Book Antiqua" panose="02040602050305030304" pitchFamily="18" charset="0"/>
              </a:rPr>
              <a:t>Get history and interests off paper forms and into practice!</a:t>
            </a:r>
          </a:p>
          <a:p>
            <a:pPr lvl="1">
              <a:buClr>
                <a:srgbClr val="006600"/>
              </a:buClr>
              <a:buFont typeface="Wingdings" panose="05000000000000000000" pitchFamily="2" charset="2"/>
              <a:buChar char="ü"/>
            </a:pPr>
            <a:r>
              <a:rPr lang="en-US" sz="2400" dirty="0" smtClean="0">
                <a:latin typeface="Book Antiqua" panose="02040602050305030304" pitchFamily="18" charset="0"/>
              </a:rPr>
              <a:t>Data in “record” doesn’t help daily care</a:t>
            </a:r>
          </a:p>
          <a:p>
            <a:pPr>
              <a:buClr>
                <a:srgbClr val="006600"/>
              </a:buClr>
              <a:buFont typeface="Wingdings" panose="05000000000000000000" pitchFamily="2" charset="2"/>
              <a:buChar char="ü"/>
            </a:pPr>
            <a:endParaRPr lang="en-US" sz="2400" dirty="0" smtClean="0">
              <a:latin typeface="Book Antiqua" panose="02040602050305030304" pitchFamily="18" charset="0"/>
            </a:endParaRPr>
          </a:p>
          <a:p>
            <a:pPr>
              <a:buClr>
                <a:srgbClr val="0070C0"/>
              </a:buClr>
              <a:buFont typeface="Wingdings" panose="05000000000000000000" pitchFamily="2" charset="2"/>
              <a:buChar char="v"/>
            </a:pPr>
            <a:r>
              <a:rPr lang="en-US" sz="2400" b="1" dirty="0" smtClean="0">
                <a:solidFill>
                  <a:srgbClr val="0070C0"/>
                </a:solidFill>
                <a:latin typeface="Book Antiqua" panose="02040602050305030304" pitchFamily="18" charset="0"/>
              </a:rPr>
              <a:t>Requires teamwork and coordination</a:t>
            </a:r>
          </a:p>
          <a:p>
            <a:pPr lvl="1">
              <a:buClr>
                <a:srgbClr val="006600"/>
              </a:buClr>
              <a:buFont typeface="Wingdings" panose="05000000000000000000" pitchFamily="2" charset="2"/>
              <a:buChar char="ü"/>
            </a:pPr>
            <a:r>
              <a:rPr lang="en-US" sz="2400" dirty="0" smtClean="0">
                <a:latin typeface="Book Antiqua" panose="02040602050305030304" pitchFamily="18" charset="0"/>
              </a:rPr>
              <a:t>Think again about </a:t>
            </a:r>
            <a:r>
              <a:rPr lang="en-US" sz="2400" b="1" dirty="0" smtClean="0">
                <a:solidFill>
                  <a:srgbClr val="C00000"/>
                </a:solidFill>
                <a:latin typeface="Book Antiqua" panose="02040602050305030304" pitchFamily="18" charset="0"/>
              </a:rPr>
              <a:t>Partnership Agreements</a:t>
            </a:r>
            <a:r>
              <a:rPr lang="en-US" sz="2400" dirty="0" smtClean="0">
                <a:solidFill>
                  <a:srgbClr val="C00000"/>
                </a:solidFill>
                <a:latin typeface="Book Antiqua" panose="02040602050305030304" pitchFamily="18" charset="0"/>
              </a:rPr>
              <a:t>!</a:t>
            </a:r>
          </a:p>
          <a:p>
            <a:pPr lvl="1">
              <a:buClr>
                <a:srgbClr val="006600"/>
              </a:buClr>
              <a:buFont typeface="Wingdings" panose="05000000000000000000" pitchFamily="2" charset="2"/>
              <a:buChar char="ü"/>
            </a:pPr>
            <a:r>
              <a:rPr lang="en-US" sz="2400" dirty="0" smtClean="0">
                <a:latin typeface="Book Antiqua" panose="02040602050305030304" pitchFamily="18" charset="0"/>
              </a:rPr>
              <a:t>Share information among the team, with other providers </a:t>
            </a:r>
          </a:p>
        </p:txBody>
      </p:sp>
    </p:spTree>
    <p:extLst>
      <p:ext uri="{BB962C8B-B14F-4D97-AF65-F5344CB8AC3E}">
        <p14:creationId xmlns:p14="http://schemas.microsoft.com/office/powerpoint/2010/main" val="4267883345"/>
      </p:ext>
    </p:extLst>
  </p:cSld>
  <p:clrMapOvr>
    <a:masterClrMapping/>
  </p:clrMapOvr>
  <p:timing>
    <p:tnLst>
      <p:par>
        <p:cTn id="1" dur="indefinite" restart="never" nodeType="tmRoot"/>
      </p:par>
    </p:tnLst>
  </p:timing>
</p:sld>
</file>

<file path=ppt/theme/theme1.xml><?xml version="1.0" encoding="utf-8"?>
<a:theme xmlns:a="http://schemas.openxmlformats.org/drawingml/2006/main" name="Benc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Bench</Template>
  <TotalTime>2089</TotalTime>
  <Words>1307</Words>
  <Application>Microsoft Office PowerPoint</Application>
  <PresentationFormat>Widescreen</PresentationFormat>
  <Paragraphs>200</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Book Antiqua</vt:lpstr>
      <vt:lpstr>Calibri</vt:lpstr>
      <vt:lpstr>Lucida Handwriting</vt:lpstr>
      <vt:lpstr>Wingdings</vt:lpstr>
      <vt:lpstr>Wingdings 2</vt:lpstr>
      <vt:lpstr>Bench</vt:lpstr>
      <vt:lpstr>Knowing the Person with Dementia</vt:lpstr>
      <vt:lpstr>Training Goals</vt:lpstr>
      <vt:lpstr>Person-Centered Care</vt:lpstr>
      <vt:lpstr>Breakout Moment</vt:lpstr>
      <vt:lpstr>Gathering information</vt:lpstr>
      <vt:lpstr>My Preferences</vt:lpstr>
      <vt:lpstr>My Life Story</vt:lpstr>
      <vt:lpstr>Work, Hobbies, Interests</vt:lpstr>
      <vt:lpstr>Once information has been gathered . . .</vt:lpstr>
      <vt:lpstr>My Top Five</vt:lpstr>
      <vt:lpstr>Life Story</vt:lpstr>
      <vt:lpstr>Resident Spotlight</vt:lpstr>
      <vt:lpstr>Veteran’s Wall of Honor</vt:lpstr>
      <vt:lpstr>Sharing Life Stories</vt:lpstr>
      <vt:lpstr>Sharing goes both ways</vt:lpstr>
      <vt:lpstr>Summary</vt:lpstr>
      <vt:lpstr>Coming up next</vt:lpstr>
    </vt:vector>
  </TitlesOfParts>
  <Company>University of Iowa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Involvement in Care: Provider Focused</dc:title>
  <dc:creator>Colbert, Jill A</dc:creator>
  <cp:lastModifiedBy>Colbert, Jill A</cp:lastModifiedBy>
  <cp:revision>166</cp:revision>
  <cp:lastPrinted>2018-09-09T18:12:00Z</cp:lastPrinted>
  <dcterms:created xsi:type="dcterms:W3CDTF">2017-07-06T19:39:11Z</dcterms:created>
  <dcterms:modified xsi:type="dcterms:W3CDTF">2018-09-09T18:12:23Z</dcterms:modified>
</cp:coreProperties>
</file>