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05" r:id="rId2"/>
    <p:sldId id="275" r:id="rId3"/>
    <p:sldId id="288" r:id="rId4"/>
    <p:sldId id="295" r:id="rId5"/>
    <p:sldId id="302" r:id="rId6"/>
    <p:sldId id="284" r:id="rId7"/>
    <p:sldId id="303" r:id="rId8"/>
    <p:sldId id="293" r:id="rId9"/>
    <p:sldId id="299" r:id="rId10"/>
    <p:sldId id="290" r:id="rId11"/>
    <p:sldId id="300" r:id="rId12"/>
    <p:sldId id="301" r:id="rId13"/>
    <p:sldId id="298" r:id="rId14"/>
    <p:sldId id="297" r:id="rId15"/>
    <p:sldId id="289" r:id="rId16"/>
    <p:sldId id="257" r:id="rId17"/>
    <p:sldId id="294" r:id="rId18"/>
    <p:sldId id="258" r:id="rId19"/>
    <p:sldId id="279" r:id="rId20"/>
    <p:sldId id="304"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0875" autoAdjust="0"/>
  </p:normalViewPr>
  <p:slideViewPr>
    <p:cSldViewPr snapToGrid="0">
      <p:cViewPr varScale="1">
        <p:scale>
          <a:sx n="71" d="100"/>
          <a:sy n="71" d="100"/>
        </p:scale>
        <p:origin x="2052" y="54"/>
      </p:cViewPr>
      <p:guideLst/>
    </p:cSldViewPr>
  </p:slideViewPr>
  <p:outlineViewPr>
    <p:cViewPr>
      <p:scale>
        <a:sx n="33" d="100"/>
        <a:sy n="33" d="100"/>
      </p:scale>
      <p:origin x="0" y="-11190"/>
    </p:cViewPr>
  </p:outlineViewPr>
  <p:notesTextViewPr>
    <p:cViewPr>
      <p:scale>
        <a:sx n="200" d="100"/>
        <a:sy n="200" d="100"/>
      </p:scale>
      <p:origin x="0" y="0"/>
    </p:cViewPr>
  </p:notesTextViewPr>
  <p:sorterViewPr>
    <p:cViewPr varScale="1">
      <p:scale>
        <a:sx n="1" d="1"/>
        <a:sy n="1" d="1"/>
      </p:scale>
      <p:origin x="0" y="0"/>
    </p:cViewPr>
  </p:sorterViewPr>
  <p:notesViewPr>
    <p:cSldViewPr snapToGrid="0">
      <p:cViewPr varScale="1">
        <p:scale>
          <a:sx n="85" d="100"/>
          <a:sy n="85"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5DF06-53E6-4366-8E24-FDC7C198BB74}" type="doc">
      <dgm:prSet loTypeId="urn:microsoft.com/office/officeart/2005/8/layout/hChevron3" loCatId="process" qsTypeId="urn:microsoft.com/office/officeart/2005/8/quickstyle/simple1" qsCatId="simple" csTypeId="urn:microsoft.com/office/officeart/2005/8/colors/colorful1" csCatId="colorful" phldr="1"/>
      <dgm:spPr/>
    </dgm:pt>
    <dgm:pt modelId="{915BB7CA-487D-4C23-8F04-BDD5D1711EB9}">
      <dgm:prSet phldrT="[Text]"/>
      <dgm:spPr/>
      <dgm:t>
        <a:bodyPr/>
        <a:lstStyle/>
        <a:p>
          <a:r>
            <a:rPr lang="en-US" b="0" dirty="0" smtClean="0">
              <a:solidFill>
                <a:schemeClr val="tx1"/>
              </a:solidFill>
              <a:latin typeface="Book Antiqua" panose="02040602050305030304" pitchFamily="18" charset="0"/>
            </a:rPr>
            <a:t>No</a:t>
          </a:r>
          <a:endParaRPr lang="en-US" b="0" dirty="0">
            <a:solidFill>
              <a:schemeClr val="tx1"/>
            </a:solidFill>
            <a:latin typeface="Book Antiqua" panose="02040602050305030304" pitchFamily="18" charset="0"/>
          </a:endParaRPr>
        </a:p>
      </dgm:t>
    </dgm:pt>
    <dgm:pt modelId="{6C8C1769-5F17-46F1-8639-2BC6678A3592}" type="parTrans" cxnId="{BA90DB71-DB10-44E3-9981-DFE14CD49CCB}">
      <dgm:prSet/>
      <dgm:spPr/>
      <dgm:t>
        <a:bodyPr/>
        <a:lstStyle/>
        <a:p>
          <a:endParaRPr lang="en-US"/>
        </a:p>
      </dgm:t>
    </dgm:pt>
    <dgm:pt modelId="{FBCBE73C-0BCD-433C-98FD-D8448CE09A98}" type="sibTrans" cxnId="{BA90DB71-DB10-44E3-9981-DFE14CD49CCB}">
      <dgm:prSet/>
      <dgm:spPr/>
      <dgm:t>
        <a:bodyPr/>
        <a:lstStyle/>
        <a:p>
          <a:endParaRPr lang="en-US"/>
        </a:p>
      </dgm:t>
    </dgm:pt>
    <dgm:pt modelId="{D758B812-3FD8-4930-BCD3-9592EABAAB42}">
      <dgm:prSet phldrT="[Text]"/>
      <dgm:spPr/>
      <dgm:t>
        <a:bodyPr/>
        <a:lstStyle/>
        <a:p>
          <a:r>
            <a:rPr lang="en-US" dirty="0" smtClean="0">
              <a:solidFill>
                <a:schemeClr val="tx1"/>
              </a:solidFill>
              <a:latin typeface="Book Antiqua" panose="02040602050305030304" pitchFamily="18" charset="0"/>
            </a:rPr>
            <a:t>Very Mild</a:t>
          </a:r>
          <a:endParaRPr lang="en-US" dirty="0">
            <a:solidFill>
              <a:schemeClr val="tx1"/>
            </a:solidFill>
            <a:latin typeface="Book Antiqua" panose="02040602050305030304" pitchFamily="18" charset="0"/>
          </a:endParaRPr>
        </a:p>
      </dgm:t>
    </dgm:pt>
    <dgm:pt modelId="{8C2FC4B6-8297-4734-8B36-C7E9BD3D0356}" type="parTrans" cxnId="{371511BC-845A-4EF0-BFF4-7808D4676EF9}">
      <dgm:prSet/>
      <dgm:spPr/>
      <dgm:t>
        <a:bodyPr/>
        <a:lstStyle/>
        <a:p>
          <a:endParaRPr lang="en-US"/>
        </a:p>
      </dgm:t>
    </dgm:pt>
    <dgm:pt modelId="{B8D670FB-2A19-4DD7-915A-E95A06AC7EE6}" type="sibTrans" cxnId="{371511BC-845A-4EF0-BFF4-7808D4676EF9}">
      <dgm:prSet/>
      <dgm:spPr/>
      <dgm:t>
        <a:bodyPr/>
        <a:lstStyle/>
        <a:p>
          <a:endParaRPr lang="en-US"/>
        </a:p>
      </dgm:t>
    </dgm:pt>
    <dgm:pt modelId="{373B1152-FC22-4083-83E3-C160C02FAB74}">
      <dgm:prSet phldrT="[Text]"/>
      <dgm:spPr/>
      <dgm:t>
        <a:bodyPr/>
        <a:lstStyle/>
        <a:p>
          <a:r>
            <a:rPr lang="en-US" dirty="0" smtClean="0">
              <a:solidFill>
                <a:schemeClr val="tx1"/>
              </a:solidFill>
              <a:latin typeface="Book Antiqua" panose="02040602050305030304" pitchFamily="18" charset="0"/>
            </a:rPr>
            <a:t>Mild</a:t>
          </a:r>
          <a:endParaRPr lang="en-US" dirty="0">
            <a:solidFill>
              <a:schemeClr val="tx1"/>
            </a:solidFill>
            <a:latin typeface="Book Antiqua" panose="02040602050305030304" pitchFamily="18" charset="0"/>
          </a:endParaRPr>
        </a:p>
      </dgm:t>
    </dgm:pt>
    <dgm:pt modelId="{6E04172F-B405-4A28-9F1A-9608F46069B0}" type="parTrans" cxnId="{FF911A0A-4EBD-42E1-A000-8B053B6CE84F}">
      <dgm:prSet/>
      <dgm:spPr/>
      <dgm:t>
        <a:bodyPr/>
        <a:lstStyle/>
        <a:p>
          <a:endParaRPr lang="en-US"/>
        </a:p>
      </dgm:t>
    </dgm:pt>
    <dgm:pt modelId="{BA423254-69FC-42C0-A0E5-54C3835C8A8E}" type="sibTrans" cxnId="{FF911A0A-4EBD-42E1-A000-8B053B6CE84F}">
      <dgm:prSet/>
      <dgm:spPr/>
      <dgm:t>
        <a:bodyPr/>
        <a:lstStyle/>
        <a:p>
          <a:endParaRPr lang="en-US"/>
        </a:p>
      </dgm:t>
    </dgm:pt>
    <dgm:pt modelId="{7D40004E-A2E1-4FC3-AA99-675178673C63}">
      <dgm:prSet phldrT="[Text]"/>
      <dgm:spPr/>
      <dgm:t>
        <a:bodyPr/>
        <a:lstStyle/>
        <a:p>
          <a:r>
            <a:rPr lang="en-US" dirty="0" smtClean="0">
              <a:solidFill>
                <a:schemeClr val="tx1"/>
              </a:solidFill>
              <a:latin typeface="Book Antiqua" panose="02040602050305030304" pitchFamily="18" charset="0"/>
            </a:rPr>
            <a:t>Mod</a:t>
          </a:r>
          <a:endParaRPr lang="en-US" dirty="0">
            <a:solidFill>
              <a:schemeClr val="tx1"/>
            </a:solidFill>
            <a:latin typeface="Book Antiqua" panose="02040602050305030304" pitchFamily="18" charset="0"/>
          </a:endParaRPr>
        </a:p>
      </dgm:t>
    </dgm:pt>
    <dgm:pt modelId="{7D00F430-F3F6-4001-8F18-8E337603EBFA}" type="parTrans" cxnId="{F02D9C7C-C194-4D2C-BE52-A9355571C36B}">
      <dgm:prSet/>
      <dgm:spPr/>
      <dgm:t>
        <a:bodyPr/>
        <a:lstStyle/>
        <a:p>
          <a:endParaRPr lang="en-US"/>
        </a:p>
      </dgm:t>
    </dgm:pt>
    <dgm:pt modelId="{F8B39E8D-2193-49A9-A7BD-8A849BE15162}" type="sibTrans" cxnId="{F02D9C7C-C194-4D2C-BE52-A9355571C36B}">
      <dgm:prSet/>
      <dgm:spPr/>
      <dgm:t>
        <a:bodyPr/>
        <a:lstStyle/>
        <a:p>
          <a:endParaRPr lang="en-US"/>
        </a:p>
      </dgm:t>
    </dgm:pt>
    <dgm:pt modelId="{515353F9-4A38-4EEC-9CE9-AE93C424F190}">
      <dgm:prSet phldrT="[Text]"/>
      <dgm:spPr/>
      <dgm:t>
        <a:bodyPr/>
        <a:lstStyle/>
        <a:p>
          <a:r>
            <a:rPr lang="en-US" dirty="0" smtClean="0">
              <a:solidFill>
                <a:schemeClr val="tx1"/>
              </a:solidFill>
              <a:latin typeface="Book Antiqua" panose="02040602050305030304" pitchFamily="18" charset="0"/>
            </a:rPr>
            <a:t>Mod Severe</a:t>
          </a:r>
          <a:endParaRPr lang="en-US" dirty="0">
            <a:solidFill>
              <a:schemeClr val="tx1"/>
            </a:solidFill>
            <a:latin typeface="Book Antiqua" panose="02040602050305030304" pitchFamily="18" charset="0"/>
          </a:endParaRPr>
        </a:p>
      </dgm:t>
    </dgm:pt>
    <dgm:pt modelId="{60E510C5-1679-4157-83D6-F200ACF9EB1E}" type="parTrans" cxnId="{DCCDBAFA-6209-492E-AEFB-335BBBB0E0D2}">
      <dgm:prSet/>
      <dgm:spPr/>
      <dgm:t>
        <a:bodyPr/>
        <a:lstStyle/>
        <a:p>
          <a:endParaRPr lang="en-US"/>
        </a:p>
      </dgm:t>
    </dgm:pt>
    <dgm:pt modelId="{6C65400D-7172-4E99-85C5-7546E42F42F2}" type="sibTrans" cxnId="{DCCDBAFA-6209-492E-AEFB-335BBBB0E0D2}">
      <dgm:prSet/>
      <dgm:spPr/>
      <dgm:t>
        <a:bodyPr/>
        <a:lstStyle/>
        <a:p>
          <a:endParaRPr lang="en-US"/>
        </a:p>
      </dgm:t>
    </dgm:pt>
    <dgm:pt modelId="{F8829419-623D-4F61-9693-45D644F75E01}">
      <dgm:prSet phldrT="[Text]"/>
      <dgm:spPr/>
      <dgm:t>
        <a:bodyPr/>
        <a:lstStyle/>
        <a:p>
          <a:r>
            <a:rPr lang="en-US" dirty="0" smtClean="0">
              <a:solidFill>
                <a:schemeClr val="tx1"/>
              </a:solidFill>
              <a:latin typeface="Book Antiqua" panose="02040602050305030304" pitchFamily="18" charset="0"/>
            </a:rPr>
            <a:t>Severe</a:t>
          </a:r>
          <a:endParaRPr lang="en-US" dirty="0">
            <a:solidFill>
              <a:schemeClr val="tx1"/>
            </a:solidFill>
            <a:latin typeface="Book Antiqua" panose="02040602050305030304" pitchFamily="18" charset="0"/>
          </a:endParaRPr>
        </a:p>
      </dgm:t>
    </dgm:pt>
    <dgm:pt modelId="{C9D4FE7F-B288-44FC-97CB-19D22F070A79}" type="parTrans" cxnId="{04A9C712-A7D0-4B16-BEC9-34B6226C2C8F}">
      <dgm:prSet/>
      <dgm:spPr/>
      <dgm:t>
        <a:bodyPr/>
        <a:lstStyle/>
        <a:p>
          <a:endParaRPr lang="en-US"/>
        </a:p>
      </dgm:t>
    </dgm:pt>
    <dgm:pt modelId="{65D4F979-655A-4B43-82A7-BF7E74BAC4CD}" type="sibTrans" cxnId="{04A9C712-A7D0-4B16-BEC9-34B6226C2C8F}">
      <dgm:prSet/>
      <dgm:spPr/>
      <dgm:t>
        <a:bodyPr/>
        <a:lstStyle/>
        <a:p>
          <a:endParaRPr lang="en-US"/>
        </a:p>
      </dgm:t>
    </dgm:pt>
    <dgm:pt modelId="{CA0C96EB-4128-4D6F-8E2C-9CF2D7A68939}">
      <dgm:prSet phldrT="[Text]"/>
      <dgm:spPr/>
      <dgm:t>
        <a:bodyPr/>
        <a:lstStyle/>
        <a:p>
          <a:r>
            <a:rPr lang="en-US" b="0" dirty="0" smtClean="0">
              <a:solidFill>
                <a:schemeClr val="tx1"/>
              </a:solidFill>
              <a:latin typeface="Book Antiqua" panose="02040602050305030304" pitchFamily="18" charset="0"/>
            </a:rPr>
            <a:t>Very Severe</a:t>
          </a:r>
          <a:endParaRPr lang="en-US" b="0" dirty="0">
            <a:solidFill>
              <a:schemeClr val="tx1"/>
            </a:solidFill>
            <a:latin typeface="Book Antiqua" panose="02040602050305030304" pitchFamily="18" charset="0"/>
          </a:endParaRPr>
        </a:p>
      </dgm:t>
    </dgm:pt>
    <dgm:pt modelId="{3A59038D-1F40-4211-84A8-858A7B667193}" type="parTrans" cxnId="{07065C11-1B58-4438-B43D-FDCCDB815A16}">
      <dgm:prSet/>
      <dgm:spPr/>
      <dgm:t>
        <a:bodyPr/>
        <a:lstStyle/>
        <a:p>
          <a:endParaRPr lang="en-US"/>
        </a:p>
      </dgm:t>
    </dgm:pt>
    <dgm:pt modelId="{95540434-136E-4F57-94D8-2F4B24B7DAFB}" type="sibTrans" cxnId="{07065C11-1B58-4438-B43D-FDCCDB815A16}">
      <dgm:prSet/>
      <dgm:spPr/>
      <dgm:t>
        <a:bodyPr/>
        <a:lstStyle/>
        <a:p>
          <a:endParaRPr lang="en-US"/>
        </a:p>
      </dgm:t>
    </dgm:pt>
    <dgm:pt modelId="{45CE691D-3458-437A-81B3-E7012B4D85AF}" type="pres">
      <dgm:prSet presAssocID="{FA95DF06-53E6-4366-8E24-FDC7C198BB74}" presName="Name0" presStyleCnt="0">
        <dgm:presLayoutVars>
          <dgm:dir/>
          <dgm:resizeHandles val="exact"/>
        </dgm:presLayoutVars>
      </dgm:prSet>
      <dgm:spPr/>
    </dgm:pt>
    <dgm:pt modelId="{E7AB4642-150A-4574-8E3A-4FE596D10CC2}" type="pres">
      <dgm:prSet presAssocID="{915BB7CA-487D-4C23-8F04-BDD5D1711EB9}" presName="parTxOnly" presStyleLbl="node1" presStyleIdx="0" presStyleCnt="7">
        <dgm:presLayoutVars>
          <dgm:bulletEnabled val="1"/>
        </dgm:presLayoutVars>
      </dgm:prSet>
      <dgm:spPr/>
      <dgm:t>
        <a:bodyPr/>
        <a:lstStyle/>
        <a:p>
          <a:endParaRPr lang="en-US"/>
        </a:p>
      </dgm:t>
    </dgm:pt>
    <dgm:pt modelId="{995F82AB-912C-4185-A5CD-22A9CE388A27}" type="pres">
      <dgm:prSet presAssocID="{FBCBE73C-0BCD-433C-98FD-D8448CE09A98}" presName="parSpace" presStyleCnt="0"/>
      <dgm:spPr/>
    </dgm:pt>
    <dgm:pt modelId="{4DAA412F-B63F-4757-B68A-F2F3629FC865}" type="pres">
      <dgm:prSet presAssocID="{D758B812-3FD8-4930-BCD3-9592EABAAB42}" presName="parTxOnly" presStyleLbl="node1" presStyleIdx="1" presStyleCnt="7">
        <dgm:presLayoutVars>
          <dgm:bulletEnabled val="1"/>
        </dgm:presLayoutVars>
      </dgm:prSet>
      <dgm:spPr/>
      <dgm:t>
        <a:bodyPr/>
        <a:lstStyle/>
        <a:p>
          <a:endParaRPr lang="en-US"/>
        </a:p>
      </dgm:t>
    </dgm:pt>
    <dgm:pt modelId="{4035CB52-CF67-4A2B-AADF-95C50F2160C1}" type="pres">
      <dgm:prSet presAssocID="{B8D670FB-2A19-4DD7-915A-E95A06AC7EE6}" presName="parSpace" presStyleCnt="0"/>
      <dgm:spPr/>
    </dgm:pt>
    <dgm:pt modelId="{30A9B117-15E3-42AF-9147-0DF0638AD86B}" type="pres">
      <dgm:prSet presAssocID="{373B1152-FC22-4083-83E3-C160C02FAB74}" presName="parTxOnly" presStyleLbl="node1" presStyleIdx="2" presStyleCnt="7" custLinFactNeighborX="-17157" custLinFactNeighborY="5923">
        <dgm:presLayoutVars>
          <dgm:bulletEnabled val="1"/>
        </dgm:presLayoutVars>
      </dgm:prSet>
      <dgm:spPr/>
      <dgm:t>
        <a:bodyPr/>
        <a:lstStyle/>
        <a:p>
          <a:endParaRPr lang="en-US"/>
        </a:p>
      </dgm:t>
    </dgm:pt>
    <dgm:pt modelId="{91DD4C7B-AD40-40D4-8E6D-43C402253577}" type="pres">
      <dgm:prSet presAssocID="{BA423254-69FC-42C0-A0E5-54C3835C8A8E}" presName="parSpace" presStyleCnt="0"/>
      <dgm:spPr/>
    </dgm:pt>
    <dgm:pt modelId="{AFF812DB-063C-44DC-AFB9-75B72B018E12}" type="pres">
      <dgm:prSet presAssocID="{7D40004E-A2E1-4FC3-AA99-675178673C63}" presName="parTxOnly" presStyleLbl="node1" presStyleIdx="3" presStyleCnt="7">
        <dgm:presLayoutVars>
          <dgm:bulletEnabled val="1"/>
        </dgm:presLayoutVars>
      </dgm:prSet>
      <dgm:spPr/>
      <dgm:t>
        <a:bodyPr/>
        <a:lstStyle/>
        <a:p>
          <a:endParaRPr lang="en-US"/>
        </a:p>
      </dgm:t>
    </dgm:pt>
    <dgm:pt modelId="{FA18A089-B1AA-4ECA-959C-E871DBE009C7}" type="pres">
      <dgm:prSet presAssocID="{F8B39E8D-2193-49A9-A7BD-8A849BE15162}" presName="parSpace" presStyleCnt="0"/>
      <dgm:spPr/>
    </dgm:pt>
    <dgm:pt modelId="{94DC7502-7BED-4B7C-8C93-FED1C6D5254F}" type="pres">
      <dgm:prSet presAssocID="{515353F9-4A38-4EEC-9CE9-AE93C424F190}" presName="parTxOnly" presStyleLbl="node1" presStyleIdx="4" presStyleCnt="7">
        <dgm:presLayoutVars>
          <dgm:bulletEnabled val="1"/>
        </dgm:presLayoutVars>
      </dgm:prSet>
      <dgm:spPr/>
      <dgm:t>
        <a:bodyPr/>
        <a:lstStyle/>
        <a:p>
          <a:endParaRPr lang="en-US"/>
        </a:p>
      </dgm:t>
    </dgm:pt>
    <dgm:pt modelId="{D97678AC-343C-438D-A2FC-F8CB328BADEA}" type="pres">
      <dgm:prSet presAssocID="{6C65400D-7172-4E99-85C5-7546E42F42F2}" presName="parSpace" presStyleCnt="0"/>
      <dgm:spPr/>
    </dgm:pt>
    <dgm:pt modelId="{276213AD-94E6-4E0D-90A7-8C526173DF0B}" type="pres">
      <dgm:prSet presAssocID="{F8829419-623D-4F61-9693-45D644F75E01}" presName="parTxOnly" presStyleLbl="node1" presStyleIdx="5" presStyleCnt="7">
        <dgm:presLayoutVars>
          <dgm:bulletEnabled val="1"/>
        </dgm:presLayoutVars>
      </dgm:prSet>
      <dgm:spPr/>
      <dgm:t>
        <a:bodyPr/>
        <a:lstStyle/>
        <a:p>
          <a:endParaRPr lang="en-US"/>
        </a:p>
      </dgm:t>
    </dgm:pt>
    <dgm:pt modelId="{5E4E2785-32C3-4D99-AF2E-32A9DA9E0674}" type="pres">
      <dgm:prSet presAssocID="{65D4F979-655A-4B43-82A7-BF7E74BAC4CD}" presName="parSpace" presStyleCnt="0"/>
      <dgm:spPr/>
    </dgm:pt>
    <dgm:pt modelId="{DE21FFA2-255B-4D76-B37A-90D0AA343665}" type="pres">
      <dgm:prSet presAssocID="{CA0C96EB-4128-4D6F-8E2C-9CF2D7A68939}" presName="parTxOnly" presStyleLbl="node1" presStyleIdx="6" presStyleCnt="7">
        <dgm:presLayoutVars>
          <dgm:bulletEnabled val="1"/>
        </dgm:presLayoutVars>
      </dgm:prSet>
      <dgm:spPr/>
      <dgm:t>
        <a:bodyPr/>
        <a:lstStyle/>
        <a:p>
          <a:endParaRPr lang="en-US"/>
        </a:p>
      </dgm:t>
    </dgm:pt>
  </dgm:ptLst>
  <dgm:cxnLst>
    <dgm:cxn modelId="{FF911A0A-4EBD-42E1-A000-8B053B6CE84F}" srcId="{FA95DF06-53E6-4366-8E24-FDC7C198BB74}" destId="{373B1152-FC22-4083-83E3-C160C02FAB74}" srcOrd="2" destOrd="0" parTransId="{6E04172F-B405-4A28-9F1A-9608F46069B0}" sibTransId="{BA423254-69FC-42C0-A0E5-54C3835C8A8E}"/>
    <dgm:cxn modelId="{92E0EB66-D69F-4479-B3A8-A886E101445B}" type="presOf" srcId="{D758B812-3FD8-4930-BCD3-9592EABAAB42}" destId="{4DAA412F-B63F-4757-B68A-F2F3629FC865}" srcOrd="0" destOrd="0" presId="urn:microsoft.com/office/officeart/2005/8/layout/hChevron3"/>
    <dgm:cxn modelId="{04A9C712-A7D0-4B16-BEC9-34B6226C2C8F}" srcId="{FA95DF06-53E6-4366-8E24-FDC7C198BB74}" destId="{F8829419-623D-4F61-9693-45D644F75E01}" srcOrd="5" destOrd="0" parTransId="{C9D4FE7F-B288-44FC-97CB-19D22F070A79}" sibTransId="{65D4F979-655A-4B43-82A7-BF7E74BAC4CD}"/>
    <dgm:cxn modelId="{F02D9C7C-C194-4D2C-BE52-A9355571C36B}" srcId="{FA95DF06-53E6-4366-8E24-FDC7C198BB74}" destId="{7D40004E-A2E1-4FC3-AA99-675178673C63}" srcOrd="3" destOrd="0" parTransId="{7D00F430-F3F6-4001-8F18-8E337603EBFA}" sibTransId="{F8B39E8D-2193-49A9-A7BD-8A849BE15162}"/>
    <dgm:cxn modelId="{E58F6863-1728-4D2A-AD1C-703A33DB2CD1}" type="presOf" srcId="{915BB7CA-487D-4C23-8F04-BDD5D1711EB9}" destId="{E7AB4642-150A-4574-8E3A-4FE596D10CC2}" srcOrd="0" destOrd="0" presId="urn:microsoft.com/office/officeart/2005/8/layout/hChevron3"/>
    <dgm:cxn modelId="{BA90DB71-DB10-44E3-9981-DFE14CD49CCB}" srcId="{FA95DF06-53E6-4366-8E24-FDC7C198BB74}" destId="{915BB7CA-487D-4C23-8F04-BDD5D1711EB9}" srcOrd="0" destOrd="0" parTransId="{6C8C1769-5F17-46F1-8639-2BC6678A3592}" sibTransId="{FBCBE73C-0BCD-433C-98FD-D8448CE09A98}"/>
    <dgm:cxn modelId="{DCCDBAFA-6209-492E-AEFB-335BBBB0E0D2}" srcId="{FA95DF06-53E6-4366-8E24-FDC7C198BB74}" destId="{515353F9-4A38-4EEC-9CE9-AE93C424F190}" srcOrd="4" destOrd="0" parTransId="{60E510C5-1679-4157-83D6-F200ACF9EB1E}" sibTransId="{6C65400D-7172-4E99-85C5-7546E42F42F2}"/>
    <dgm:cxn modelId="{371511BC-845A-4EF0-BFF4-7808D4676EF9}" srcId="{FA95DF06-53E6-4366-8E24-FDC7C198BB74}" destId="{D758B812-3FD8-4930-BCD3-9592EABAAB42}" srcOrd="1" destOrd="0" parTransId="{8C2FC4B6-8297-4734-8B36-C7E9BD3D0356}" sibTransId="{B8D670FB-2A19-4DD7-915A-E95A06AC7EE6}"/>
    <dgm:cxn modelId="{07065C11-1B58-4438-B43D-FDCCDB815A16}" srcId="{FA95DF06-53E6-4366-8E24-FDC7C198BB74}" destId="{CA0C96EB-4128-4D6F-8E2C-9CF2D7A68939}" srcOrd="6" destOrd="0" parTransId="{3A59038D-1F40-4211-84A8-858A7B667193}" sibTransId="{95540434-136E-4F57-94D8-2F4B24B7DAFB}"/>
    <dgm:cxn modelId="{8733ED22-788A-43E8-9718-72BA52D4D351}" type="presOf" srcId="{CA0C96EB-4128-4D6F-8E2C-9CF2D7A68939}" destId="{DE21FFA2-255B-4D76-B37A-90D0AA343665}" srcOrd="0" destOrd="0" presId="urn:microsoft.com/office/officeart/2005/8/layout/hChevron3"/>
    <dgm:cxn modelId="{71FD1A34-7A39-411E-9375-D61301A796A9}" type="presOf" srcId="{FA95DF06-53E6-4366-8E24-FDC7C198BB74}" destId="{45CE691D-3458-437A-81B3-E7012B4D85AF}" srcOrd="0" destOrd="0" presId="urn:microsoft.com/office/officeart/2005/8/layout/hChevron3"/>
    <dgm:cxn modelId="{A9676DF3-EB7A-4E04-95D1-CAE1C6050F8D}" type="presOf" srcId="{515353F9-4A38-4EEC-9CE9-AE93C424F190}" destId="{94DC7502-7BED-4B7C-8C93-FED1C6D5254F}" srcOrd="0" destOrd="0" presId="urn:microsoft.com/office/officeart/2005/8/layout/hChevron3"/>
    <dgm:cxn modelId="{5822EB55-A03E-4B87-871A-71DE783DB6B6}" type="presOf" srcId="{373B1152-FC22-4083-83E3-C160C02FAB74}" destId="{30A9B117-15E3-42AF-9147-0DF0638AD86B}" srcOrd="0" destOrd="0" presId="urn:microsoft.com/office/officeart/2005/8/layout/hChevron3"/>
    <dgm:cxn modelId="{7EE25433-F924-4140-BE9E-44AABCFCBE8C}" type="presOf" srcId="{7D40004E-A2E1-4FC3-AA99-675178673C63}" destId="{AFF812DB-063C-44DC-AFB9-75B72B018E12}" srcOrd="0" destOrd="0" presId="urn:microsoft.com/office/officeart/2005/8/layout/hChevron3"/>
    <dgm:cxn modelId="{377E436D-7A86-45BD-BAEB-975FED6DCC12}" type="presOf" srcId="{F8829419-623D-4F61-9693-45D644F75E01}" destId="{276213AD-94E6-4E0D-90A7-8C526173DF0B}" srcOrd="0" destOrd="0" presId="urn:microsoft.com/office/officeart/2005/8/layout/hChevron3"/>
    <dgm:cxn modelId="{C511DE2C-9445-4FCD-ADE9-A8552749DFB3}" type="presParOf" srcId="{45CE691D-3458-437A-81B3-E7012B4D85AF}" destId="{E7AB4642-150A-4574-8E3A-4FE596D10CC2}" srcOrd="0" destOrd="0" presId="urn:microsoft.com/office/officeart/2005/8/layout/hChevron3"/>
    <dgm:cxn modelId="{C3AB0D82-D098-43EF-92C6-65F62FD8EF1A}" type="presParOf" srcId="{45CE691D-3458-437A-81B3-E7012B4D85AF}" destId="{995F82AB-912C-4185-A5CD-22A9CE388A27}" srcOrd="1" destOrd="0" presId="urn:microsoft.com/office/officeart/2005/8/layout/hChevron3"/>
    <dgm:cxn modelId="{536DF8E6-62D4-41EC-BC4F-7C44F80003F7}" type="presParOf" srcId="{45CE691D-3458-437A-81B3-E7012B4D85AF}" destId="{4DAA412F-B63F-4757-B68A-F2F3629FC865}" srcOrd="2" destOrd="0" presId="urn:microsoft.com/office/officeart/2005/8/layout/hChevron3"/>
    <dgm:cxn modelId="{9CC4D943-04FD-4B6E-A67E-BDF979117BD1}" type="presParOf" srcId="{45CE691D-3458-437A-81B3-E7012B4D85AF}" destId="{4035CB52-CF67-4A2B-AADF-95C50F2160C1}" srcOrd="3" destOrd="0" presId="urn:microsoft.com/office/officeart/2005/8/layout/hChevron3"/>
    <dgm:cxn modelId="{770CE7C2-A0AE-4F47-A6FE-0105B1DD9BD3}" type="presParOf" srcId="{45CE691D-3458-437A-81B3-E7012B4D85AF}" destId="{30A9B117-15E3-42AF-9147-0DF0638AD86B}" srcOrd="4" destOrd="0" presId="urn:microsoft.com/office/officeart/2005/8/layout/hChevron3"/>
    <dgm:cxn modelId="{8E6557C0-FDAC-4B7F-B523-6F78526B3DC2}" type="presParOf" srcId="{45CE691D-3458-437A-81B3-E7012B4D85AF}" destId="{91DD4C7B-AD40-40D4-8E6D-43C402253577}" srcOrd="5" destOrd="0" presId="urn:microsoft.com/office/officeart/2005/8/layout/hChevron3"/>
    <dgm:cxn modelId="{EB9C3F03-5341-4023-8AEF-1D38D55510C5}" type="presParOf" srcId="{45CE691D-3458-437A-81B3-E7012B4D85AF}" destId="{AFF812DB-063C-44DC-AFB9-75B72B018E12}" srcOrd="6" destOrd="0" presId="urn:microsoft.com/office/officeart/2005/8/layout/hChevron3"/>
    <dgm:cxn modelId="{CA44C55A-D7EF-4AE3-9191-5F32150253B2}" type="presParOf" srcId="{45CE691D-3458-437A-81B3-E7012B4D85AF}" destId="{FA18A089-B1AA-4ECA-959C-E871DBE009C7}" srcOrd="7" destOrd="0" presId="urn:microsoft.com/office/officeart/2005/8/layout/hChevron3"/>
    <dgm:cxn modelId="{F4E90C47-24A8-407F-A68B-464609027D59}" type="presParOf" srcId="{45CE691D-3458-437A-81B3-E7012B4D85AF}" destId="{94DC7502-7BED-4B7C-8C93-FED1C6D5254F}" srcOrd="8" destOrd="0" presId="urn:microsoft.com/office/officeart/2005/8/layout/hChevron3"/>
    <dgm:cxn modelId="{26A6894D-D681-48B6-9B80-7F1E0EC07F88}" type="presParOf" srcId="{45CE691D-3458-437A-81B3-E7012B4D85AF}" destId="{D97678AC-343C-438D-A2FC-F8CB328BADEA}" srcOrd="9" destOrd="0" presId="urn:microsoft.com/office/officeart/2005/8/layout/hChevron3"/>
    <dgm:cxn modelId="{8980709E-468C-4CD2-8D6F-37D3F9354707}" type="presParOf" srcId="{45CE691D-3458-437A-81B3-E7012B4D85AF}" destId="{276213AD-94E6-4E0D-90A7-8C526173DF0B}" srcOrd="10" destOrd="0" presId="urn:microsoft.com/office/officeart/2005/8/layout/hChevron3"/>
    <dgm:cxn modelId="{949D4A87-25AD-4689-89DB-169D6AAAA632}" type="presParOf" srcId="{45CE691D-3458-437A-81B3-E7012B4D85AF}" destId="{5E4E2785-32C3-4D99-AF2E-32A9DA9E0674}" srcOrd="11" destOrd="0" presId="urn:microsoft.com/office/officeart/2005/8/layout/hChevron3"/>
    <dgm:cxn modelId="{92B6E260-C8C7-4C90-8E80-79F8BDF887CA}" type="presParOf" srcId="{45CE691D-3458-437A-81B3-E7012B4D85AF}" destId="{DE21FFA2-255B-4D76-B37A-90D0AA343665}"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B4642-150A-4574-8E3A-4FE596D10CC2}">
      <dsp:nvSpPr>
        <dsp:cNvPr id="0" name=""/>
        <dsp:cNvSpPr/>
      </dsp:nvSpPr>
      <dsp:spPr>
        <a:xfrm>
          <a:off x="1649" y="0"/>
          <a:ext cx="1940969" cy="460863"/>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Book Antiqua" panose="02040602050305030304" pitchFamily="18" charset="0"/>
            </a:rPr>
            <a:t>No</a:t>
          </a:r>
          <a:endParaRPr lang="en-US" sz="2000" b="0" kern="1200" dirty="0">
            <a:solidFill>
              <a:schemeClr val="tx1"/>
            </a:solidFill>
            <a:latin typeface="Book Antiqua" panose="02040602050305030304" pitchFamily="18" charset="0"/>
          </a:endParaRPr>
        </a:p>
      </dsp:txBody>
      <dsp:txXfrm>
        <a:off x="1649" y="0"/>
        <a:ext cx="1825753" cy="460863"/>
      </dsp:txXfrm>
    </dsp:sp>
    <dsp:sp modelId="{4DAA412F-B63F-4757-B68A-F2F3629FC865}">
      <dsp:nvSpPr>
        <dsp:cNvPr id="0" name=""/>
        <dsp:cNvSpPr/>
      </dsp:nvSpPr>
      <dsp:spPr>
        <a:xfrm>
          <a:off x="1554424" y="0"/>
          <a:ext cx="1940969" cy="46086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Book Antiqua" panose="02040602050305030304" pitchFamily="18" charset="0"/>
            </a:rPr>
            <a:t>Very Mild</a:t>
          </a:r>
          <a:endParaRPr lang="en-US" sz="2000" kern="1200" dirty="0">
            <a:solidFill>
              <a:schemeClr val="tx1"/>
            </a:solidFill>
            <a:latin typeface="Book Antiqua" panose="02040602050305030304" pitchFamily="18" charset="0"/>
          </a:endParaRPr>
        </a:p>
      </dsp:txBody>
      <dsp:txXfrm>
        <a:off x="1784856" y="0"/>
        <a:ext cx="1480106" cy="460863"/>
      </dsp:txXfrm>
    </dsp:sp>
    <dsp:sp modelId="{30A9B117-15E3-42AF-9147-0DF0638AD86B}">
      <dsp:nvSpPr>
        <dsp:cNvPr id="0" name=""/>
        <dsp:cNvSpPr/>
      </dsp:nvSpPr>
      <dsp:spPr>
        <a:xfrm>
          <a:off x="3040597" y="0"/>
          <a:ext cx="1940969" cy="460863"/>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Book Antiqua" panose="02040602050305030304" pitchFamily="18" charset="0"/>
            </a:rPr>
            <a:t>Mild</a:t>
          </a:r>
          <a:endParaRPr lang="en-US" sz="2000" kern="1200" dirty="0">
            <a:solidFill>
              <a:schemeClr val="tx1"/>
            </a:solidFill>
            <a:latin typeface="Book Antiqua" panose="02040602050305030304" pitchFamily="18" charset="0"/>
          </a:endParaRPr>
        </a:p>
      </dsp:txBody>
      <dsp:txXfrm>
        <a:off x="3271029" y="0"/>
        <a:ext cx="1480106" cy="460863"/>
      </dsp:txXfrm>
    </dsp:sp>
    <dsp:sp modelId="{AFF812DB-063C-44DC-AFB9-75B72B018E12}">
      <dsp:nvSpPr>
        <dsp:cNvPr id="0" name=""/>
        <dsp:cNvSpPr/>
      </dsp:nvSpPr>
      <dsp:spPr>
        <a:xfrm>
          <a:off x="4659975" y="0"/>
          <a:ext cx="1940969" cy="460863"/>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Book Antiqua" panose="02040602050305030304" pitchFamily="18" charset="0"/>
            </a:rPr>
            <a:t>Mod</a:t>
          </a:r>
          <a:endParaRPr lang="en-US" sz="2000" kern="1200" dirty="0">
            <a:solidFill>
              <a:schemeClr val="tx1"/>
            </a:solidFill>
            <a:latin typeface="Book Antiqua" panose="02040602050305030304" pitchFamily="18" charset="0"/>
          </a:endParaRPr>
        </a:p>
      </dsp:txBody>
      <dsp:txXfrm>
        <a:off x="4890407" y="0"/>
        <a:ext cx="1480106" cy="460863"/>
      </dsp:txXfrm>
    </dsp:sp>
    <dsp:sp modelId="{94DC7502-7BED-4B7C-8C93-FED1C6D5254F}">
      <dsp:nvSpPr>
        <dsp:cNvPr id="0" name=""/>
        <dsp:cNvSpPr/>
      </dsp:nvSpPr>
      <dsp:spPr>
        <a:xfrm>
          <a:off x="6212750" y="0"/>
          <a:ext cx="1940969" cy="46086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Book Antiqua" panose="02040602050305030304" pitchFamily="18" charset="0"/>
            </a:rPr>
            <a:t>Mod Severe</a:t>
          </a:r>
          <a:endParaRPr lang="en-US" sz="2000" kern="1200" dirty="0">
            <a:solidFill>
              <a:schemeClr val="tx1"/>
            </a:solidFill>
            <a:latin typeface="Book Antiqua" panose="02040602050305030304" pitchFamily="18" charset="0"/>
          </a:endParaRPr>
        </a:p>
      </dsp:txBody>
      <dsp:txXfrm>
        <a:off x="6443182" y="0"/>
        <a:ext cx="1480106" cy="460863"/>
      </dsp:txXfrm>
    </dsp:sp>
    <dsp:sp modelId="{276213AD-94E6-4E0D-90A7-8C526173DF0B}">
      <dsp:nvSpPr>
        <dsp:cNvPr id="0" name=""/>
        <dsp:cNvSpPr/>
      </dsp:nvSpPr>
      <dsp:spPr>
        <a:xfrm>
          <a:off x="7765526" y="0"/>
          <a:ext cx="1940969" cy="46086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Book Antiqua" panose="02040602050305030304" pitchFamily="18" charset="0"/>
            </a:rPr>
            <a:t>Severe</a:t>
          </a:r>
          <a:endParaRPr lang="en-US" sz="2000" kern="1200" dirty="0">
            <a:solidFill>
              <a:schemeClr val="tx1"/>
            </a:solidFill>
            <a:latin typeface="Book Antiqua" panose="02040602050305030304" pitchFamily="18" charset="0"/>
          </a:endParaRPr>
        </a:p>
      </dsp:txBody>
      <dsp:txXfrm>
        <a:off x="7995958" y="0"/>
        <a:ext cx="1480106" cy="460863"/>
      </dsp:txXfrm>
    </dsp:sp>
    <dsp:sp modelId="{DE21FFA2-255B-4D76-B37A-90D0AA343665}">
      <dsp:nvSpPr>
        <dsp:cNvPr id="0" name=""/>
        <dsp:cNvSpPr/>
      </dsp:nvSpPr>
      <dsp:spPr>
        <a:xfrm>
          <a:off x="9318301" y="0"/>
          <a:ext cx="1940969" cy="46086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Book Antiqua" panose="02040602050305030304" pitchFamily="18" charset="0"/>
            </a:rPr>
            <a:t>Very Severe</a:t>
          </a:r>
          <a:endParaRPr lang="en-US" sz="2000" b="0" kern="1200" dirty="0">
            <a:solidFill>
              <a:schemeClr val="tx1"/>
            </a:solidFill>
            <a:latin typeface="Book Antiqua" panose="02040602050305030304" pitchFamily="18" charset="0"/>
          </a:endParaRPr>
        </a:p>
      </dsp:txBody>
      <dsp:txXfrm>
        <a:off x="9548733" y="0"/>
        <a:ext cx="1480106" cy="46086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51" tIns="46574" rIns="93151" bIns="46574"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6434"/>
          </a:xfrm>
          <a:prstGeom prst="rect">
            <a:avLst/>
          </a:prstGeom>
        </p:spPr>
        <p:txBody>
          <a:bodyPr vert="horz" lIns="93151" tIns="46574" rIns="93151" bIns="46574" rtlCol="0"/>
          <a:lstStyle>
            <a:lvl1pPr algn="r">
              <a:defRPr sz="1200"/>
            </a:lvl1pPr>
          </a:lstStyle>
          <a:p>
            <a:fld id="{59A2CC19-84ED-4519-80CE-89C615DDEC4F}" type="datetimeFigureOut">
              <a:rPr lang="en-US" smtClean="0"/>
              <a:t>10/30/2018</a:t>
            </a:fld>
            <a:endParaRPr lang="en-US" dirty="0"/>
          </a:p>
        </p:txBody>
      </p:sp>
      <p:sp>
        <p:nvSpPr>
          <p:cNvPr id="4" name="Footer Placeholder 3"/>
          <p:cNvSpPr>
            <a:spLocks noGrp="1"/>
          </p:cNvSpPr>
          <p:nvPr>
            <p:ph type="ftr" sz="quarter" idx="2"/>
          </p:nvPr>
        </p:nvSpPr>
        <p:spPr>
          <a:xfrm>
            <a:off x="0" y="8829969"/>
            <a:ext cx="3037840" cy="466433"/>
          </a:xfrm>
          <a:prstGeom prst="rect">
            <a:avLst/>
          </a:prstGeom>
        </p:spPr>
        <p:txBody>
          <a:bodyPr vert="horz" lIns="93151" tIns="46574" rIns="93151" bIns="4657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9"/>
            <a:ext cx="3037840" cy="466433"/>
          </a:xfrm>
          <a:prstGeom prst="rect">
            <a:avLst/>
          </a:prstGeom>
        </p:spPr>
        <p:txBody>
          <a:bodyPr vert="horz" lIns="93151" tIns="46574" rIns="93151" bIns="46574" rtlCol="0" anchor="b"/>
          <a:lstStyle>
            <a:lvl1pPr algn="r">
              <a:defRPr sz="1200"/>
            </a:lvl1pPr>
          </a:lstStyle>
          <a:p>
            <a:fld id="{6AAEA153-8A65-4AEE-8C49-595EF290FA4D}" type="slidenum">
              <a:rPr lang="en-US" smtClean="0"/>
              <a:t>‹#›</a:t>
            </a:fld>
            <a:endParaRPr lang="en-US" dirty="0"/>
          </a:p>
        </p:txBody>
      </p:sp>
    </p:spTree>
    <p:extLst>
      <p:ext uri="{BB962C8B-B14F-4D97-AF65-F5344CB8AC3E}">
        <p14:creationId xmlns:p14="http://schemas.microsoft.com/office/powerpoint/2010/main" val="4322225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51" tIns="46574" rIns="93151" bIns="46574" rtlCol="0"/>
          <a:lstStyle>
            <a:lvl1pPr algn="l">
              <a:defRPr sz="1200"/>
            </a:lvl1pPr>
          </a:lstStyle>
          <a:p>
            <a:endParaRPr lang="en-US" dirty="0"/>
          </a:p>
        </p:txBody>
      </p:sp>
      <p:sp>
        <p:nvSpPr>
          <p:cNvPr id="3" name="Date Placeholder 2"/>
          <p:cNvSpPr>
            <a:spLocks noGrp="1"/>
          </p:cNvSpPr>
          <p:nvPr>
            <p:ph type="dt" idx="1"/>
          </p:nvPr>
        </p:nvSpPr>
        <p:spPr>
          <a:xfrm>
            <a:off x="3970940" y="0"/>
            <a:ext cx="3037840" cy="466434"/>
          </a:xfrm>
          <a:prstGeom prst="rect">
            <a:avLst/>
          </a:prstGeom>
        </p:spPr>
        <p:txBody>
          <a:bodyPr vert="horz" lIns="93151" tIns="46574" rIns="93151" bIns="46574" rtlCol="0"/>
          <a:lstStyle>
            <a:lvl1pPr algn="r">
              <a:defRPr sz="1200"/>
            </a:lvl1pPr>
          </a:lstStyle>
          <a:p>
            <a:fld id="{4277B7FB-D938-4763-82CD-D4ED3091C4E9}" type="datetimeFigureOut">
              <a:rPr lang="en-US" smtClean="0"/>
              <a:t>10/30/2018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1" tIns="46574" rIns="93151" bIns="46574"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51" tIns="46574" rIns="93151" bIns="4657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51" tIns="46574" rIns="93151" bIns="46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6433"/>
          </a:xfrm>
          <a:prstGeom prst="rect">
            <a:avLst/>
          </a:prstGeom>
        </p:spPr>
        <p:txBody>
          <a:bodyPr vert="horz" lIns="93151" tIns="46574" rIns="93151" bIns="46574" rtlCol="0" anchor="b"/>
          <a:lstStyle>
            <a:lvl1pPr algn="r">
              <a:defRPr sz="1200"/>
            </a:lvl1pPr>
          </a:lstStyle>
          <a:p>
            <a:fld id="{8822A97E-095B-4FBE-AFE2-D86FF3F9305D}" type="slidenum">
              <a:rPr lang="en-US" smtClean="0"/>
              <a:t>‹#›</a:t>
            </a:fld>
            <a:endParaRPr lang="en-US" dirty="0"/>
          </a:p>
        </p:txBody>
      </p:sp>
    </p:spTree>
    <p:extLst>
      <p:ext uri="{BB962C8B-B14F-4D97-AF65-F5344CB8AC3E}">
        <p14:creationId xmlns:p14="http://schemas.microsoft.com/office/powerpoint/2010/main" val="13232740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the final topic in the series on Partnerships to Improve Care and Quality of Life for Persons with Dementia.</a:t>
            </a:r>
          </a:p>
          <a:p>
            <a:endParaRPr lang="en-US" dirty="0"/>
          </a:p>
        </p:txBody>
      </p:sp>
      <p:sp>
        <p:nvSpPr>
          <p:cNvPr id="4" name="Slide Number Placeholder 3"/>
          <p:cNvSpPr>
            <a:spLocks noGrp="1"/>
          </p:cNvSpPr>
          <p:nvPr>
            <p:ph type="sldNum" sz="quarter" idx="10"/>
          </p:nvPr>
        </p:nvSpPr>
        <p:spPr/>
        <p:txBody>
          <a:bodyPr/>
          <a:lstStyle/>
          <a:p>
            <a:fld id="{8822A97E-095B-4FBE-AFE2-D86FF3F9305D}" type="slidenum">
              <a:rPr lang="en-US" smtClean="0"/>
              <a:t>1</a:t>
            </a:fld>
            <a:endParaRPr lang="en-US" dirty="0"/>
          </a:p>
        </p:txBody>
      </p:sp>
    </p:spTree>
    <p:extLst>
      <p:ext uri="{BB962C8B-B14F-4D97-AF65-F5344CB8AC3E}">
        <p14:creationId xmlns:p14="http://schemas.microsoft.com/office/powerpoint/2010/main" val="1523064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Treating health complications in late stage dementia has been a concern for many years. In fact, the idea of using a “Hospice Approach” in dementia began over 40 years ago in the care of veterans with dementia. Since that time, a large body of evidence has grown related to the risks associated with particular treatments and interventions.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Today, there is a strong base of knowledge that some of the approaches widely used to PROLONG LIFE cause considerable distress, discomfort, and even harm to persons in late stage dementia. Having a better understanding of these risks can help staff both explain, and support decisions when goals of care are discussed, so let’s think about each area now.</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22A97E-095B-4FBE-AFE2-D86FF3F9305D}" type="slidenum">
              <a:rPr lang="en-US" smtClean="0"/>
              <a:t>10</a:t>
            </a:fld>
            <a:endParaRPr lang="en-US" dirty="0"/>
          </a:p>
        </p:txBody>
      </p:sp>
    </p:spTree>
    <p:extLst>
      <p:ext uri="{BB962C8B-B14F-4D97-AF65-F5344CB8AC3E}">
        <p14:creationId xmlns:p14="http://schemas.microsoft.com/office/powerpoint/2010/main" val="3352593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television images of CPR too often misguide patients and family members alike. Broken ribs that cause pain, greater confusion and delirium, and greater cognitive impairment than before the cardiac arrest, are all common results of resuscitation.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important, survival rates in persons with dementia are low, and both family members and other residents who witness CPR procedures are often upset by the process. As a result, CPR is not recommended unless the primary goal is survival at all costs.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22A97E-095B-4FBE-AFE2-D86FF3F9305D}" type="slidenum">
              <a:rPr lang="en-US" smtClean="0"/>
              <a:t>11</a:t>
            </a:fld>
            <a:endParaRPr lang="en-US" dirty="0"/>
          </a:p>
        </p:txBody>
      </p:sp>
    </p:spTree>
    <p:extLst>
      <p:ext uri="{BB962C8B-B14F-4D97-AF65-F5344CB8AC3E}">
        <p14:creationId xmlns:p14="http://schemas.microsoft.com/office/powerpoint/2010/main" val="4152038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Hospitalization is another big concern. The experience of being transferred, admitted and treated by unfamiliar providers in unfamiliar settings is often confusing, distressing and anxiety-provoking to the person with dementia. Moreover, functional abilities, including mobility, toileting, feeding, and grooming, often deteriorate during hospitalization.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many times – as often as 3 out of 4 times, or 75% -- the risks are unnecessary and avoidable. For example, pneumonia is a leading cause for hospitalization, but treatment in the nursing home is just as effective – and is much less stressful to the person.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other cases, transfer to hospital is contrary to the person’s wishes and goals of care. </a:t>
            </a:r>
          </a:p>
          <a:p>
            <a:r>
              <a:rPr lang="en-US" sz="1200" kern="1200" dirty="0" smtClean="0">
                <a:solidFill>
                  <a:schemeClr val="tx1"/>
                </a:solidFill>
                <a:effectLst/>
                <a:latin typeface="+mn-lt"/>
                <a:ea typeface="+mn-ea"/>
                <a:cs typeface="+mn-cs"/>
              </a:rPr>
              <a:t>Another concern is that decisions made during unplanned admissions by unfamiliar providers who are often “cure-focused” may not be consistent with the identified goals of care. </a:t>
            </a:r>
          </a:p>
          <a:p>
            <a:endParaRPr lang="en-US" dirty="0"/>
          </a:p>
        </p:txBody>
      </p:sp>
      <p:sp>
        <p:nvSpPr>
          <p:cNvPr id="4" name="Slide Number Placeholder 3"/>
          <p:cNvSpPr>
            <a:spLocks noGrp="1"/>
          </p:cNvSpPr>
          <p:nvPr>
            <p:ph type="sldNum" sz="quarter" idx="10"/>
          </p:nvPr>
        </p:nvSpPr>
        <p:spPr/>
        <p:txBody>
          <a:bodyPr/>
          <a:lstStyle/>
          <a:p>
            <a:fld id="{8822A97E-095B-4FBE-AFE2-D86FF3F9305D}" type="slidenum">
              <a:rPr lang="en-US" smtClean="0"/>
              <a:t>12</a:t>
            </a:fld>
            <a:endParaRPr lang="en-US" dirty="0"/>
          </a:p>
        </p:txBody>
      </p:sp>
    </p:spTree>
    <p:extLst>
      <p:ext uri="{BB962C8B-B14F-4D97-AF65-F5344CB8AC3E}">
        <p14:creationId xmlns:p14="http://schemas.microsoft.com/office/powerpoint/2010/main" val="3382848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Infections and fevers are common in advanced dementia; they are also a leading reason for hospitalization, and death in advanced dementia. Pneumonia, which can be caused by aspirations due to swallowing problems, is among the most common infection in advanced dementia.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other is urinary tract infections, or UTIs, that are associated with immobility, dehydration, and incontinence. Along with these, fevers occur in over 50% of persons with terminal dementia.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Infections are often treated with antimicrobial therapies, commonly known as antibiotics. However, in terminal dementia, there are many questions about benefits compared to the risks of these drugs.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there is little evidence that antibiotics are more effective in lengthening survival or relieving symptoms compared to comfort measures that are part of palliative care. Antibiotics can also cause adverse effects, like upsetting the person’s stomach or GI system, or causing diarrhea.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also many concerns about the stress and discomfort associated with diagnosing infections – which is VERY important to reducing multi-organism resistance that can causes more problems.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22A97E-095B-4FBE-AFE2-D86FF3F9305D}" type="slidenum">
              <a:rPr lang="en-US" smtClean="0"/>
              <a:t>13</a:t>
            </a:fld>
            <a:endParaRPr lang="en-US" dirty="0"/>
          </a:p>
        </p:txBody>
      </p:sp>
    </p:spTree>
    <p:extLst>
      <p:ext uri="{BB962C8B-B14F-4D97-AF65-F5344CB8AC3E}">
        <p14:creationId xmlns:p14="http://schemas.microsoft.com/office/powerpoint/2010/main" val="3338887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Complications with eating becomes a major concern with advanced dementia. Complications include: the actual process of chewing and swallowing that can lead to pocketing and spitting out food, and trouble swallowing that can cause choking or aspirating.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Cognitive declines also interfere with the person’s ability use eating utensils, and to stay focused on the task of eating. The loss of interest is a natural part of terminal dementia, but other factors must be considered first such as the texture or presentation of the meal.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Simplifying meals, using smaller portions, finger foods that avoid using utensils, serving favorite foods, and using supplements can be effective. High-calorie, high nutrition but low volume diets can also been effective in advanced dementia.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Feeding tubes continue to be placed for persons with advanced dementia – often during hospitalization, and without careful consideration of options. These tubes are commonly associated with greater discomfort and indignity for the person with dementia, and survival rates have not been shown to be better than assistance by hand.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22A97E-095B-4FBE-AFE2-D86FF3F9305D}" type="slidenum">
              <a:rPr lang="en-US" smtClean="0"/>
              <a:t>14</a:t>
            </a:fld>
            <a:endParaRPr lang="en-US" dirty="0"/>
          </a:p>
        </p:txBody>
      </p:sp>
    </p:spTree>
    <p:extLst>
      <p:ext uri="{BB962C8B-B14F-4D97-AF65-F5344CB8AC3E}">
        <p14:creationId xmlns:p14="http://schemas.microsoft.com/office/powerpoint/2010/main" val="879212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thinking about, and anticipating the problems that regularly occur in late stage dementia, staff can help family members make plans, not just react to new challenges as they occur.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New health problems – like pneumonia or not eating, or other infections are often treated aggressively – but this “cure-focused” treatment fails to consider the impact on the comfort of the person. Remember-things that might make sense to caregivers and family members are often frightening and upsetting to the person with dementia. </a:t>
            </a:r>
          </a:p>
          <a:p>
            <a:endParaRPr lang="en-US" dirty="0"/>
          </a:p>
        </p:txBody>
      </p:sp>
      <p:sp>
        <p:nvSpPr>
          <p:cNvPr id="4" name="Slide Number Placeholder 3"/>
          <p:cNvSpPr>
            <a:spLocks noGrp="1"/>
          </p:cNvSpPr>
          <p:nvPr>
            <p:ph type="sldNum" sz="quarter" idx="10"/>
          </p:nvPr>
        </p:nvSpPr>
        <p:spPr/>
        <p:txBody>
          <a:bodyPr/>
          <a:lstStyle/>
          <a:p>
            <a:fld id="{8822A97E-095B-4FBE-AFE2-D86FF3F9305D}" type="slidenum">
              <a:rPr lang="en-US" smtClean="0"/>
              <a:t>15</a:t>
            </a:fld>
            <a:endParaRPr lang="en-US" dirty="0"/>
          </a:p>
        </p:txBody>
      </p:sp>
    </p:spTree>
    <p:extLst>
      <p:ext uri="{BB962C8B-B14F-4D97-AF65-F5344CB8AC3E}">
        <p14:creationId xmlns:p14="http://schemas.microsoft.com/office/powerpoint/2010/main" val="3607224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Hospice Approach to Dementia Care is a great option for avoiding “Reactive” decision-making. The Hospice Approach was the first Palliative Care Model for dementia care, and rose from the observed need to help family members make informed decisions about their loved one’s care.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goal was finding the right balance between prolonging life and preventing suffering as the disease progressed. The focus is on maximum comfort, dignity, and quality of life for the person with dementia.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Hospice Approach engages family members in discussion of options soon after the person was admitted to the care system. Structured discussions sought to put care options and choices in the context of what the person with dementia would want, based on their longstanding values and goals.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Options, and choices for care – such as resuscitation, transfer to the hospital, and feeding tubes – are discussed, including the risks and benefits to the person with dementia. And those questions are reviewed at each subsequent care plan meeting to assure the plans “fits” the persons’ needs.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22A97E-095B-4FBE-AFE2-D86FF3F9305D}" type="slidenum">
              <a:rPr lang="en-US" smtClean="0"/>
              <a:t>16</a:t>
            </a:fld>
            <a:endParaRPr lang="en-US" dirty="0"/>
          </a:p>
        </p:txBody>
      </p:sp>
    </p:spTree>
    <p:extLst>
      <p:ext uri="{BB962C8B-B14F-4D97-AF65-F5344CB8AC3E}">
        <p14:creationId xmlns:p14="http://schemas.microsoft.com/office/powerpoint/2010/main" val="3199942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Five levels of care can be discussed with families. The first level is “full treatment.” That means full workup and treatment of all conditions and problems, resuscitation if necessary, use of a feeding tube if normal food intake is not possible, and comfort measures that become the focus as the disease progresses.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second level, the family agrees to a “do not resuscitate” or DNR order. </a:t>
            </a:r>
          </a:p>
          <a:p>
            <a:r>
              <a:rPr lang="en-US" sz="1200" kern="1200" dirty="0" smtClean="0">
                <a:solidFill>
                  <a:schemeClr val="tx1"/>
                </a:solidFill>
                <a:effectLst/>
                <a:latin typeface="+mn-lt"/>
                <a:ea typeface="+mn-ea"/>
                <a:cs typeface="+mn-cs"/>
              </a:rPr>
              <a:t>The third level adds the agreement that a transfer to the hospital will be avoided in all but critical situations, like a major injury.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fourth level, decisions to continue treating comorbid conditions depend on the value of comfort vs. prolonging life. For example, simplifying unnecessary medications.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fifth and final stage, only comfort care approaches are used. The person is supported to eat and drink using the assistance of a caregiver and low-volume, high nutrient diet that promotes nourishment early in the day, when the person is well rested.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decisions are made in collaboration with family members, and there are many variations on treatment decisions. For example, the avoidance of feeding tubes is an early decision in today’s care, given the lack of positive outcomes associated with their use.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22A97E-095B-4FBE-AFE2-D86FF3F9305D}" type="slidenum">
              <a:rPr lang="en-US" smtClean="0"/>
              <a:t>17</a:t>
            </a:fld>
            <a:endParaRPr lang="en-US" dirty="0"/>
          </a:p>
        </p:txBody>
      </p:sp>
    </p:spTree>
    <p:extLst>
      <p:ext uri="{BB962C8B-B14F-4D97-AF65-F5344CB8AC3E}">
        <p14:creationId xmlns:p14="http://schemas.microsoft.com/office/powerpoint/2010/main" val="612432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 importance, the Hospice Approach to Dementia care was developed at a time when palliative care was not well described or used in practice. The model blends aspects of both palliative care, and also hospice care. Both approaches target treating pain and discomfort with a focus on quality of life, not length of life.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However, palliative care is not time-limited and can be applied in combination with other treatments, including ones that may extend life.  In contrast, hospice is squarely focused on end of life care. Most payment systems like Medicare support hospice in the last 6 months of life.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the Hospice Approach to Dementia Care illustrates, there is often a logical transition from using palliative care approaches to hospice care.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before, the point is to have early and frequent discussions with families about the pros and cons of treatment options in advanced dementia, and particularly for those with terminal or very severe decline in function.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22A97E-095B-4FBE-AFE2-D86FF3F9305D}" type="slidenum">
              <a:rPr lang="en-US" smtClean="0"/>
              <a:t>18</a:t>
            </a:fld>
            <a:endParaRPr lang="en-US" dirty="0"/>
          </a:p>
        </p:txBody>
      </p:sp>
    </p:spTree>
    <p:extLst>
      <p:ext uri="{BB962C8B-B14F-4D97-AF65-F5344CB8AC3E}">
        <p14:creationId xmlns:p14="http://schemas.microsoft.com/office/powerpoint/2010/main" val="4040920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summary, discussions with family members about goals of care should be an ongoing part of being partners in care. The challenges that terminal dementia present are best discussed early, and repeatedly over the course of the disease.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Helping families balance the pros and cons of using specific types of intervention, like CPR, hospital transfers, and feeding tubes, is essential to making the best decisions for their loved one.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While many believe that comfort should be the primary focus as death approaches, some families will want everything done to help the person survive, no matter what the risks or cost. There is no one right way; each family will need to make decisions that fit their values and beliefs.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primary role for staff is to assure that options are reviewed, knowledge is shared, and decisions are supported in daily care and practice. Principles of advanced care planning and treatment options in the Hospice Approach can help staff and family make mutually agreeable plans that avoid reactive, crisis-driven decisions. In turn, quality of life for the person with dementia is promoted.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22A97E-095B-4FBE-AFE2-D86FF3F9305D}" type="slidenum">
              <a:rPr lang="en-US" smtClean="0"/>
              <a:t>19</a:t>
            </a:fld>
            <a:endParaRPr lang="en-US" dirty="0"/>
          </a:p>
        </p:txBody>
      </p:sp>
    </p:spTree>
    <p:extLst>
      <p:ext uri="{BB962C8B-B14F-4D97-AF65-F5344CB8AC3E}">
        <p14:creationId xmlns:p14="http://schemas.microsoft.com/office/powerpoint/2010/main" val="165823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goal for today is to better understand what palliative care is, and why it’s particularly important in dementia care. We will also build on our discussion of goal-centered care by discussing how advance planning can help everyone involved, including staff and family, to reduce stress and crisis-based decisions.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of the materials we talk about in this module are provided in greater detail in the Instructors Manual. This module also includes handouts that support and illustrate content in the presentation, so you may want to print those before or after you view this module.</a:t>
            </a:r>
          </a:p>
          <a:p>
            <a:pPr defTabSz="90415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822A97E-095B-4FBE-AFE2-D86FF3F9305D}" type="slidenum">
              <a:rPr lang="en-US" smtClean="0"/>
              <a:t>2</a:t>
            </a:fld>
            <a:endParaRPr lang="en-US" dirty="0"/>
          </a:p>
        </p:txBody>
      </p:sp>
    </p:spTree>
    <p:extLst>
      <p:ext uri="{BB962C8B-B14F-4D97-AF65-F5344CB8AC3E}">
        <p14:creationId xmlns:p14="http://schemas.microsoft.com/office/powerpoint/2010/main" val="3402228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the last module in our 12-part training series, </a:t>
            </a:r>
            <a:r>
              <a:rPr lang="en-US" sz="1200" i="1" kern="1200" dirty="0" smtClean="0">
                <a:solidFill>
                  <a:schemeClr val="tx1"/>
                </a:solidFill>
                <a:effectLst/>
                <a:latin typeface="+mn-lt"/>
                <a:ea typeface="+mn-ea"/>
                <a:cs typeface="+mn-cs"/>
              </a:rPr>
              <a:t>Partnerships to Improve Care and Quality of Life for Persons with Dementia</a:t>
            </a:r>
            <a:r>
              <a:rPr lang="en-US" sz="1200" kern="1200" dirty="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Thanks for your time and interest!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22A97E-095B-4FBE-AFE2-D86FF3F9305D}" type="slidenum">
              <a:rPr lang="en-US" smtClean="0"/>
              <a:t>20</a:t>
            </a:fld>
            <a:endParaRPr lang="en-US" dirty="0"/>
          </a:p>
        </p:txBody>
      </p:sp>
    </p:spTree>
    <p:extLst>
      <p:ext uri="{BB962C8B-B14F-4D97-AF65-F5344CB8AC3E}">
        <p14:creationId xmlns:p14="http://schemas.microsoft.com/office/powerpoint/2010/main" val="184640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important starting point is to remember that dementia is a terminal disease, meaning there is no cure. Several terms are used for late stage dementia including: terminal, advanced and very severe, but they all apply to the same common challenges.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progressive loss of abilities cause a long list of health problems related to not walking or moving, not talking or interacting with others, and becoming dependent for all daily care.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mobility decreases, and hunger and thirst cease, the person is at greater risk for infections, fevers, weight loss, dehydration and other complications. At the same time, other health conditions may occur, like strokes or heart attacks, and management of existing health problems, like chronic pain or diabetes, may further compromise the person’s quality of life.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22A97E-095B-4FBE-AFE2-D86FF3F9305D}" type="slidenum">
              <a:rPr lang="en-US" smtClean="0"/>
              <a:t>3</a:t>
            </a:fld>
            <a:endParaRPr lang="en-US" dirty="0"/>
          </a:p>
        </p:txBody>
      </p:sp>
    </p:spTree>
    <p:extLst>
      <p:ext uri="{BB962C8B-B14F-4D97-AF65-F5344CB8AC3E}">
        <p14:creationId xmlns:p14="http://schemas.microsoft.com/office/powerpoint/2010/main" val="1785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figure provides an important view of how the goals of care change as dementia progresses. Early in the disease, most people continue health promotion and disease prevention activities that are focused on avoiding more problems and prolonging life.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approach often continues in the early stages of dementia when symptoms are mild. As disabilities increase in the middle stages of disease, goals shift to maintaining function – with a greater focus on helping the person with what she or he can still successfully do.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Maximizing comfort becomes the primary focus as the person progresses to the advanced stage of dementia. There are no clear boundaries about </a:t>
            </a:r>
            <a:r>
              <a:rPr lang="en-US" sz="1200" u="sng" kern="1200" dirty="0" smtClean="0">
                <a:solidFill>
                  <a:schemeClr val="tx1"/>
                </a:solidFill>
                <a:effectLst/>
                <a:latin typeface="+mn-lt"/>
                <a:ea typeface="+mn-ea"/>
                <a:cs typeface="+mn-cs"/>
              </a:rPr>
              <a:t>when</a:t>
            </a:r>
            <a:r>
              <a:rPr lang="en-US" sz="1200" kern="1200" dirty="0" smtClean="0">
                <a:solidFill>
                  <a:schemeClr val="tx1"/>
                </a:solidFill>
                <a:effectLst/>
                <a:latin typeface="+mn-lt"/>
                <a:ea typeface="+mn-ea"/>
                <a:cs typeface="+mn-cs"/>
              </a:rPr>
              <a:t> the focus shifts from prolonging life to providing comfort care, and each person, and each situation will likely be different from others.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families may want every health promotion option continued, no matter what, up to the end of life. The point isn’t to change their mind. Instead, the goal is to make sure they are well-informed about the pros and cons that guide decisions, AND to help them plan in advance!</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22A97E-095B-4FBE-AFE2-D86FF3F9305D}" type="slidenum">
              <a:rPr lang="en-US" smtClean="0"/>
              <a:t>4</a:t>
            </a:fld>
            <a:endParaRPr lang="en-US" dirty="0"/>
          </a:p>
        </p:txBody>
      </p:sp>
    </p:spTree>
    <p:extLst>
      <p:ext uri="{BB962C8B-B14F-4D97-AF65-F5344CB8AC3E}">
        <p14:creationId xmlns:p14="http://schemas.microsoft.com/office/powerpoint/2010/main" val="455382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definition of advanced, or terminal dementia, is important to keep in mind as we discuss ideas in this module. One of the most helpful descriptions is found in the Global Deterioration Scale. The scale describes seven levels of dementia: no cognitive decline, very mild, mild, moderate, moderately severe, severe, and very severe cognitive decline that reflect the early, middle, and late stages of dementia.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very severe dementia, the person doesn’t recognize family members or others who have been well known in their lifetime. They lack speech, and lose the ability to walk. All activities of daily living rely on assistance from caregivers, and incontinence is common.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the duration of advanced dementia varies from person to person, thoughtful assessment of abilities and needs is essential to guiding care and treatment options.</a:t>
            </a:r>
            <a:endParaRPr lang="en-US" dirty="0"/>
          </a:p>
        </p:txBody>
      </p:sp>
      <p:sp>
        <p:nvSpPr>
          <p:cNvPr id="4" name="Slide Number Placeholder 3"/>
          <p:cNvSpPr>
            <a:spLocks noGrp="1"/>
          </p:cNvSpPr>
          <p:nvPr>
            <p:ph type="sldNum" sz="quarter" idx="10"/>
          </p:nvPr>
        </p:nvSpPr>
        <p:spPr/>
        <p:txBody>
          <a:bodyPr/>
          <a:lstStyle/>
          <a:p>
            <a:fld id="{8822A97E-095B-4FBE-AFE2-D86FF3F9305D}" type="slidenum">
              <a:rPr lang="en-US" smtClean="0"/>
              <a:t>5</a:t>
            </a:fld>
            <a:endParaRPr lang="en-US" dirty="0"/>
          </a:p>
        </p:txBody>
      </p:sp>
    </p:spTree>
    <p:extLst>
      <p:ext uri="{BB962C8B-B14F-4D97-AF65-F5344CB8AC3E}">
        <p14:creationId xmlns:p14="http://schemas.microsoft.com/office/powerpoint/2010/main" val="2930047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important definition is Palliative Care, which the figure refers to as both “maintenance of function” and “maximization of comfort.”  Palliative care is an approach that improves the quality of life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individuals and their family members who are facing problems associated with a life-threatening illness. The goal is to prevent and reduce suffering through early identification and treatment of pain and other problems.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22A97E-095B-4FBE-AFE2-D86FF3F9305D}" type="slidenum">
              <a:rPr lang="en-US" smtClean="0"/>
              <a:t>6</a:t>
            </a:fld>
            <a:endParaRPr lang="en-US" dirty="0"/>
          </a:p>
        </p:txBody>
      </p:sp>
    </p:spTree>
    <p:extLst>
      <p:ext uri="{BB962C8B-B14F-4D97-AF65-F5344CB8AC3E}">
        <p14:creationId xmlns:p14="http://schemas.microsoft.com/office/powerpoint/2010/main" val="124088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pain in dementia is not a consequence of the disease itself, the progressive loss of language puts people with dementia at risk for untreated pain. As the ability to say “That hurts!” or “I have pain in my back” is lost, caregivers have to rely on facial expressions, groaning, and even behavioral symptoms like resisting care as signals of pain.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Common to older adults, those with dementia often have chronic co-morbid conditions like osteoarthritis, diabetic nerve pain, and joint problems that may cause pain. And as mobility declines, lack of use can lead to stiffness and soreness that causes pain during movement.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Procedures to treat health conditions, like drawing blood, having a chest X-ray, or even traveling to health appointments, also trigger pain. In too many cases, unnecessary suffering is associated with treatments in advanced dementia.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Psychological and emotional pain is just as important as physical pain. As the person loses the capacity to recognize familiar people and understand their surroundings, the environment can rapidly become frightening, distressing, and confusing.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Resisting care – pushing back and being uncooperative – can signal both emotional distress and physical pain. In short, there are many ways that individuals with dementia may experience pain and discomfort, and that is the focus of palliative care!</a:t>
            </a:r>
            <a:endParaRPr lang="en-US" baseline="0" dirty="0" smtClean="0"/>
          </a:p>
        </p:txBody>
      </p:sp>
      <p:sp>
        <p:nvSpPr>
          <p:cNvPr id="4" name="Slide Number Placeholder 3"/>
          <p:cNvSpPr>
            <a:spLocks noGrp="1"/>
          </p:cNvSpPr>
          <p:nvPr>
            <p:ph type="sldNum" sz="quarter" idx="10"/>
          </p:nvPr>
        </p:nvSpPr>
        <p:spPr/>
        <p:txBody>
          <a:bodyPr/>
          <a:lstStyle/>
          <a:p>
            <a:fld id="{8822A97E-095B-4FBE-AFE2-D86FF3F9305D}" type="slidenum">
              <a:rPr lang="en-US" smtClean="0"/>
              <a:t>7</a:t>
            </a:fld>
            <a:endParaRPr lang="en-US" dirty="0"/>
          </a:p>
        </p:txBody>
      </p:sp>
    </p:spTree>
    <p:extLst>
      <p:ext uri="{BB962C8B-B14F-4D97-AF65-F5344CB8AC3E}">
        <p14:creationId xmlns:p14="http://schemas.microsoft.com/office/powerpoint/2010/main" val="2583755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Perhaps the biggest factor in promoting comfort in terminal dementia is having early discussions about challenges that occur during the course of the disease. Ideally, the discussion should occur while the person with dementia can still talk about their wishes and preferences. If the person is unable, conversations with family members who are proxy decision-makers for the person are very important.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goal is for the person and their family members to understand that loss of basic bodily functions, particularly related to eating and fighting infections, are common in dementia. These complications often signal that death is near, and are common causes of death. Understanding treatment options, including risks in advanced dementia, is the foundation for later decision-making.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we discussed earlier in the modules about Family-Staff Partnership, putting agreements in writing helps everyone know what to do later on. Using structured guides can help, such as the step-wise “Hospice approach” we’ll discuss later and also the nationally used POLST form.</a:t>
            </a:r>
          </a:p>
        </p:txBody>
      </p:sp>
      <p:sp>
        <p:nvSpPr>
          <p:cNvPr id="4" name="Slide Number Placeholder 3"/>
          <p:cNvSpPr>
            <a:spLocks noGrp="1"/>
          </p:cNvSpPr>
          <p:nvPr>
            <p:ph type="sldNum" sz="quarter" idx="10"/>
          </p:nvPr>
        </p:nvSpPr>
        <p:spPr/>
        <p:txBody>
          <a:bodyPr/>
          <a:lstStyle/>
          <a:p>
            <a:fld id="{8822A97E-095B-4FBE-AFE2-D86FF3F9305D}" type="slidenum">
              <a:rPr lang="en-US" smtClean="0"/>
              <a:t>8</a:t>
            </a:fld>
            <a:endParaRPr lang="en-US" dirty="0"/>
          </a:p>
        </p:txBody>
      </p:sp>
    </p:spTree>
    <p:extLst>
      <p:ext uri="{BB962C8B-B14F-4D97-AF65-F5344CB8AC3E}">
        <p14:creationId xmlns:p14="http://schemas.microsoft.com/office/powerpoint/2010/main" val="392548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advanced care planning discussions fit well with goals that many family members have identified for their loved ones. Most families want to assure that their loved one is helped to avoid burdensome medical care and hospitalization that is often frightening and confusing.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prefer that the person be able to stay in the current living setting, whether that is at home or a supported residential setting. And they hope the person can stay as involved with family and friends for as long as possible.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Decisions should be determined with these goals in mind, and guided by both values, as well as knowledge about treatment options and choices.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22A97E-095B-4FBE-AFE2-D86FF3F9305D}" type="slidenum">
              <a:rPr lang="en-US" smtClean="0"/>
              <a:t>9</a:t>
            </a:fld>
            <a:endParaRPr lang="en-US" dirty="0"/>
          </a:p>
        </p:txBody>
      </p:sp>
    </p:spTree>
    <p:extLst>
      <p:ext uri="{BB962C8B-B14F-4D97-AF65-F5344CB8AC3E}">
        <p14:creationId xmlns:p14="http://schemas.microsoft.com/office/powerpoint/2010/main" val="4193715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6327" y="578508"/>
            <a:ext cx="7533447" cy="1018033"/>
          </a:xfrm>
          <a:noFill/>
          <a:effectLst>
            <a:outerShdw blurRad="50800" dist="38100" dir="2700000" algn="tl" rotWithShape="0">
              <a:prstClr val="black">
                <a:alpha val="40000"/>
              </a:prstClr>
            </a:outerShdw>
          </a:effectLst>
        </p:spPr>
        <p:txBody>
          <a:bodyPr>
            <a:normAutofit/>
          </a:bodyPr>
          <a:lstStyle>
            <a:lvl1pPr algn="r">
              <a:defRPr sz="4800">
                <a:solidFill>
                  <a:srgbClr val="FFFF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56327" y="1596540"/>
            <a:ext cx="7533447" cy="814427"/>
          </a:xfrm>
        </p:spPr>
        <p:txBody>
          <a:bodyPr>
            <a:normAutofit/>
          </a:bodyPr>
          <a:lstStyle>
            <a:lvl1pPr marL="0" indent="0" algn="r">
              <a:buNone/>
              <a:defRPr sz="3733" b="0" i="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D1A66F-BFC3-4DB4-8658-B8D587A91C12}" type="datetimeFigureOut">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2591101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D1A66F-BFC3-4DB4-8658-B8D587A91C12}" type="datetimeFigureOut">
              <a:rPr lang="en-US" smtClean="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40063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1A66F-BFC3-4DB4-8658-B8D587A91C12}" type="datetimeFigureOut">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420039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1A66F-BFC3-4DB4-8658-B8D587A91C12}" type="datetimeFigureOut">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dirty="0"/>
          </a:p>
        </p:txBody>
      </p:sp>
      <p:pic>
        <p:nvPicPr>
          <p:cNvPr id="7" name="Picture 6" descr="E:\websites\free-power-point-templates\2012\logos.png">
            <a:extLst>
              <a:ext uri="{FF2B5EF4-FFF2-40B4-BE49-F238E27FC236}">
                <a16:creationId xmlns="" xmlns:a16="http://schemas.microsoft.com/office/drawing/2014/main" id="{2FF2FD40-53AF-40E2-A13F-8BABAB36E1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73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578507"/>
            <a:ext cx="10994760" cy="814428"/>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98621" y="1392935"/>
            <a:ext cx="10994760" cy="5090165"/>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D1A66F-BFC3-4DB4-8658-B8D587A91C12}" type="datetimeFigureOut">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153562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1900" y="374900"/>
            <a:ext cx="8144267" cy="763525"/>
          </a:xfrm>
        </p:spPr>
        <p:txBody>
          <a:bodyPr>
            <a:normAutofit/>
          </a:bodyPr>
          <a:lstStyle>
            <a:lvl1pPr algn="l">
              <a:defRPr sz="480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1900" y="1392935"/>
            <a:ext cx="8144267" cy="4885021"/>
          </a:xfrm>
        </p:spPr>
        <p:txBody>
          <a:bodyPr/>
          <a:lstStyle>
            <a:lvl1pPr>
              <a:defRPr sz="37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D1A66F-BFC3-4DB4-8658-B8D587A91C12}" type="datetimeFigureOut">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50994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D1A66F-BFC3-4DB4-8658-B8D587A91C12}" type="datetimeFigureOut">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217655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D1A66F-BFC3-4DB4-8658-B8D587A91C12}" type="datetimeFigureOut">
              <a:rPr lang="en-US" smtClean="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180458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2227" y="578507"/>
            <a:ext cx="10791153" cy="814427"/>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15840" y="1781104"/>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715840" y="2410967"/>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2" y="1781104"/>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096002" y="2410967"/>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D1A66F-BFC3-4DB4-8658-B8D587A91C12}" type="datetimeFigureOut">
              <a:rPr lang="en-US" smtClean="0"/>
              <a:t>10/30/2018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366172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D1A66F-BFC3-4DB4-8658-B8D587A91C12}" type="datetimeFigureOut">
              <a:rPr lang="en-US" smtClean="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164341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1A66F-BFC3-4DB4-8658-B8D587A91C12}" type="datetimeFigureOut">
              <a:rPr lang="en-US" smtClean="0"/>
              <a:t>10/30/2018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323682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D1A66F-BFC3-4DB4-8658-B8D587A91C12}" type="datetimeFigureOut">
              <a:rPr lang="en-US" smtClean="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293540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7D1A66F-BFC3-4DB4-8658-B8D587A91C12}" type="datetimeFigureOut">
              <a:rPr lang="en-US" smtClean="0"/>
              <a:t>10/30/2018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E0F0170-5361-492F-89E2-1B9AB7646AD5}" type="slidenum">
              <a:rPr lang="en-US" smtClean="0"/>
              <a:t>‹#›</a:t>
            </a:fld>
            <a:endParaRPr lang="en-US" dirty="0"/>
          </a:p>
        </p:txBody>
      </p:sp>
      <p:sp>
        <p:nvSpPr>
          <p:cNvPr id="7" name="TextBox 6">
            <a:extLst>
              <a:ext uri="{FF2B5EF4-FFF2-40B4-BE49-F238E27FC236}">
                <a16:creationId xmlns="" xmlns:a16="http://schemas.microsoft.com/office/drawing/2014/main" id="{DC36905C-C2C2-43A4-A6D9-5CA2ED246A55}"/>
              </a:ext>
            </a:extLst>
          </p:cNvPr>
          <p:cNvSpPr txBox="1"/>
          <p:nvPr/>
        </p:nvSpPr>
        <p:spPr>
          <a:xfrm>
            <a:off x="-12200" y="6951663"/>
            <a:ext cx="11186167" cy="666977"/>
          </a:xfrm>
          <a:prstGeom prst="rect">
            <a:avLst/>
          </a:prstGeom>
          <a:noFill/>
        </p:spPr>
        <p:txBody>
          <a:bodyPr wrap="square" rtlCol="0">
            <a:spAutoFit/>
          </a:bodyPr>
          <a:lstStyle/>
          <a:p>
            <a:r>
              <a:rPr lang="en-US" sz="1867">
                <a:solidFill>
                  <a:schemeClr val="bg1">
                    <a:lumMod val="65000"/>
                  </a:schemeClr>
                </a:solidFill>
              </a:rPr>
              <a:t>This presentation uses a free template provided by FPPT.com</a:t>
            </a:r>
          </a:p>
          <a:p>
            <a:r>
              <a:rPr lang="en-US" sz="1867">
                <a:solidFill>
                  <a:schemeClr val="bg1">
                    <a:lumMod val="65000"/>
                  </a:schemeClr>
                </a:solidFill>
              </a:rPr>
              <a:t>www.free-power-point-templates.com</a:t>
            </a:r>
          </a:p>
        </p:txBody>
      </p:sp>
    </p:spTree>
    <p:extLst>
      <p:ext uri="{BB962C8B-B14F-4D97-AF65-F5344CB8AC3E}">
        <p14:creationId xmlns:p14="http://schemas.microsoft.com/office/powerpoint/2010/main" val="3337161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5212" y="403697"/>
            <a:ext cx="8014562" cy="1018033"/>
          </a:xfrm>
        </p:spPr>
        <p:txBody>
          <a:bodyPr>
            <a:noAutofit/>
          </a:bodyPr>
          <a:lstStyle/>
          <a:p>
            <a:r>
              <a:rPr lang="en-US" sz="3600" dirty="0">
                <a:solidFill>
                  <a:schemeClr val="bg1"/>
                </a:solidFill>
                <a:latin typeface="Book Antiqua" panose="02040602050305030304" pitchFamily="18" charset="0"/>
              </a:rPr>
              <a:t>Hospice Approach to Dementia Care</a:t>
            </a:r>
          </a:p>
        </p:txBody>
      </p:sp>
      <p:sp>
        <p:nvSpPr>
          <p:cNvPr id="3" name="Subtitle 2"/>
          <p:cNvSpPr>
            <a:spLocks noGrp="1"/>
          </p:cNvSpPr>
          <p:nvPr>
            <p:ph type="subTitle" idx="1"/>
          </p:nvPr>
        </p:nvSpPr>
        <p:spPr>
          <a:xfrm>
            <a:off x="4894729" y="1596540"/>
            <a:ext cx="6495045" cy="814427"/>
          </a:xfrm>
        </p:spPr>
        <p:txBody>
          <a:bodyPr>
            <a:normAutofit fontScale="70000" lnSpcReduction="20000"/>
          </a:bodyPr>
          <a:lstStyle/>
          <a:p>
            <a:r>
              <a:rPr lang="en-US" sz="4000" i="1" dirty="0">
                <a:solidFill>
                  <a:srgbClr val="FFFF00"/>
                </a:solidFill>
                <a:latin typeface="Book Antiqua" panose="02040602050305030304" pitchFamily="18" charset="0"/>
              </a:rPr>
              <a:t>Partnerships to Improve Care and Quality of Life for Persons with Dementia</a:t>
            </a:r>
          </a:p>
          <a:p>
            <a:endParaRPr lang="en-US" dirty="0"/>
          </a:p>
        </p:txBody>
      </p:sp>
    </p:spTree>
    <p:extLst>
      <p:ext uri="{BB962C8B-B14F-4D97-AF65-F5344CB8AC3E}">
        <p14:creationId xmlns:p14="http://schemas.microsoft.com/office/powerpoint/2010/main" val="1970001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Reducing Burdensome Care</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600" b="1" dirty="0" smtClean="0">
                <a:solidFill>
                  <a:srgbClr val="006600"/>
                </a:solidFill>
                <a:latin typeface="Book Antiqua" panose="02040602050305030304" pitchFamily="18" charset="0"/>
              </a:rPr>
              <a:t>Evidence has been building since the 1980s! In late stage…</a:t>
            </a:r>
          </a:p>
          <a:p>
            <a:pPr>
              <a:buClr>
                <a:srgbClr val="0070C0"/>
              </a:buClr>
              <a:buFont typeface="Wingdings" panose="05000000000000000000" pitchFamily="2" charset="2"/>
              <a:buChar char="v"/>
            </a:pPr>
            <a:r>
              <a:rPr lang="en-US" sz="2600" dirty="0" smtClean="0">
                <a:latin typeface="Book Antiqua" panose="02040602050305030304" pitchFamily="18" charset="0"/>
              </a:rPr>
              <a:t>CPR is</a:t>
            </a:r>
            <a:r>
              <a:rPr lang="en-US" sz="2600" dirty="0" smtClean="0">
                <a:latin typeface="Book Antiqua" panose="02040602050305030304" pitchFamily="18" charset="0"/>
                <a:sym typeface="Wingdings" panose="05000000000000000000" pitchFamily="2" charset="2"/>
              </a:rPr>
              <a:t> rarely successful in frail elderly</a:t>
            </a:r>
            <a:endParaRPr lang="en-US" sz="2600" dirty="0" smtClean="0">
              <a:latin typeface="Book Antiqua" panose="02040602050305030304" pitchFamily="18" charset="0"/>
            </a:endParaRPr>
          </a:p>
          <a:p>
            <a:pPr>
              <a:buClr>
                <a:srgbClr val="0070C0"/>
              </a:buClr>
              <a:buFont typeface="Wingdings" panose="05000000000000000000" pitchFamily="2" charset="2"/>
              <a:buChar char="v"/>
            </a:pPr>
            <a:r>
              <a:rPr lang="en-US" sz="2600" dirty="0" smtClean="0">
                <a:latin typeface="Book Antiqua" panose="02040602050305030304" pitchFamily="18" charset="0"/>
              </a:rPr>
              <a:t>Hospitalization is often traumatic due to confusion</a:t>
            </a:r>
          </a:p>
          <a:p>
            <a:pPr>
              <a:buClr>
                <a:srgbClr val="0070C0"/>
              </a:buClr>
              <a:buFont typeface="Wingdings" panose="05000000000000000000" pitchFamily="2" charset="2"/>
              <a:buChar char="v"/>
            </a:pPr>
            <a:r>
              <a:rPr lang="en-US" sz="2600" dirty="0" smtClean="0">
                <a:latin typeface="Book Antiqua" panose="02040602050305030304" pitchFamily="18" charset="0"/>
              </a:rPr>
              <a:t>Infection treatment may not improve outcomes</a:t>
            </a:r>
          </a:p>
          <a:p>
            <a:pPr>
              <a:buClr>
                <a:srgbClr val="0070C0"/>
              </a:buClr>
              <a:buFont typeface="Wingdings" panose="05000000000000000000" pitchFamily="2" charset="2"/>
              <a:buChar char="v"/>
            </a:pPr>
            <a:r>
              <a:rPr lang="en-US" sz="2600" dirty="0" smtClean="0">
                <a:latin typeface="Book Antiqua" panose="02040602050305030304" pitchFamily="18" charset="0"/>
              </a:rPr>
              <a:t>Feeding tubes cause more problems than do good</a:t>
            </a:r>
          </a:p>
          <a:p>
            <a:pPr lvl="1">
              <a:buClr>
                <a:srgbClr val="006600"/>
              </a:buClr>
              <a:buFont typeface="Wingdings" panose="05000000000000000000" pitchFamily="2" charset="2"/>
              <a:buChar char="ü"/>
            </a:pPr>
            <a:r>
              <a:rPr lang="en-US" sz="2600" dirty="0" smtClean="0">
                <a:latin typeface="Book Antiqua" panose="02040602050305030304" pitchFamily="18" charset="0"/>
              </a:rPr>
              <a:t>Acute confusion/delirium </a:t>
            </a:r>
          </a:p>
          <a:p>
            <a:pPr lvl="1">
              <a:buClr>
                <a:srgbClr val="006600"/>
              </a:buClr>
              <a:buFont typeface="Wingdings" panose="05000000000000000000" pitchFamily="2" charset="2"/>
              <a:buChar char="ü"/>
            </a:pPr>
            <a:r>
              <a:rPr lang="en-US" sz="2600" dirty="0" smtClean="0">
                <a:latin typeface="Book Antiqua" panose="02040602050305030304" pitchFamily="18" charset="0"/>
              </a:rPr>
              <a:t>Discomfort</a:t>
            </a:r>
          </a:p>
          <a:p>
            <a:endParaRPr lang="en-US" dirty="0"/>
          </a:p>
        </p:txBody>
      </p:sp>
    </p:spTree>
    <p:extLst>
      <p:ext uri="{BB962C8B-B14F-4D97-AF65-F5344CB8AC3E}">
        <p14:creationId xmlns:p14="http://schemas.microsoft.com/office/powerpoint/2010/main" val="366714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Burdensome Care: </a:t>
            </a:r>
            <a:r>
              <a:rPr lang="en-US" sz="3600" b="1" dirty="0" smtClean="0">
                <a:solidFill>
                  <a:srgbClr val="C00000"/>
                </a:solidFill>
                <a:effectLst/>
                <a:latin typeface="Book Antiqua" panose="02040602050305030304" pitchFamily="18" charset="0"/>
              </a:rPr>
              <a:t>CPR</a:t>
            </a:r>
            <a:endParaRPr lang="en-US" sz="3600" b="1" dirty="0">
              <a:solidFill>
                <a:srgbClr val="C0000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endParaRPr lang="en-US" sz="2400" b="1" dirty="0" smtClean="0">
              <a:solidFill>
                <a:srgbClr val="C00000"/>
              </a:solidFill>
              <a:latin typeface="Book Antiqua" panose="02040602050305030304" pitchFamily="18" charset="0"/>
            </a:endParaRPr>
          </a:p>
          <a:p>
            <a:pPr marL="0" indent="0">
              <a:buNone/>
            </a:pPr>
            <a:r>
              <a:rPr lang="en-US" sz="2400" b="1" dirty="0" smtClean="0">
                <a:solidFill>
                  <a:srgbClr val="C00000"/>
                </a:solidFill>
                <a:latin typeface="Book Antiqua" panose="02040602050305030304" pitchFamily="18" charset="0"/>
              </a:rPr>
              <a:t>Cardiopulmonary resuscitation (CPR)</a:t>
            </a:r>
          </a:p>
          <a:p>
            <a:pPr>
              <a:buClr>
                <a:srgbClr val="0070C0"/>
              </a:buClr>
              <a:buFont typeface="Wingdings" panose="05000000000000000000" pitchFamily="2" charset="2"/>
              <a:buChar char="v"/>
            </a:pPr>
            <a:r>
              <a:rPr lang="en-US" sz="2400" dirty="0" smtClean="0">
                <a:latin typeface="Book Antiqua" panose="02040602050305030304" pitchFamily="18" charset="0"/>
              </a:rPr>
              <a:t>Broken ribs/pain</a:t>
            </a:r>
          </a:p>
          <a:p>
            <a:pPr>
              <a:buClr>
                <a:srgbClr val="0070C0"/>
              </a:buClr>
              <a:buFont typeface="Wingdings" panose="05000000000000000000" pitchFamily="2" charset="2"/>
              <a:buChar char="v"/>
            </a:pPr>
            <a:r>
              <a:rPr lang="en-US" sz="2400" dirty="0" smtClean="0">
                <a:latin typeface="Book Antiqua" panose="02040602050305030304" pitchFamily="18" charset="0"/>
              </a:rPr>
              <a:t>Greater confusion, delirium</a:t>
            </a:r>
          </a:p>
          <a:p>
            <a:pPr>
              <a:buClr>
                <a:srgbClr val="0070C0"/>
              </a:buClr>
              <a:buFont typeface="Wingdings" panose="05000000000000000000" pitchFamily="2" charset="2"/>
              <a:buChar char="v"/>
            </a:pPr>
            <a:r>
              <a:rPr lang="en-US" sz="2400" dirty="0" smtClean="0">
                <a:latin typeface="Book Antiqua" panose="02040602050305030304" pitchFamily="18" charset="0"/>
              </a:rPr>
              <a:t>Greater cognitive impairment than before arrest</a:t>
            </a:r>
          </a:p>
          <a:p>
            <a:pPr>
              <a:buClr>
                <a:srgbClr val="0070C0"/>
              </a:buClr>
              <a:buFont typeface="Wingdings" panose="05000000000000000000" pitchFamily="2" charset="2"/>
              <a:buChar char="v"/>
            </a:pPr>
            <a:r>
              <a:rPr lang="en-US" sz="2400" dirty="0" smtClean="0">
                <a:latin typeface="Book Antiqua" panose="02040602050305030304" pitchFamily="18" charset="0"/>
              </a:rPr>
              <a:t>Traumatic to family members</a:t>
            </a:r>
          </a:p>
        </p:txBody>
      </p:sp>
    </p:spTree>
    <p:extLst>
      <p:ext uri="{BB962C8B-B14F-4D97-AF65-F5344CB8AC3E}">
        <p14:creationId xmlns:p14="http://schemas.microsoft.com/office/powerpoint/2010/main" val="2029025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Hospitalization</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7030A0"/>
                </a:solidFill>
                <a:latin typeface="Book Antiqua" panose="02040602050305030304" pitchFamily="18" charset="0"/>
              </a:rPr>
              <a:t>Transfer to Emergency Department or Hospital</a:t>
            </a:r>
          </a:p>
          <a:p>
            <a:pPr>
              <a:buClr>
                <a:srgbClr val="0070C0"/>
              </a:buClr>
              <a:buFont typeface="Wingdings" panose="05000000000000000000" pitchFamily="2" charset="2"/>
              <a:buChar char="v"/>
            </a:pPr>
            <a:r>
              <a:rPr lang="en-US" sz="2400" dirty="0" smtClean="0">
                <a:latin typeface="Book Antiqua" panose="02040602050305030304" pitchFamily="18" charset="0"/>
              </a:rPr>
              <a:t>Experience is confusing, distressing, anxiety/fear provoking</a:t>
            </a:r>
          </a:p>
          <a:p>
            <a:pPr>
              <a:buClr>
                <a:srgbClr val="0070C0"/>
              </a:buClr>
              <a:buFont typeface="Wingdings" panose="05000000000000000000" pitchFamily="2" charset="2"/>
              <a:buChar char="v"/>
            </a:pPr>
            <a:r>
              <a:rPr lang="en-US" sz="2400" dirty="0" smtClean="0">
                <a:latin typeface="Book Antiqua" panose="02040602050305030304" pitchFamily="18" charset="0"/>
              </a:rPr>
              <a:t>Functional abilities decline as a result</a:t>
            </a:r>
          </a:p>
          <a:p>
            <a:pPr>
              <a:buClr>
                <a:srgbClr val="0070C0"/>
              </a:buClr>
              <a:buFont typeface="Wingdings" panose="05000000000000000000" pitchFamily="2" charset="2"/>
              <a:buChar char="v"/>
            </a:pPr>
            <a:r>
              <a:rPr lang="en-US" sz="2400" b="1" dirty="0" smtClean="0">
                <a:solidFill>
                  <a:srgbClr val="C00000"/>
                </a:solidFill>
                <a:latin typeface="Book Antiqua" panose="02040602050305030304" pitchFamily="18" charset="0"/>
              </a:rPr>
              <a:t>75% are avoidable</a:t>
            </a:r>
          </a:p>
          <a:p>
            <a:pPr lvl="1">
              <a:buClr>
                <a:srgbClr val="006600"/>
              </a:buClr>
              <a:buFont typeface="Wingdings" panose="05000000000000000000" pitchFamily="2" charset="2"/>
              <a:buChar char="ü"/>
            </a:pPr>
            <a:r>
              <a:rPr lang="en-US" sz="2400" dirty="0" smtClean="0">
                <a:latin typeface="Book Antiqua" panose="02040602050305030304" pitchFamily="18" charset="0"/>
              </a:rPr>
              <a:t>Unnecessary: Pneumonia treated as effectively in  nursing home as hospital </a:t>
            </a:r>
          </a:p>
          <a:p>
            <a:pPr lvl="1">
              <a:buClr>
                <a:srgbClr val="006600"/>
              </a:buClr>
              <a:buFont typeface="Wingdings" panose="05000000000000000000" pitchFamily="2" charset="2"/>
              <a:buChar char="ü"/>
            </a:pPr>
            <a:r>
              <a:rPr lang="en-US" sz="2400" dirty="0" smtClean="0">
                <a:latin typeface="Book Antiqua" panose="02040602050305030304" pitchFamily="18" charset="0"/>
              </a:rPr>
              <a:t>Contrary to person’s preferences</a:t>
            </a:r>
          </a:p>
          <a:p>
            <a:pPr>
              <a:buClr>
                <a:srgbClr val="0070C0"/>
              </a:buClr>
              <a:buFont typeface="Wingdings" panose="05000000000000000000" pitchFamily="2" charset="2"/>
              <a:buChar char="v"/>
            </a:pPr>
            <a:r>
              <a:rPr lang="en-US" sz="2400" dirty="0" smtClean="0">
                <a:latin typeface="Book Antiqua" panose="02040602050305030304" pitchFamily="18" charset="0"/>
              </a:rPr>
              <a:t>Acute care decision-making vs. goals of care</a:t>
            </a:r>
          </a:p>
          <a:p>
            <a:pPr lvl="1"/>
            <a:endParaRPr lang="en-US" dirty="0" smtClean="0"/>
          </a:p>
        </p:txBody>
      </p:sp>
    </p:spTree>
    <p:extLst>
      <p:ext uri="{BB962C8B-B14F-4D97-AF65-F5344CB8AC3E}">
        <p14:creationId xmlns:p14="http://schemas.microsoft.com/office/powerpoint/2010/main" val="1258813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Infections </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006600"/>
                </a:solidFill>
                <a:latin typeface="Book Antiqua" panose="02040602050305030304" pitchFamily="18" charset="0"/>
              </a:rPr>
              <a:t>Leading cause of hospitalization: Infections &amp; fevers</a:t>
            </a:r>
          </a:p>
          <a:p>
            <a:pPr>
              <a:buClr>
                <a:srgbClr val="0070C0"/>
              </a:buClr>
              <a:buFont typeface="Wingdings" panose="05000000000000000000" pitchFamily="2" charset="2"/>
              <a:buChar char="v"/>
            </a:pPr>
            <a:r>
              <a:rPr lang="en-US" sz="2400" dirty="0" smtClean="0">
                <a:latin typeface="Book Antiqua" panose="02040602050305030304" pitchFamily="18" charset="0"/>
              </a:rPr>
              <a:t>Pneumonia: aspiration and community acquired</a:t>
            </a:r>
          </a:p>
          <a:p>
            <a:pPr>
              <a:buClr>
                <a:srgbClr val="0070C0"/>
              </a:buClr>
              <a:buFont typeface="Wingdings" panose="05000000000000000000" pitchFamily="2" charset="2"/>
              <a:buChar char="v"/>
            </a:pPr>
            <a:r>
              <a:rPr lang="en-US" sz="2400" dirty="0" smtClean="0">
                <a:latin typeface="Book Antiqua" panose="02040602050305030304" pitchFamily="18" charset="0"/>
              </a:rPr>
              <a:t>Urinary tract (UTI): immobility, dehydration, incontinence</a:t>
            </a:r>
          </a:p>
          <a:p>
            <a:pPr>
              <a:buClr>
                <a:srgbClr val="0070C0"/>
              </a:buClr>
              <a:buFont typeface="Wingdings" panose="05000000000000000000" pitchFamily="2" charset="2"/>
              <a:buChar char="v"/>
            </a:pPr>
            <a:r>
              <a:rPr lang="en-US" sz="2400" dirty="0" smtClean="0">
                <a:latin typeface="Book Antiqua" panose="02040602050305030304" pitchFamily="18" charset="0"/>
              </a:rPr>
              <a:t>Antibiotic treatment in terminal dementia</a:t>
            </a:r>
          </a:p>
          <a:p>
            <a:pPr lvl="1">
              <a:buClr>
                <a:srgbClr val="006600"/>
              </a:buClr>
              <a:buFont typeface="Wingdings" panose="05000000000000000000" pitchFamily="2" charset="2"/>
              <a:buChar char="ü"/>
            </a:pPr>
            <a:r>
              <a:rPr lang="en-US" sz="2400" dirty="0" smtClean="0">
                <a:latin typeface="Book Antiqua" panose="02040602050305030304" pitchFamily="18" charset="0"/>
              </a:rPr>
              <a:t>Survival, symptom relief not clearly superior to comfort measures</a:t>
            </a:r>
          </a:p>
          <a:p>
            <a:pPr lvl="1">
              <a:buClr>
                <a:srgbClr val="006600"/>
              </a:buClr>
              <a:buFont typeface="Wingdings" panose="05000000000000000000" pitchFamily="2" charset="2"/>
              <a:buChar char="ü"/>
            </a:pPr>
            <a:r>
              <a:rPr lang="en-US" sz="2400" dirty="0" smtClean="0">
                <a:latin typeface="Book Antiqua" panose="02040602050305030304" pitchFamily="18" charset="0"/>
              </a:rPr>
              <a:t>Risk adverse effects: GI upset, diarrhea</a:t>
            </a:r>
          </a:p>
          <a:p>
            <a:pPr lvl="1">
              <a:buClr>
                <a:srgbClr val="006600"/>
              </a:buClr>
              <a:buFont typeface="Wingdings" panose="05000000000000000000" pitchFamily="2" charset="2"/>
              <a:buChar char="ü"/>
            </a:pPr>
            <a:r>
              <a:rPr lang="en-US" sz="2400" dirty="0" smtClean="0">
                <a:latin typeface="Book Antiqua" panose="02040602050305030304" pitchFamily="18" charset="0"/>
              </a:rPr>
              <a:t>Discomfort with diagnostics: blood draw, X-ray, sputum sample, urine sample by catheterization</a:t>
            </a:r>
          </a:p>
          <a:p>
            <a:pPr marL="0" indent="0">
              <a:buNone/>
            </a:pPr>
            <a:endParaRPr lang="en-US" dirty="0"/>
          </a:p>
        </p:txBody>
      </p:sp>
    </p:spTree>
    <p:extLst>
      <p:ext uri="{BB962C8B-B14F-4D97-AF65-F5344CB8AC3E}">
        <p14:creationId xmlns:p14="http://schemas.microsoft.com/office/powerpoint/2010/main" val="3925545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Eating Problems</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sz="2400" b="1" dirty="0" smtClean="0">
                <a:solidFill>
                  <a:srgbClr val="C00000"/>
                </a:solidFill>
                <a:latin typeface="Book Antiqua" panose="02040602050305030304" pitchFamily="18" charset="0"/>
              </a:rPr>
              <a:t>Hallmark of Advanced Dementia: Eating/swallowing problems</a:t>
            </a:r>
          </a:p>
          <a:p>
            <a:pPr>
              <a:buClr>
                <a:srgbClr val="0070C0"/>
              </a:buClr>
              <a:buFont typeface="Wingdings" panose="05000000000000000000" pitchFamily="2" charset="2"/>
              <a:buChar char="v"/>
            </a:pPr>
            <a:r>
              <a:rPr lang="en-US" sz="2400" dirty="0" smtClean="0">
                <a:latin typeface="Book Antiqua" panose="02040602050305030304" pitchFamily="18" charset="0"/>
              </a:rPr>
              <a:t>Pocketing, spitting food; delayed swallowing, aspiration</a:t>
            </a:r>
          </a:p>
          <a:p>
            <a:pPr>
              <a:buClr>
                <a:srgbClr val="0070C0"/>
              </a:buClr>
              <a:buFont typeface="Wingdings" panose="05000000000000000000" pitchFamily="2" charset="2"/>
              <a:buChar char="v"/>
            </a:pPr>
            <a:r>
              <a:rPr lang="en-US" sz="2400" dirty="0" smtClean="0">
                <a:latin typeface="Book Antiqua" panose="02040602050305030304" pitchFamily="18" charset="0"/>
              </a:rPr>
              <a:t>Inability to feed self; loss of interest in food</a:t>
            </a:r>
          </a:p>
          <a:p>
            <a:pPr>
              <a:buClr>
                <a:srgbClr val="0070C0"/>
              </a:buClr>
              <a:buFont typeface="Wingdings" panose="05000000000000000000" pitchFamily="2" charset="2"/>
              <a:buChar char="v"/>
            </a:pPr>
            <a:r>
              <a:rPr lang="en-US" sz="2400" dirty="0" smtClean="0">
                <a:latin typeface="Book Antiqua" panose="02040602050305030304" pitchFamily="18" charset="0"/>
              </a:rPr>
              <a:t>Feeding tubes: still common but not helpful</a:t>
            </a:r>
          </a:p>
          <a:p>
            <a:pPr lvl="1">
              <a:buClr>
                <a:srgbClr val="006600"/>
              </a:buClr>
              <a:buFont typeface="Wingdings" panose="05000000000000000000" pitchFamily="2" charset="2"/>
              <a:buChar char="ü"/>
            </a:pPr>
            <a:r>
              <a:rPr lang="en-US" sz="2400" dirty="0" smtClean="0">
                <a:latin typeface="Book Antiqua" panose="02040602050305030304" pitchFamily="18" charset="0"/>
              </a:rPr>
              <a:t>Discomfort, delirium increased</a:t>
            </a:r>
          </a:p>
          <a:p>
            <a:pPr lvl="1">
              <a:buClr>
                <a:srgbClr val="006600"/>
              </a:buClr>
              <a:buFont typeface="Wingdings" panose="05000000000000000000" pitchFamily="2" charset="2"/>
              <a:buChar char="ü"/>
            </a:pPr>
            <a:r>
              <a:rPr lang="en-US" sz="2400" dirty="0">
                <a:latin typeface="Book Antiqua" panose="02040602050305030304" pitchFamily="18" charset="0"/>
              </a:rPr>
              <a:t>Survival rates not </a:t>
            </a:r>
            <a:r>
              <a:rPr lang="en-US" sz="2400" dirty="0" smtClean="0">
                <a:latin typeface="Book Antiqua" panose="02040602050305030304" pitchFamily="18" charset="0"/>
              </a:rPr>
              <a:t>improved over hand feeding</a:t>
            </a:r>
            <a:endParaRPr lang="en-US" sz="2400" dirty="0">
              <a:latin typeface="Book Antiqua" panose="02040602050305030304" pitchFamily="18" charset="0"/>
            </a:endParaRPr>
          </a:p>
          <a:p>
            <a:pPr>
              <a:buClr>
                <a:srgbClr val="0070C0"/>
              </a:buClr>
              <a:buFont typeface="Wingdings" panose="05000000000000000000" pitchFamily="2" charset="2"/>
              <a:buChar char="v"/>
            </a:pPr>
            <a:r>
              <a:rPr lang="en-US" sz="2400" dirty="0" smtClean="0">
                <a:latin typeface="Book Antiqua" panose="02040602050305030304" pitchFamily="18" charset="0"/>
              </a:rPr>
              <a:t>Preferred approach: self or hand feeding</a:t>
            </a:r>
          </a:p>
          <a:p>
            <a:pPr lvl="1">
              <a:buClr>
                <a:srgbClr val="006600"/>
              </a:buClr>
              <a:buFont typeface="Wingdings" panose="05000000000000000000" pitchFamily="2" charset="2"/>
              <a:buChar char="ü"/>
            </a:pPr>
            <a:r>
              <a:rPr lang="en-US" sz="2400" b="1" dirty="0" smtClean="0">
                <a:latin typeface="Book Antiqua" panose="02040602050305030304" pitchFamily="18" charset="0"/>
              </a:rPr>
              <a:t>S</a:t>
            </a:r>
            <a:r>
              <a:rPr lang="en-US" sz="2400" dirty="0" smtClean="0">
                <a:latin typeface="Book Antiqua" panose="02040602050305030304" pitchFamily="18" charset="0"/>
              </a:rPr>
              <a:t>maller portions, finger foods, favorite foods, nutritional supplements</a:t>
            </a:r>
          </a:p>
          <a:p>
            <a:pPr lvl="1">
              <a:buClr>
                <a:srgbClr val="006600"/>
              </a:buClr>
              <a:buFont typeface="Wingdings" panose="05000000000000000000" pitchFamily="2" charset="2"/>
              <a:buChar char="ü"/>
            </a:pPr>
            <a:r>
              <a:rPr lang="en-US" sz="2400" dirty="0" smtClean="0">
                <a:latin typeface="Book Antiqua" panose="02040602050305030304" pitchFamily="18" charset="0"/>
              </a:rPr>
              <a:t>High calorie/high nutrition/low volume diet</a:t>
            </a:r>
          </a:p>
          <a:p>
            <a:endParaRPr lang="en-US" dirty="0"/>
          </a:p>
        </p:txBody>
      </p:sp>
    </p:spTree>
    <p:extLst>
      <p:ext uri="{BB962C8B-B14F-4D97-AF65-F5344CB8AC3E}">
        <p14:creationId xmlns:p14="http://schemas.microsoft.com/office/powerpoint/2010/main" val="3131365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Avoid Reactive Care</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7030A0"/>
                </a:solidFill>
                <a:latin typeface="Book Antiqua" panose="02040602050305030304" pitchFamily="18" charset="0"/>
              </a:rPr>
              <a:t>Better to anticipate problems than REACT!</a:t>
            </a:r>
          </a:p>
          <a:p>
            <a:pPr>
              <a:buClr>
                <a:srgbClr val="0070C0"/>
              </a:buClr>
              <a:buFont typeface="Wingdings" panose="05000000000000000000" pitchFamily="2" charset="2"/>
              <a:buChar char="v"/>
            </a:pPr>
            <a:r>
              <a:rPr lang="en-US" sz="2400" dirty="0" smtClean="0">
                <a:latin typeface="Book Antiqua" panose="02040602050305030304" pitchFamily="18" charset="0"/>
              </a:rPr>
              <a:t>Goal-directed care </a:t>
            </a:r>
            <a:r>
              <a:rPr lang="en-US" sz="2400" dirty="0" smtClean="0">
                <a:latin typeface="Book Antiqua" panose="02040602050305030304" pitchFamily="18" charset="0"/>
                <a:sym typeface="Wingdings" panose="05000000000000000000" pitchFamily="2" charset="2"/>
              </a:rPr>
              <a:t> Anticipate losses and plan for them!</a:t>
            </a:r>
          </a:p>
          <a:p>
            <a:pPr>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Advanced care planning  Talk about issues ahead of time</a:t>
            </a:r>
          </a:p>
          <a:p>
            <a:pPr>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Avoid “crisis-mode” decision making</a:t>
            </a:r>
          </a:p>
          <a:p>
            <a:pPr lvl="1">
              <a:buClr>
                <a:srgbClr val="006600"/>
              </a:buClr>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Pneumonia results in hospitalization</a:t>
            </a:r>
          </a:p>
          <a:p>
            <a:pPr lvl="1">
              <a:buClr>
                <a:srgbClr val="006600"/>
              </a:buClr>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Stopping eating leads to feeding tubes</a:t>
            </a:r>
          </a:p>
          <a:p>
            <a:pPr lvl="1">
              <a:buClr>
                <a:srgbClr val="006600"/>
              </a:buClr>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Infections lead to antibiotics</a:t>
            </a:r>
          </a:p>
          <a:p>
            <a:pPr>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But what about the </a:t>
            </a:r>
            <a:r>
              <a:rPr lang="en-US" sz="2400" b="1" dirty="0" smtClean="0">
                <a:solidFill>
                  <a:srgbClr val="C00000"/>
                </a:solidFill>
                <a:latin typeface="Book Antiqua" panose="02040602050305030304" pitchFamily="18" charset="0"/>
                <a:sym typeface="Wingdings" panose="05000000000000000000" pitchFamily="2" charset="2"/>
              </a:rPr>
              <a:t>COMFORT</a:t>
            </a:r>
            <a:r>
              <a:rPr lang="en-US" sz="2400" dirty="0" smtClean="0">
                <a:latin typeface="Book Antiqua" panose="02040602050305030304" pitchFamily="18" charset="0"/>
                <a:sym typeface="Wingdings" panose="05000000000000000000" pitchFamily="2" charset="2"/>
              </a:rPr>
              <a:t> of the person in late stage dementia?</a:t>
            </a:r>
            <a:endParaRPr lang="en-US" sz="2400" dirty="0">
              <a:latin typeface="Book Antiqua" panose="02040602050305030304" pitchFamily="18" charset="0"/>
            </a:endParaRPr>
          </a:p>
        </p:txBody>
      </p:sp>
    </p:spTree>
    <p:extLst>
      <p:ext uri="{BB962C8B-B14F-4D97-AF65-F5344CB8AC3E}">
        <p14:creationId xmlns:p14="http://schemas.microsoft.com/office/powerpoint/2010/main" val="321098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Hospice Approach to Dementia Care</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buClr>
                <a:srgbClr val="0070C0"/>
              </a:buClr>
              <a:buFont typeface="Wingdings" panose="05000000000000000000" pitchFamily="2" charset="2"/>
              <a:buChar char="v"/>
            </a:pPr>
            <a:r>
              <a:rPr lang="en-US" sz="2400" dirty="0">
                <a:latin typeface="Book Antiqua" panose="02040602050305030304" pitchFamily="18" charset="0"/>
              </a:rPr>
              <a:t>F</a:t>
            </a:r>
            <a:r>
              <a:rPr lang="en-US" sz="2400" dirty="0" smtClean="0">
                <a:latin typeface="Book Antiqua" panose="02040602050305030304" pitchFamily="18" charset="0"/>
              </a:rPr>
              <a:t>irst </a:t>
            </a:r>
            <a:r>
              <a:rPr lang="en-US" sz="2400" b="1" cap="all" dirty="0" smtClean="0">
                <a:solidFill>
                  <a:srgbClr val="C00000"/>
                </a:solidFill>
                <a:latin typeface="Book Antiqua" panose="02040602050305030304" pitchFamily="18" charset="0"/>
              </a:rPr>
              <a:t>palliative care </a:t>
            </a:r>
            <a:r>
              <a:rPr lang="en-US" sz="2400" dirty="0" smtClean="0">
                <a:latin typeface="Book Antiqua" panose="02040602050305030304" pitchFamily="18" charset="0"/>
              </a:rPr>
              <a:t>model for advanced dementia</a:t>
            </a:r>
          </a:p>
          <a:p>
            <a:pPr>
              <a:buClr>
                <a:srgbClr val="0070C0"/>
              </a:buClr>
              <a:buFont typeface="Wingdings" panose="05000000000000000000" pitchFamily="2" charset="2"/>
              <a:buChar char="v"/>
            </a:pPr>
            <a:r>
              <a:rPr lang="en-US" sz="2400" b="1" dirty="0" smtClean="0">
                <a:solidFill>
                  <a:srgbClr val="006600"/>
                </a:solidFill>
                <a:latin typeface="Book Antiqua" panose="02040602050305030304" pitchFamily="18" charset="0"/>
              </a:rPr>
              <a:t>Goal: </a:t>
            </a:r>
            <a:r>
              <a:rPr lang="en-US" sz="2400" dirty="0" smtClean="0">
                <a:latin typeface="Book Antiqua" panose="02040602050305030304" pitchFamily="18" charset="0"/>
                <a:sym typeface="Wingdings" panose="05000000000000000000" pitchFamily="2" charset="2"/>
              </a:rPr>
              <a:t>Finding a balance as dementia progresses</a:t>
            </a:r>
          </a:p>
          <a:p>
            <a:pPr lvl="1">
              <a:buClr>
                <a:srgbClr val="006600"/>
              </a:buClr>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Prolonging </a:t>
            </a:r>
            <a:r>
              <a:rPr lang="en-US" sz="2400" dirty="0" smtClean="0">
                <a:latin typeface="Book Antiqua" panose="02040602050305030304" pitchFamily="18" charset="0"/>
              </a:rPr>
              <a:t>life vs. preventing suffering</a:t>
            </a:r>
          </a:p>
          <a:p>
            <a:pPr lvl="1">
              <a:buClr>
                <a:srgbClr val="006600"/>
              </a:buClr>
              <a:buFont typeface="Wingdings" panose="05000000000000000000" pitchFamily="2" charset="2"/>
              <a:buChar char="ü"/>
            </a:pPr>
            <a:r>
              <a:rPr lang="en-US" sz="2400" dirty="0" smtClean="0">
                <a:latin typeface="Book Antiqua" panose="02040602050305030304" pitchFamily="18" charset="0"/>
              </a:rPr>
              <a:t>Focus on promoting comfort &amp; quality of life</a:t>
            </a:r>
          </a:p>
          <a:p>
            <a:pPr>
              <a:buClr>
                <a:srgbClr val="0070C0"/>
              </a:buClr>
              <a:buFont typeface="Wingdings" panose="05000000000000000000" pitchFamily="2" charset="2"/>
              <a:buChar char="v"/>
            </a:pPr>
            <a:r>
              <a:rPr lang="en-US" sz="2400" b="1" dirty="0" smtClean="0">
                <a:solidFill>
                  <a:srgbClr val="7030A0"/>
                </a:solidFill>
                <a:latin typeface="Book Antiqua" panose="02040602050305030304" pitchFamily="18" charset="0"/>
              </a:rPr>
              <a:t>Approach: </a:t>
            </a:r>
            <a:r>
              <a:rPr lang="en-US" sz="2400" dirty="0" smtClean="0">
                <a:latin typeface="Book Antiqua" panose="02040602050305030304" pitchFamily="18" charset="0"/>
              </a:rPr>
              <a:t>Family discussions about care </a:t>
            </a:r>
          </a:p>
          <a:p>
            <a:pPr lvl="1">
              <a:buClr>
                <a:srgbClr val="006600"/>
              </a:buClr>
              <a:buFont typeface="Wingdings" panose="05000000000000000000" pitchFamily="2" charset="2"/>
              <a:buChar char="ü"/>
            </a:pPr>
            <a:r>
              <a:rPr lang="en-US" sz="2400" dirty="0" smtClean="0">
                <a:latin typeface="Book Antiqua" panose="02040602050305030304" pitchFamily="18" charset="0"/>
              </a:rPr>
              <a:t>Person’s values &amp; beliefs </a:t>
            </a:r>
          </a:p>
          <a:p>
            <a:pPr lvl="1">
              <a:buClr>
                <a:srgbClr val="006600"/>
              </a:buClr>
              <a:buFont typeface="Wingdings" panose="05000000000000000000" pitchFamily="2" charset="2"/>
              <a:buChar char="ü"/>
            </a:pPr>
            <a:r>
              <a:rPr lang="en-US" sz="2400" dirty="0" smtClean="0">
                <a:latin typeface="Book Antiqua" panose="02040602050305030304" pitchFamily="18" charset="0"/>
              </a:rPr>
              <a:t>Intervention options/choices</a:t>
            </a:r>
          </a:p>
          <a:p>
            <a:pPr lvl="1">
              <a:buClr>
                <a:srgbClr val="006600"/>
              </a:buClr>
              <a:buFont typeface="Wingdings" panose="05000000000000000000" pitchFamily="2" charset="2"/>
              <a:buChar char="ü"/>
            </a:pPr>
            <a:r>
              <a:rPr lang="en-US" sz="2400" dirty="0" smtClean="0">
                <a:latin typeface="Book Antiqua" panose="02040602050305030304" pitchFamily="18" charset="0"/>
              </a:rPr>
              <a:t>Risks and benefits to person </a:t>
            </a:r>
          </a:p>
          <a:p>
            <a:pPr lvl="1">
              <a:buClr>
                <a:srgbClr val="006600"/>
              </a:buClr>
              <a:buFont typeface="Wingdings" panose="05000000000000000000" pitchFamily="2" charset="2"/>
              <a:buChar char="ü"/>
            </a:pPr>
            <a:r>
              <a:rPr lang="en-US" sz="2400" dirty="0" smtClean="0">
                <a:latin typeface="Book Antiqua" panose="02040602050305030304" pitchFamily="18" charset="0"/>
              </a:rPr>
              <a:t>Reviewed at each care planning meeting</a:t>
            </a:r>
          </a:p>
          <a:p>
            <a:endParaRPr lang="en-US" dirty="0" smtClean="0"/>
          </a:p>
          <a:p>
            <a:pPr marL="0" indent="0">
              <a:buNone/>
            </a:pPr>
            <a:endParaRPr lang="en-US" dirty="0" smtClean="0"/>
          </a:p>
          <a:p>
            <a:pPr lvl="1"/>
            <a:endParaRPr lang="en-US" dirty="0" smtClean="0"/>
          </a:p>
        </p:txBody>
      </p:sp>
    </p:spTree>
    <p:extLst>
      <p:ext uri="{BB962C8B-B14F-4D97-AF65-F5344CB8AC3E}">
        <p14:creationId xmlns:p14="http://schemas.microsoft.com/office/powerpoint/2010/main" val="2815106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latin typeface="Book Antiqua" panose="02040602050305030304" pitchFamily="18" charset="0"/>
              </a:rPr>
              <a:t>Hospice Approach: 5 levels</a:t>
            </a:r>
            <a:endParaRPr lang="en-US" sz="3600" b="1" dirty="0">
              <a:solidFill>
                <a:srgbClr val="0070C0"/>
              </a:solidFill>
              <a:latin typeface="Book Antiqua" panose="0204060205030503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828993362"/>
              </p:ext>
            </p:extLst>
          </p:nvPr>
        </p:nvGraphicFramePr>
        <p:xfrm>
          <a:off x="2302990" y="1417639"/>
          <a:ext cx="7586020" cy="4679575"/>
        </p:xfrm>
        <a:graphic>
          <a:graphicData uri="http://schemas.openxmlformats.org/drawingml/2006/table">
            <a:tbl>
              <a:tblPr firstRow="1" firstCol="1" bandRow="1"/>
              <a:tblGrid>
                <a:gridCol w="2638615">
                  <a:extLst>
                    <a:ext uri="{9D8B030D-6E8A-4147-A177-3AD203B41FA5}">
                      <a16:colId xmlns:a16="http://schemas.microsoft.com/office/drawing/2014/main" xmlns="" val="2692955308"/>
                    </a:ext>
                  </a:extLst>
                </a:gridCol>
                <a:gridCol w="989481">
                  <a:extLst>
                    <a:ext uri="{9D8B030D-6E8A-4147-A177-3AD203B41FA5}">
                      <a16:colId xmlns:a16="http://schemas.microsoft.com/office/drawing/2014/main" xmlns="" val="3394364014"/>
                    </a:ext>
                  </a:extLst>
                </a:gridCol>
                <a:gridCol w="989481">
                  <a:extLst>
                    <a:ext uri="{9D8B030D-6E8A-4147-A177-3AD203B41FA5}">
                      <a16:colId xmlns:a16="http://schemas.microsoft.com/office/drawing/2014/main" xmlns="" val="3106358846"/>
                    </a:ext>
                  </a:extLst>
                </a:gridCol>
                <a:gridCol w="989481">
                  <a:extLst>
                    <a:ext uri="{9D8B030D-6E8A-4147-A177-3AD203B41FA5}">
                      <a16:colId xmlns:a16="http://schemas.microsoft.com/office/drawing/2014/main" xmlns="" val="745182872"/>
                    </a:ext>
                  </a:extLst>
                </a:gridCol>
                <a:gridCol w="989481">
                  <a:extLst>
                    <a:ext uri="{9D8B030D-6E8A-4147-A177-3AD203B41FA5}">
                      <a16:colId xmlns:a16="http://schemas.microsoft.com/office/drawing/2014/main" xmlns="" val="1551894009"/>
                    </a:ext>
                  </a:extLst>
                </a:gridCol>
                <a:gridCol w="989481">
                  <a:extLst>
                    <a:ext uri="{9D8B030D-6E8A-4147-A177-3AD203B41FA5}">
                      <a16:colId xmlns:a16="http://schemas.microsoft.com/office/drawing/2014/main" xmlns="" val="54323047"/>
                    </a:ext>
                  </a:extLst>
                </a:gridCol>
              </a:tblGrid>
              <a:tr h="393735">
                <a:tc>
                  <a:txBody>
                    <a:bodyPr/>
                    <a:lstStyle/>
                    <a:p>
                      <a:pPr marL="0" marR="0">
                        <a:spcBef>
                          <a:spcPts val="0"/>
                        </a:spcBef>
                        <a:spcAft>
                          <a:spcPts val="0"/>
                        </a:spcAft>
                      </a:pPr>
                      <a:r>
                        <a:rPr lang="en-US" sz="2000" dirty="0">
                          <a:effectLst/>
                          <a:latin typeface="Times New Roman" panose="02020603050405020304" pitchFamily="18"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rPr>
                        <a:t>Level 1</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rPr>
                        <a:t>Level 2</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rPr>
                        <a:t>Level 3</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rPr>
                        <a:t>Level 4</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rPr>
                        <a:t>Level 5</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746888029"/>
                  </a:ext>
                </a:extLst>
              </a:tr>
              <a:tr h="659360">
                <a:tc>
                  <a:txBody>
                    <a:bodyPr/>
                    <a:lstStyle/>
                    <a:p>
                      <a:pPr marL="91440" marR="0">
                        <a:spcBef>
                          <a:spcPts val="0"/>
                        </a:spcBef>
                        <a:spcAft>
                          <a:spcPts val="0"/>
                        </a:spcAft>
                      </a:pPr>
                      <a:r>
                        <a:rPr lang="en-US" sz="2000" dirty="0">
                          <a:effectLst/>
                          <a:latin typeface="Times New Roman" panose="02020603050405020304" pitchFamily="18" charset="0"/>
                          <a:ea typeface="Calibri" panose="020F0502020204030204" pitchFamily="34" charset="0"/>
                        </a:rPr>
                        <a:t>Aggressive diagnostic workup</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12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12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12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1200"/>
                        </a:spcBef>
                        <a:spcAft>
                          <a:spcPts val="0"/>
                        </a:spcAft>
                      </a:pPr>
                      <a:r>
                        <a:rPr lang="en-US" sz="2000" dirty="0">
                          <a:effectLst/>
                          <a:latin typeface="Times New Roman" panose="02020603050405020304" pitchFamily="18"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1200"/>
                        </a:spcBef>
                        <a:spcAft>
                          <a:spcPts val="0"/>
                        </a:spcAft>
                      </a:pPr>
                      <a:r>
                        <a:rPr lang="en-US" sz="2000" dirty="0">
                          <a:effectLst/>
                          <a:latin typeface="Times New Roman" panose="02020603050405020304" pitchFamily="18"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151033585"/>
                  </a:ext>
                </a:extLst>
              </a:tr>
              <a:tr h="659360">
                <a:tc>
                  <a:txBody>
                    <a:bodyPr/>
                    <a:lstStyle/>
                    <a:p>
                      <a:pPr marL="91440" marR="0">
                        <a:spcBef>
                          <a:spcPts val="0"/>
                        </a:spcBef>
                        <a:spcAft>
                          <a:spcPts val="0"/>
                        </a:spcAft>
                      </a:pPr>
                      <a:r>
                        <a:rPr lang="en-US" sz="2000" dirty="0">
                          <a:effectLst/>
                          <a:latin typeface="Times New Roman" panose="02020603050405020304" pitchFamily="18" charset="0"/>
                          <a:ea typeface="Calibri" panose="020F0502020204030204" pitchFamily="34" charset="0"/>
                        </a:rPr>
                        <a:t>Treat coexisting medical conditions</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12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12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12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12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1200"/>
                        </a:spcBef>
                        <a:spcAft>
                          <a:spcPts val="0"/>
                        </a:spcAft>
                      </a:pPr>
                      <a:r>
                        <a:rPr lang="en-US" sz="2000" dirty="0">
                          <a:effectLst/>
                          <a:latin typeface="Times New Roman" panose="02020603050405020304" pitchFamily="18"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042660072"/>
                  </a:ext>
                </a:extLst>
              </a:tr>
              <a:tr h="329680">
                <a:tc>
                  <a:txBody>
                    <a:bodyPr/>
                    <a:lstStyle/>
                    <a:p>
                      <a:pPr marL="91440" marR="0">
                        <a:spcBef>
                          <a:spcPts val="600"/>
                        </a:spcBef>
                        <a:spcAft>
                          <a:spcPts val="0"/>
                        </a:spcAft>
                      </a:pPr>
                      <a:r>
                        <a:rPr lang="en-US" sz="2000" dirty="0">
                          <a:effectLst/>
                          <a:latin typeface="Times New Roman" panose="02020603050405020304" pitchFamily="18" charset="0"/>
                          <a:ea typeface="Calibri" panose="020F0502020204030204" pitchFamily="34" charset="0"/>
                        </a:rPr>
                        <a:t>Transfer to acute care</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6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6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600"/>
                        </a:spcBef>
                        <a:spcAft>
                          <a:spcPts val="0"/>
                        </a:spcAft>
                      </a:pPr>
                      <a:r>
                        <a:rPr lang="en-US" sz="2000" dirty="0">
                          <a:effectLst/>
                          <a:latin typeface="Times New Roman" panose="02020603050405020304" pitchFamily="18"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600"/>
                        </a:spcBef>
                        <a:spcAft>
                          <a:spcPts val="0"/>
                        </a:spcAft>
                      </a:pPr>
                      <a:r>
                        <a:rPr lang="en-US" sz="2000" dirty="0">
                          <a:effectLst/>
                          <a:latin typeface="Times New Roman" panose="02020603050405020304" pitchFamily="18"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600"/>
                        </a:spcBef>
                        <a:spcAft>
                          <a:spcPts val="0"/>
                        </a:spcAft>
                      </a:pPr>
                      <a:r>
                        <a:rPr lang="en-US" sz="2000" dirty="0">
                          <a:effectLst/>
                          <a:latin typeface="Times New Roman" panose="02020603050405020304" pitchFamily="18"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562144634"/>
                  </a:ext>
                </a:extLst>
              </a:tr>
              <a:tr h="659360">
                <a:tc>
                  <a:txBody>
                    <a:bodyPr/>
                    <a:lstStyle/>
                    <a:p>
                      <a:pPr marL="91440" marR="0">
                        <a:spcBef>
                          <a:spcPts val="0"/>
                        </a:spcBef>
                        <a:spcAft>
                          <a:spcPts val="0"/>
                        </a:spcAft>
                      </a:pPr>
                      <a:r>
                        <a:rPr lang="en-US" sz="2000" dirty="0">
                          <a:effectLst/>
                          <a:latin typeface="Times New Roman" panose="02020603050405020304" pitchFamily="18" charset="0"/>
                          <a:ea typeface="Calibri" panose="020F0502020204030204" pitchFamily="34" charset="0"/>
                        </a:rPr>
                        <a:t>Infection treatment: UTI, pneumonia</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12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12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12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1200"/>
                        </a:spcBef>
                        <a:spcAft>
                          <a:spcPts val="0"/>
                        </a:spcAft>
                      </a:pPr>
                      <a:r>
                        <a:rPr lang="en-US" sz="2000" dirty="0">
                          <a:effectLst/>
                          <a:latin typeface="Times New Roman" panose="02020603050405020304" pitchFamily="18"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1200"/>
                        </a:spcBef>
                        <a:spcAft>
                          <a:spcPts val="0"/>
                        </a:spcAft>
                      </a:pPr>
                      <a:r>
                        <a:rPr lang="en-US" sz="2000" dirty="0">
                          <a:effectLst/>
                          <a:latin typeface="Times New Roman" panose="02020603050405020304" pitchFamily="18"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88524695"/>
                  </a:ext>
                </a:extLst>
              </a:tr>
              <a:tr h="329680">
                <a:tc>
                  <a:txBody>
                    <a:bodyPr/>
                    <a:lstStyle/>
                    <a:p>
                      <a:pPr marL="91440" marR="0">
                        <a:spcBef>
                          <a:spcPts val="600"/>
                        </a:spcBef>
                        <a:spcAft>
                          <a:spcPts val="0"/>
                        </a:spcAft>
                      </a:pPr>
                      <a:r>
                        <a:rPr lang="en-US" sz="2000" dirty="0">
                          <a:effectLst/>
                          <a:latin typeface="Times New Roman" panose="02020603050405020304" pitchFamily="18" charset="0"/>
                          <a:ea typeface="Calibri" panose="020F0502020204030204" pitchFamily="34" charset="0"/>
                        </a:rPr>
                        <a:t>CPR</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6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600"/>
                        </a:spcBef>
                        <a:spcAft>
                          <a:spcPts val="0"/>
                        </a:spcAft>
                      </a:pPr>
                      <a:r>
                        <a:rPr lang="en-US" sz="2000" dirty="0">
                          <a:effectLst/>
                          <a:latin typeface="Times New Roman" panose="02020603050405020304" pitchFamily="18"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600"/>
                        </a:spcBef>
                        <a:spcAft>
                          <a:spcPts val="0"/>
                        </a:spcAft>
                      </a:pPr>
                      <a:r>
                        <a:rPr lang="en-US" sz="2000" dirty="0">
                          <a:effectLst/>
                          <a:latin typeface="Times New Roman" panose="02020603050405020304" pitchFamily="18"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600"/>
                        </a:spcBef>
                        <a:spcAft>
                          <a:spcPts val="0"/>
                        </a:spcAft>
                      </a:pPr>
                      <a:r>
                        <a:rPr lang="en-US" sz="2000" dirty="0">
                          <a:effectLst/>
                          <a:latin typeface="Times New Roman" panose="02020603050405020304" pitchFamily="18"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600"/>
                        </a:spcBef>
                        <a:spcAft>
                          <a:spcPts val="0"/>
                        </a:spcAft>
                      </a:pPr>
                      <a:r>
                        <a:rPr lang="en-US" sz="2000" dirty="0">
                          <a:effectLst/>
                          <a:latin typeface="Times New Roman" panose="02020603050405020304" pitchFamily="18"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024427225"/>
                  </a:ext>
                </a:extLst>
              </a:tr>
              <a:tr h="329680">
                <a:tc>
                  <a:txBody>
                    <a:bodyPr/>
                    <a:lstStyle/>
                    <a:p>
                      <a:pPr marL="91440" marR="0">
                        <a:spcBef>
                          <a:spcPts val="600"/>
                        </a:spcBef>
                        <a:spcAft>
                          <a:spcPts val="0"/>
                        </a:spcAft>
                      </a:pPr>
                      <a:r>
                        <a:rPr lang="en-US" sz="2000" dirty="0">
                          <a:effectLst/>
                          <a:latin typeface="Times New Roman" panose="02020603050405020304" pitchFamily="18" charset="0"/>
                          <a:ea typeface="Calibri" panose="020F0502020204030204" pitchFamily="34" charset="0"/>
                        </a:rPr>
                        <a:t>Feeding tube</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6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6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6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600"/>
                        </a:spcBef>
                        <a:spcAft>
                          <a:spcPts val="0"/>
                        </a:spcAft>
                      </a:pPr>
                      <a:r>
                        <a:rPr lang="en-US" sz="2000" dirty="0">
                          <a:effectLst/>
                          <a:latin typeface="Times New Roman" panose="02020603050405020304" pitchFamily="18"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600"/>
                        </a:spcBef>
                        <a:spcAft>
                          <a:spcPts val="0"/>
                        </a:spcAft>
                      </a:pPr>
                      <a:r>
                        <a:rPr lang="en-US" sz="2000" dirty="0">
                          <a:effectLst/>
                          <a:latin typeface="Times New Roman" panose="02020603050405020304" pitchFamily="18"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269654671"/>
                  </a:ext>
                </a:extLst>
              </a:tr>
              <a:tr h="659360">
                <a:tc>
                  <a:txBody>
                    <a:bodyPr/>
                    <a:lstStyle/>
                    <a:p>
                      <a:pPr marL="91440" marR="0">
                        <a:spcBef>
                          <a:spcPts val="0"/>
                        </a:spcBef>
                        <a:spcAft>
                          <a:spcPts val="0"/>
                        </a:spcAft>
                      </a:pPr>
                      <a:r>
                        <a:rPr lang="en-US" sz="2000" dirty="0">
                          <a:effectLst/>
                          <a:latin typeface="Times New Roman" panose="02020603050405020304" pitchFamily="18" charset="0"/>
                          <a:ea typeface="Calibri" panose="020F0502020204030204" pitchFamily="34" charset="0"/>
                        </a:rPr>
                        <a:t>Antipyretics (fever), analgesic (pain)</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6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6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6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6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6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634085649"/>
                  </a:ext>
                </a:extLst>
              </a:tr>
              <a:tr h="659360">
                <a:tc>
                  <a:txBody>
                    <a:bodyPr/>
                    <a:lstStyle/>
                    <a:p>
                      <a:pPr marL="91440" marR="0">
                        <a:spcBef>
                          <a:spcPts val="0"/>
                        </a:spcBef>
                        <a:spcAft>
                          <a:spcPts val="0"/>
                        </a:spcAft>
                      </a:pPr>
                      <a:r>
                        <a:rPr lang="en-US" sz="2000" dirty="0">
                          <a:effectLst/>
                          <a:latin typeface="Times New Roman" panose="02020603050405020304" pitchFamily="18" charset="0"/>
                          <a:ea typeface="Calibri" panose="020F0502020204030204" pitchFamily="34" charset="0"/>
                        </a:rPr>
                        <a:t>Hand feeding, drinking as able</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6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6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6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6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600"/>
                        </a:spcBef>
                        <a:spcAft>
                          <a:spcPts val="0"/>
                        </a:spcAft>
                      </a:pPr>
                      <a:r>
                        <a:rPr lang="en-US" sz="2000" b="1" dirty="0">
                          <a:effectLst/>
                          <a:latin typeface="Times New Roman" panose="02020603050405020304" pitchFamily="18" charset="0"/>
                          <a:ea typeface="Calibri" panose="020F0502020204030204" pitchFamily="34" charset="0"/>
                          <a:sym typeface="Wingdings 2" panose="05020102010507070707" pitchFamily="18" charset="2"/>
                        </a:rPr>
                        <a:t></a:t>
                      </a:r>
                      <a:endParaRPr lang="en-US" sz="1000" dirty="0">
                        <a:effectLst/>
                        <a:latin typeface="Times New Roman" panose="02020603050405020304" pitchFamily="18" charset="0"/>
                        <a:ea typeface="Calibri" panose="020F0502020204030204" pitchFamily="34" charset="0"/>
                      </a:endParaRPr>
                    </a:p>
                  </a:txBody>
                  <a:tcPr marL="58277" marR="5827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727664885"/>
                  </a:ext>
                </a:extLst>
              </a:tr>
            </a:tbl>
          </a:graphicData>
        </a:graphic>
      </p:graphicFrame>
    </p:spTree>
    <p:extLst>
      <p:ext uri="{BB962C8B-B14F-4D97-AF65-F5344CB8AC3E}">
        <p14:creationId xmlns:p14="http://schemas.microsoft.com/office/powerpoint/2010/main" val="2150543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Palliative Care and Hospice Care</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altLang="en-US" sz="2400" b="1" dirty="0" smtClean="0">
                <a:solidFill>
                  <a:srgbClr val="006600"/>
                </a:solidFill>
                <a:latin typeface="Book Antiqua" panose="02040602050305030304" pitchFamily="18" charset="0"/>
              </a:rPr>
              <a:t>The Hospice Approach blends palliative care with hospice</a:t>
            </a:r>
          </a:p>
          <a:p>
            <a:pPr>
              <a:buClr>
                <a:srgbClr val="0070C0"/>
              </a:buClr>
              <a:buFont typeface="Wingdings" panose="05000000000000000000" pitchFamily="2" charset="2"/>
              <a:buChar char="v"/>
            </a:pPr>
            <a:r>
              <a:rPr lang="en-US" altLang="en-US" sz="2400" b="1" dirty="0" smtClean="0">
                <a:solidFill>
                  <a:srgbClr val="0070C0"/>
                </a:solidFill>
                <a:latin typeface="Book Antiqua" panose="02040602050305030304" pitchFamily="18" charset="0"/>
              </a:rPr>
              <a:t>Both target treating pain and discomfort</a:t>
            </a:r>
          </a:p>
          <a:p>
            <a:pPr lvl="1">
              <a:buClr>
                <a:srgbClr val="006600"/>
              </a:buClr>
              <a:buFont typeface="Wingdings" panose="05000000000000000000" pitchFamily="2" charset="2"/>
              <a:buChar char="ü"/>
            </a:pPr>
            <a:r>
              <a:rPr lang="en-US" altLang="en-US" sz="2400" dirty="0" smtClean="0">
                <a:latin typeface="Book Antiqua" panose="02040602050305030304" pitchFamily="18" charset="0"/>
              </a:rPr>
              <a:t>Quality of life, not length of life</a:t>
            </a:r>
          </a:p>
          <a:p>
            <a:pPr lvl="1">
              <a:buClr>
                <a:srgbClr val="006600"/>
              </a:buClr>
              <a:buFont typeface="Wingdings" panose="05000000000000000000" pitchFamily="2" charset="2"/>
              <a:buChar char="ü"/>
            </a:pPr>
            <a:r>
              <a:rPr lang="en-US" altLang="en-US" sz="2400" dirty="0" smtClean="0">
                <a:latin typeface="Book Antiqua" panose="02040602050305030304" pitchFamily="18" charset="0"/>
              </a:rPr>
              <a:t>Comfort is the primary aim</a:t>
            </a:r>
          </a:p>
          <a:p>
            <a:pPr>
              <a:buClr>
                <a:srgbClr val="0070C0"/>
              </a:buClr>
              <a:buFont typeface="Wingdings" panose="05000000000000000000" pitchFamily="2" charset="2"/>
              <a:buChar char="v"/>
            </a:pPr>
            <a:r>
              <a:rPr lang="en-US" altLang="en-US" sz="2400" b="1" dirty="0" smtClean="0">
                <a:solidFill>
                  <a:srgbClr val="7030A0"/>
                </a:solidFill>
                <a:latin typeface="Book Antiqua" panose="02040602050305030304" pitchFamily="18" charset="0"/>
              </a:rPr>
              <a:t>Palliative care: </a:t>
            </a:r>
            <a:r>
              <a:rPr lang="en-US" altLang="en-US" sz="2400" dirty="0" smtClean="0">
                <a:latin typeface="Book Antiqua" panose="02040602050305030304" pitchFamily="18" charset="0"/>
              </a:rPr>
              <a:t>not time limited</a:t>
            </a:r>
          </a:p>
          <a:p>
            <a:pPr lvl="1">
              <a:buClr>
                <a:srgbClr val="006600"/>
              </a:buClr>
              <a:buFont typeface="Wingdings" panose="05000000000000000000" pitchFamily="2" charset="2"/>
              <a:buChar char="ü"/>
            </a:pPr>
            <a:r>
              <a:rPr lang="en-US" altLang="en-US" sz="2400" dirty="0" smtClean="0">
                <a:latin typeface="Book Antiqua" panose="02040602050305030304" pitchFamily="18" charset="0"/>
              </a:rPr>
              <a:t>Doesn’t exclude treatments that may prolong life</a:t>
            </a:r>
          </a:p>
          <a:p>
            <a:pPr>
              <a:buClr>
                <a:srgbClr val="0070C0"/>
              </a:buClr>
              <a:buFont typeface="Wingdings" panose="05000000000000000000" pitchFamily="2" charset="2"/>
              <a:buChar char="v"/>
            </a:pPr>
            <a:r>
              <a:rPr lang="en-US" altLang="en-US" sz="2400" b="1" dirty="0" smtClean="0">
                <a:solidFill>
                  <a:srgbClr val="C00000"/>
                </a:solidFill>
                <a:latin typeface="Book Antiqua" panose="02040602050305030304" pitchFamily="18" charset="0"/>
              </a:rPr>
              <a:t>Hospice: </a:t>
            </a:r>
            <a:r>
              <a:rPr lang="en-US" altLang="en-US" sz="2400" dirty="0" smtClean="0">
                <a:latin typeface="Book Antiqua" panose="02040602050305030304" pitchFamily="18" charset="0"/>
              </a:rPr>
              <a:t>life expectancy of 6 months or less</a:t>
            </a:r>
          </a:p>
          <a:p>
            <a:pPr lvl="1">
              <a:buClr>
                <a:srgbClr val="006600"/>
              </a:buClr>
              <a:buFont typeface="Wingdings" panose="05000000000000000000" pitchFamily="2" charset="2"/>
              <a:buChar char="ü"/>
            </a:pPr>
            <a:r>
              <a:rPr lang="en-US" altLang="en-US" sz="2400" dirty="0" smtClean="0">
                <a:latin typeface="Book Antiqua" panose="02040602050305030304" pitchFamily="18" charset="0"/>
              </a:rPr>
              <a:t>Only comfort measures are provided</a:t>
            </a:r>
          </a:p>
          <a:p>
            <a:endParaRPr lang="en-US" altLang="en-US" sz="2400" dirty="0">
              <a:latin typeface="Book Antiqua" panose="02040602050305030304" pitchFamily="18" charset="0"/>
            </a:endParaRPr>
          </a:p>
        </p:txBody>
      </p:sp>
    </p:spTree>
    <p:extLst>
      <p:ext uri="{BB962C8B-B14F-4D97-AF65-F5344CB8AC3E}">
        <p14:creationId xmlns:p14="http://schemas.microsoft.com/office/powerpoint/2010/main" val="292985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Summary</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Goals of care for terminal dementia are best addressed early</a:t>
            </a:r>
          </a:p>
          <a:p>
            <a:pPr>
              <a:buClr>
                <a:srgbClr val="0070C0"/>
              </a:buClr>
              <a:buFont typeface="Wingdings" panose="05000000000000000000" pitchFamily="2" charset="2"/>
              <a:buChar char="v"/>
            </a:pPr>
            <a:r>
              <a:rPr lang="en-US" sz="2400" dirty="0" smtClean="0">
                <a:latin typeface="Book Antiqua" panose="02040602050305030304" pitchFamily="18" charset="0"/>
              </a:rPr>
              <a:t>Knowledge and values are both important</a:t>
            </a:r>
          </a:p>
          <a:p>
            <a:pPr>
              <a:buClr>
                <a:srgbClr val="0070C0"/>
              </a:buClr>
              <a:buFont typeface="Wingdings" panose="05000000000000000000" pitchFamily="2" charset="2"/>
              <a:buChar char="v"/>
            </a:pPr>
            <a:r>
              <a:rPr lang="en-US" sz="2400" b="1" dirty="0" smtClean="0">
                <a:solidFill>
                  <a:srgbClr val="7030A0"/>
                </a:solidFill>
                <a:latin typeface="Book Antiqua" panose="02040602050305030304" pitchFamily="18" charset="0"/>
              </a:rPr>
              <a:t>No one right solution for all persons/families!</a:t>
            </a:r>
          </a:p>
          <a:p>
            <a:pPr>
              <a:buClr>
                <a:srgbClr val="0070C0"/>
              </a:buClr>
              <a:buFont typeface="Wingdings" panose="05000000000000000000" pitchFamily="2" charset="2"/>
              <a:buChar char="v"/>
            </a:pPr>
            <a:r>
              <a:rPr lang="en-US" sz="2400" dirty="0">
                <a:latin typeface="Book Antiqua" panose="02040602050305030304" pitchFamily="18" charset="0"/>
              </a:rPr>
              <a:t>C</a:t>
            </a:r>
            <a:r>
              <a:rPr lang="en-US" sz="2400" dirty="0" smtClean="0">
                <a:latin typeface="Book Antiqua" panose="02040602050305030304" pitchFamily="18" charset="0"/>
              </a:rPr>
              <a:t>omfort is often primary </a:t>
            </a:r>
          </a:p>
          <a:p>
            <a:pPr>
              <a:buClr>
                <a:srgbClr val="0070C0"/>
              </a:buClr>
              <a:buFont typeface="Wingdings" panose="05000000000000000000" pitchFamily="2" charset="2"/>
              <a:buChar char="v"/>
            </a:pPr>
            <a:r>
              <a:rPr lang="en-US" sz="2400" dirty="0" smtClean="0">
                <a:latin typeface="Book Antiqua" panose="02040602050305030304" pitchFamily="18" charset="0"/>
              </a:rPr>
              <a:t>Apply principles of advance care planning </a:t>
            </a:r>
          </a:p>
          <a:p>
            <a:pPr>
              <a:buClr>
                <a:srgbClr val="0070C0"/>
              </a:buClr>
              <a:buFont typeface="Wingdings" panose="05000000000000000000" pitchFamily="2" charset="2"/>
              <a:buChar char="v"/>
            </a:pPr>
            <a:r>
              <a:rPr lang="en-US" sz="2400" dirty="0" smtClean="0">
                <a:latin typeface="Book Antiqua" panose="02040602050305030304" pitchFamily="18" charset="0"/>
              </a:rPr>
              <a:t>Use the Hospice Approach to guide treatment options</a:t>
            </a:r>
          </a:p>
          <a:p>
            <a:pPr>
              <a:buClr>
                <a:srgbClr val="0070C0"/>
              </a:buClr>
              <a:buFont typeface="Wingdings" panose="05000000000000000000" pitchFamily="2" charset="2"/>
              <a:buChar char="v"/>
            </a:pPr>
            <a:r>
              <a:rPr lang="en-US" sz="2400" dirty="0" smtClean="0">
                <a:latin typeface="Book Antiqua" panose="02040602050305030304" pitchFamily="18" charset="0"/>
              </a:rPr>
              <a:t>Avoid reactive decisions</a:t>
            </a:r>
          </a:p>
          <a:p>
            <a:pPr>
              <a:buClr>
                <a:srgbClr val="0070C0"/>
              </a:buClr>
              <a:buFont typeface="Wingdings" panose="05000000000000000000" pitchFamily="2" charset="2"/>
              <a:buChar char="v"/>
            </a:pPr>
            <a:r>
              <a:rPr lang="en-US" sz="2400" b="1" dirty="0" smtClean="0">
                <a:solidFill>
                  <a:srgbClr val="C00000"/>
                </a:solidFill>
                <a:latin typeface="Book Antiqua" panose="02040602050305030304" pitchFamily="18" charset="0"/>
              </a:rPr>
              <a:t>Promote quality of life for the person with dementia!</a:t>
            </a:r>
          </a:p>
          <a:p>
            <a:endParaRPr lang="en-US" dirty="0" smtClean="0"/>
          </a:p>
        </p:txBody>
      </p:sp>
    </p:spTree>
    <p:extLst>
      <p:ext uri="{BB962C8B-B14F-4D97-AF65-F5344CB8AC3E}">
        <p14:creationId xmlns:p14="http://schemas.microsoft.com/office/powerpoint/2010/main" val="1212770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Training Goals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0070C0"/>
                </a:solidFill>
                <a:latin typeface="Book Antiqua" panose="02040602050305030304" pitchFamily="18" charset="0"/>
              </a:rPr>
              <a:t>Goals for series  </a:t>
            </a:r>
          </a:p>
          <a:p>
            <a:pPr marL="800100" lvl="1" indent="-342900">
              <a:buClr>
                <a:srgbClr val="0070C0"/>
              </a:buClr>
              <a:buFont typeface="Wingdings" panose="05000000000000000000" pitchFamily="2" charset="2"/>
              <a:buChar char="v"/>
            </a:pPr>
            <a:r>
              <a:rPr lang="en-US" sz="2400" dirty="0" smtClean="0">
                <a:latin typeface="Book Antiqua" panose="02040602050305030304" pitchFamily="18" charset="0"/>
              </a:rPr>
              <a:t>Enhance family involvement in the daily care of loved ones with dementia</a:t>
            </a:r>
          </a:p>
          <a:p>
            <a:pPr marL="800100" lvl="1" indent="-342900">
              <a:buClr>
                <a:srgbClr val="0070C0"/>
              </a:buClr>
              <a:buFont typeface="Wingdings" panose="05000000000000000000" pitchFamily="2" charset="2"/>
              <a:buChar char="v"/>
            </a:pPr>
            <a:r>
              <a:rPr lang="en-US" sz="2400" dirty="0" smtClean="0">
                <a:latin typeface="Book Antiqua" panose="02040602050305030304" pitchFamily="18" charset="0"/>
              </a:rPr>
              <a:t>Promote person-centered care</a:t>
            </a:r>
          </a:p>
          <a:p>
            <a:pPr marL="457200" lvl="1" indent="0">
              <a:buNone/>
            </a:pPr>
            <a:endParaRPr lang="en-US" sz="2400" dirty="0" smtClean="0">
              <a:latin typeface="Book Antiqua" panose="02040602050305030304" pitchFamily="18" charset="0"/>
            </a:endParaRPr>
          </a:p>
          <a:p>
            <a:pPr marL="0" indent="0">
              <a:buNone/>
            </a:pPr>
            <a:r>
              <a:rPr lang="en-US" sz="2400" b="1" dirty="0">
                <a:solidFill>
                  <a:srgbClr val="0070C0"/>
                </a:solidFill>
                <a:latin typeface="Book Antiqua" panose="02040602050305030304" pitchFamily="18" charset="0"/>
              </a:rPr>
              <a:t>G</a:t>
            </a:r>
            <a:r>
              <a:rPr lang="en-US" sz="2400" b="1" dirty="0" smtClean="0">
                <a:solidFill>
                  <a:srgbClr val="0070C0"/>
                </a:solidFill>
                <a:latin typeface="Book Antiqua" panose="02040602050305030304" pitchFamily="18" charset="0"/>
              </a:rPr>
              <a:t>oals for today </a:t>
            </a:r>
            <a:endParaRPr lang="en-US" sz="2400" b="1" dirty="0" smtClean="0">
              <a:solidFill>
                <a:srgbClr val="0070C0"/>
              </a:solidFill>
              <a:latin typeface="Book Antiqua" panose="02040602050305030304" pitchFamily="18" charset="0"/>
              <a:sym typeface="Wingdings" panose="05000000000000000000" pitchFamily="2" charset="2"/>
            </a:endParaRPr>
          </a:p>
          <a:p>
            <a:pPr marL="800100" lvl="1" indent="-342900">
              <a:buClr>
                <a:srgbClr val="0070C0"/>
              </a:buClr>
              <a:buFont typeface="Wingdings" panose="05000000000000000000" pitchFamily="2" charset="2"/>
              <a:buChar char="v"/>
            </a:pPr>
            <a:r>
              <a:rPr lang="en-US" sz="2400" dirty="0" smtClean="0">
                <a:latin typeface="Book Antiqua" panose="02040602050305030304" pitchFamily="18" charset="0"/>
              </a:rPr>
              <a:t>Describe the importance of palliative care in dementia care</a:t>
            </a:r>
          </a:p>
          <a:p>
            <a:pPr marL="800100" lvl="1" indent="-342900">
              <a:buClr>
                <a:srgbClr val="0070C0"/>
              </a:buClr>
              <a:buFont typeface="Wingdings" panose="05000000000000000000" pitchFamily="2" charset="2"/>
              <a:buChar char="v"/>
            </a:pPr>
            <a:r>
              <a:rPr lang="en-US" sz="2400" dirty="0" smtClean="0">
                <a:latin typeface="Book Antiqua" panose="02040602050305030304" pitchFamily="18" charset="0"/>
              </a:rPr>
              <a:t>Promote advanced planning to reduce stress/crisis-based decisions</a:t>
            </a:r>
            <a:endParaRPr lang="en-US" sz="2400" dirty="0">
              <a:latin typeface="Book Antiqua" panose="02040602050305030304" pitchFamily="18" charset="0"/>
            </a:endParaRPr>
          </a:p>
          <a:p>
            <a:pPr lvl="1"/>
            <a:endParaRPr lang="en-US" dirty="0" smtClean="0"/>
          </a:p>
        </p:txBody>
      </p:sp>
    </p:spTree>
    <p:extLst>
      <p:ext uri="{BB962C8B-B14F-4D97-AF65-F5344CB8AC3E}">
        <p14:creationId xmlns:p14="http://schemas.microsoft.com/office/powerpoint/2010/main" val="730523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Last module in our series!</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lgn="ctr">
              <a:lnSpc>
                <a:spcPct val="150000"/>
              </a:lnSpc>
              <a:buNone/>
            </a:pPr>
            <a:endParaRPr lang="en-US" sz="3600" dirty="0" smtClean="0">
              <a:solidFill>
                <a:srgbClr val="C00000"/>
              </a:solidFill>
              <a:latin typeface="Lucida Handwriting" panose="03010101010101010101" pitchFamily="66" charset="0"/>
            </a:endParaRPr>
          </a:p>
          <a:p>
            <a:pPr marL="0" indent="0" algn="ctr">
              <a:lnSpc>
                <a:spcPct val="150000"/>
              </a:lnSpc>
              <a:buNone/>
            </a:pPr>
            <a:r>
              <a:rPr lang="en-US" sz="3600" dirty="0" smtClean="0">
                <a:solidFill>
                  <a:srgbClr val="C00000"/>
                </a:solidFill>
                <a:latin typeface="Lucida Handwriting" panose="03010101010101010101" pitchFamily="66" charset="0"/>
              </a:rPr>
              <a:t>Thanks for your time and interest!!!</a:t>
            </a:r>
            <a:endParaRPr lang="en-US" sz="3600" dirty="0">
              <a:solidFill>
                <a:srgbClr val="C00000"/>
              </a:solidFill>
              <a:latin typeface="Lucida Handwriting" panose="03010101010101010101" pitchFamily="66" charset="0"/>
            </a:endParaRPr>
          </a:p>
        </p:txBody>
      </p:sp>
    </p:spTree>
    <p:extLst>
      <p:ext uri="{BB962C8B-B14F-4D97-AF65-F5344CB8AC3E}">
        <p14:creationId xmlns:p14="http://schemas.microsoft.com/office/powerpoint/2010/main" val="420632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Dementia: A Terminal Disease</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600" dirty="0" smtClean="0">
                <a:latin typeface="Book Antiqua" panose="02040602050305030304" pitchFamily="18" charset="0"/>
              </a:rPr>
              <a:t>Stages of dementia: Early, Middle, </a:t>
            </a:r>
            <a:r>
              <a:rPr lang="en-US" sz="2600" b="1" dirty="0" smtClean="0">
                <a:solidFill>
                  <a:srgbClr val="C00000"/>
                </a:solidFill>
                <a:latin typeface="Book Antiqua" panose="02040602050305030304" pitchFamily="18" charset="0"/>
              </a:rPr>
              <a:t>Late</a:t>
            </a:r>
          </a:p>
          <a:p>
            <a:pPr>
              <a:buClr>
                <a:srgbClr val="C00000"/>
              </a:buClr>
              <a:buFont typeface="Wingdings" panose="05000000000000000000" pitchFamily="2" charset="2"/>
              <a:buChar char="v"/>
            </a:pPr>
            <a:r>
              <a:rPr lang="en-US" sz="2400" b="1" dirty="0" smtClean="0">
                <a:solidFill>
                  <a:srgbClr val="C00000"/>
                </a:solidFill>
                <a:latin typeface="Book Antiqua" panose="02040602050305030304" pitchFamily="18" charset="0"/>
              </a:rPr>
              <a:t>Late stage </a:t>
            </a:r>
            <a:r>
              <a:rPr lang="en-US" sz="2400" dirty="0" smtClean="0">
                <a:latin typeface="Book Antiqua" panose="02040602050305030304" pitchFamily="18" charset="0"/>
                <a:sym typeface="Wingdings" panose="05000000000000000000" pitchFamily="2" charset="2"/>
              </a:rPr>
              <a:t> Terminal dementia</a:t>
            </a:r>
          </a:p>
          <a:p>
            <a:pPr lvl="1">
              <a:buClr>
                <a:srgbClr val="006600"/>
              </a:buClr>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Very severe dementia</a:t>
            </a:r>
          </a:p>
          <a:p>
            <a:pPr lvl="1">
              <a:buClr>
                <a:srgbClr val="006600"/>
              </a:buClr>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Advanced dementia</a:t>
            </a:r>
          </a:p>
          <a:p>
            <a:pPr>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Loss of abilities results in related health risks</a:t>
            </a:r>
          </a:p>
          <a:p>
            <a:pPr lvl="1">
              <a:buClr>
                <a:srgbClr val="006600"/>
              </a:buClr>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Infections, fevers</a:t>
            </a:r>
          </a:p>
          <a:p>
            <a:pPr lvl="1">
              <a:buClr>
                <a:srgbClr val="006600"/>
              </a:buClr>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Weight loss, dehydration</a:t>
            </a:r>
          </a:p>
          <a:p>
            <a:pPr lvl="1">
              <a:buClr>
                <a:srgbClr val="006600"/>
              </a:buClr>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Other complications</a:t>
            </a:r>
          </a:p>
          <a:p>
            <a:pPr>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Other health problems progress</a:t>
            </a:r>
          </a:p>
          <a:p>
            <a:pPr marL="457200" lvl="1" indent="0">
              <a:buNone/>
            </a:pPr>
            <a:endParaRPr lang="en-US" dirty="0" smtClean="0">
              <a:sym typeface="Wingdings" panose="05000000000000000000" pitchFamily="2" charset="2"/>
            </a:endParaRPr>
          </a:p>
          <a:p>
            <a:pPr lvl="1"/>
            <a:endParaRPr lang="en-US" dirty="0" smtClean="0">
              <a:sym typeface="Wingdings" panose="05000000000000000000" pitchFamily="2" charset="2"/>
            </a:endParaRPr>
          </a:p>
          <a:p>
            <a:pPr lvl="1"/>
            <a:endParaRPr lang="en-US" dirty="0"/>
          </a:p>
        </p:txBody>
      </p:sp>
    </p:spTree>
    <p:extLst>
      <p:ext uri="{BB962C8B-B14F-4D97-AF65-F5344CB8AC3E}">
        <p14:creationId xmlns:p14="http://schemas.microsoft.com/office/powerpoint/2010/main" val="213081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Dementia Progression + Goals of Care</a:t>
            </a:r>
            <a:endParaRPr lang="en-US" sz="3600" dirty="0">
              <a:solidFill>
                <a:srgbClr val="0070C0"/>
              </a:solidFill>
              <a:effectLst/>
              <a:latin typeface="Book Antiqua" panose="02040602050305030304" pitchFamily="18"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4167" y="1639820"/>
            <a:ext cx="7682000" cy="4532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359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Advanced Dementia</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0070C0"/>
                </a:solidFill>
                <a:latin typeface="Book Antiqua" panose="02040602050305030304" pitchFamily="18" charset="0"/>
              </a:rPr>
              <a:t>Global Deterioration Scale: Very Severe Decline</a:t>
            </a:r>
          </a:p>
          <a:p>
            <a:pPr marL="0" indent="0">
              <a:buNone/>
            </a:pPr>
            <a:endParaRPr lang="en-US" sz="2400" b="1" dirty="0" smtClean="0">
              <a:solidFill>
                <a:srgbClr val="0000CC"/>
              </a:solidFill>
              <a:latin typeface="Book Antiqua" panose="02040602050305030304" pitchFamily="18" charset="0"/>
            </a:endParaRPr>
          </a:p>
          <a:p>
            <a:endParaRPr lang="en-US" sz="2400" dirty="0" smtClean="0">
              <a:latin typeface="Book Antiqua" panose="02040602050305030304" pitchFamily="18" charset="0"/>
            </a:endParaRPr>
          </a:p>
          <a:p>
            <a:endParaRPr lang="en-US" sz="2400" dirty="0" smtClean="0">
              <a:latin typeface="Book Antiqua" panose="02040602050305030304" pitchFamily="18" charset="0"/>
            </a:endParaRPr>
          </a:p>
          <a:p>
            <a:endParaRPr lang="en-US" sz="2400" dirty="0">
              <a:latin typeface="Book Antiqua" panose="02040602050305030304" pitchFamily="18" charset="0"/>
            </a:endParaRPr>
          </a:p>
          <a:p>
            <a:pPr>
              <a:buClr>
                <a:srgbClr val="0070C0"/>
              </a:buClr>
              <a:buFont typeface="Wingdings" panose="05000000000000000000" pitchFamily="2" charset="2"/>
              <a:buChar char="v"/>
            </a:pPr>
            <a:r>
              <a:rPr lang="en-US" sz="2400" dirty="0" smtClean="0">
                <a:latin typeface="Book Antiqua" panose="02040602050305030304" pitchFamily="18" charset="0"/>
              </a:rPr>
              <a:t>Profound memory loss: doesn’t recognize family members</a:t>
            </a:r>
          </a:p>
          <a:p>
            <a:pPr>
              <a:buClr>
                <a:srgbClr val="0070C0"/>
              </a:buClr>
              <a:buFont typeface="Wingdings" panose="05000000000000000000" pitchFamily="2" charset="2"/>
              <a:buChar char="v"/>
            </a:pPr>
            <a:r>
              <a:rPr lang="en-US" sz="2400" dirty="0" smtClean="0">
                <a:latin typeface="Book Antiqua" panose="02040602050305030304" pitchFamily="18" charset="0"/>
              </a:rPr>
              <a:t>Loss of speech</a:t>
            </a:r>
          </a:p>
          <a:p>
            <a:pPr>
              <a:buClr>
                <a:srgbClr val="0070C0"/>
              </a:buClr>
              <a:buFont typeface="Wingdings" panose="05000000000000000000" pitchFamily="2" charset="2"/>
              <a:buChar char="v"/>
            </a:pPr>
            <a:r>
              <a:rPr lang="en-US" sz="2400" dirty="0" smtClean="0">
                <a:latin typeface="Book Antiqua" panose="02040602050305030304" pitchFamily="18" charset="0"/>
              </a:rPr>
              <a:t>Inability to ambulate/walk</a:t>
            </a:r>
          </a:p>
          <a:p>
            <a:pPr>
              <a:buClr>
                <a:srgbClr val="0070C0"/>
              </a:buClr>
              <a:buFont typeface="Wingdings" panose="05000000000000000000" pitchFamily="2" charset="2"/>
              <a:buChar char="v"/>
            </a:pPr>
            <a:r>
              <a:rPr lang="en-US" sz="2400" dirty="0" smtClean="0">
                <a:latin typeface="Book Antiqua" panose="02040602050305030304" pitchFamily="18" charset="0"/>
              </a:rPr>
              <a:t>Inability to perform activities of daily living</a:t>
            </a:r>
          </a:p>
          <a:p>
            <a:pPr lvl="1">
              <a:buClr>
                <a:srgbClr val="006600"/>
              </a:buClr>
              <a:buFont typeface="Wingdings" panose="05000000000000000000" pitchFamily="2" charset="2"/>
              <a:buChar char="ü"/>
            </a:pPr>
            <a:r>
              <a:rPr lang="en-US" sz="2400" dirty="0">
                <a:latin typeface="Book Antiqua" panose="02040602050305030304" pitchFamily="18" charset="0"/>
              </a:rPr>
              <a:t>B</a:t>
            </a:r>
            <a:r>
              <a:rPr lang="en-US" sz="2400" dirty="0" smtClean="0">
                <a:latin typeface="Book Antiqua" panose="02040602050305030304" pitchFamily="18" charset="0"/>
              </a:rPr>
              <a:t>athing, grooming, dressing, toileting, transferring, eating</a:t>
            </a:r>
          </a:p>
          <a:p>
            <a:pPr>
              <a:buClr>
                <a:srgbClr val="0070C0"/>
              </a:buClr>
              <a:buFont typeface="Wingdings" panose="05000000000000000000" pitchFamily="2" charset="2"/>
              <a:buChar char="v"/>
            </a:pPr>
            <a:r>
              <a:rPr lang="en-US" sz="2400" dirty="0" smtClean="0">
                <a:latin typeface="Book Antiqua" panose="02040602050305030304" pitchFamily="18" charset="0"/>
              </a:rPr>
              <a:t>Incontinence: urinary and fecal</a:t>
            </a:r>
            <a:endParaRPr lang="en-US" sz="2400" dirty="0">
              <a:latin typeface="Book Antiqua" panose="02040602050305030304" pitchFamily="18" charset="0"/>
            </a:endParaRPr>
          </a:p>
        </p:txBody>
      </p:sp>
      <p:graphicFrame>
        <p:nvGraphicFramePr>
          <p:cNvPr id="5" name="Diagram 4"/>
          <p:cNvGraphicFramePr/>
          <p:nvPr>
            <p:extLst>
              <p:ext uri="{D42A27DB-BD31-4B8C-83A1-F6EECF244321}">
                <p14:modId xmlns:p14="http://schemas.microsoft.com/office/powerpoint/2010/main" val="323870523"/>
              </p:ext>
            </p:extLst>
          </p:nvPr>
        </p:nvGraphicFramePr>
        <p:xfrm>
          <a:off x="476155" y="2251875"/>
          <a:ext cx="11260920" cy="460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002512" y="2743198"/>
            <a:ext cx="1105468" cy="400110"/>
          </a:xfrm>
          <a:prstGeom prst="rect">
            <a:avLst/>
          </a:prstGeom>
          <a:noFill/>
        </p:spPr>
        <p:txBody>
          <a:bodyPr wrap="square" rtlCol="0">
            <a:spAutoFit/>
          </a:bodyPr>
          <a:lstStyle/>
          <a:p>
            <a:r>
              <a:rPr lang="en-US" sz="2000" b="1" dirty="0" smtClean="0">
                <a:latin typeface="Book Antiqua" panose="02040602050305030304" pitchFamily="18" charset="0"/>
              </a:rPr>
              <a:t>EARLY</a:t>
            </a:r>
            <a:endParaRPr lang="en-US" sz="2000" b="1" dirty="0">
              <a:latin typeface="Book Antiqua" panose="02040602050305030304" pitchFamily="18" charset="0"/>
            </a:endParaRPr>
          </a:p>
        </p:txBody>
      </p:sp>
      <p:sp>
        <p:nvSpPr>
          <p:cNvPr id="8" name="TextBox 7"/>
          <p:cNvSpPr txBox="1"/>
          <p:nvPr/>
        </p:nvSpPr>
        <p:spPr>
          <a:xfrm>
            <a:off x="6102833" y="2743198"/>
            <a:ext cx="1526266" cy="400110"/>
          </a:xfrm>
          <a:prstGeom prst="rect">
            <a:avLst/>
          </a:prstGeom>
          <a:noFill/>
        </p:spPr>
        <p:txBody>
          <a:bodyPr wrap="square" rtlCol="0">
            <a:spAutoFit/>
          </a:bodyPr>
          <a:lstStyle/>
          <a:p>
            <a:r>
              <a:rPr lang="en-US" sz="2000" b="1" dirty="0" smtClean="0">
                <a:latin typeface="Book Antiqua" panose="02040602050305030304" pitchFamily="18" charset="0"/>
              </a:rPr>
              <a:t>MIDDLE</a:t>
            </a:r>
            <a:endParaRPr lang="en-US" sz="2000" b="1" dirty="0">
              <a:latin typeface="Book Antiqua" panose="02040602050305030304" pitchFamily="18" charset="0"/>
            </a:endParaRPr>
          </a:p>
        </p:txBody>
      </p:sp>
      <p:sp>
        <p:nvSpPr>
          <p:cNvPr id="9" name="TextBox 8"/>
          <p:cNvSpPr txBox="1"/>
          <p:nvPr/>
        </p:nvSpPr>
        <p:spPr>
          <a:xfrm>
            <a:off x="6102833" y="2743198"/>
            <a:ext cx="1498969" cy="400110"/>
          </a:xfrm>
          <a:prstGeom prst="rect">
            <a:avLst/>
          </a:prstGeom>
          <a:noFill/>
        </p:spPr>
        <p:txBody>
          <a:bodyPr wrap="square" rtlCol="0">
            <a:spAutoFit/>
          </a:bodyPr>
          <a:lstStyle/>
          <a:p>
            <a:r>
              <a:rPr lang="en-US" sz="2000" b="1" dirty="0" smtClean="0">
                <a:latin typeface="Book Antiqua" panose="02040602050305030304" pitchFamily="18" charset="0"/>
              </a:rPr>
              <a:t>MIDDLE</a:t>
            </a:r>
            <a:endParaRPr lang="en-US" sz="2000" b="1" dirty="0">
              <a:latin typeface="Book Antiqua" panose="02040602050305030304" pitchFamily="18" charset="0"/>
            </a:endParaRPr>
          </a:p>
        </p:txBody>
      </p:sp>
      <p:sp>
        <p:nvSpPr>
          <p:cNvPr id="10" name="TextBox 9"/>
          <p:cNvSpPr txBox="1"/>
          <p:nvPr/>
        </p:nvSpPr>
        <p:spPr>
          <a:xfrm>
            <a:off x="9435165" y="2731822"/>
            <a:ext cx="1019021" cy="400110"/>
          </a:xfrm>
          <a:prstGeom prst="rect">
            <a:avLst/>
          </a:prstGeom>
          <a:noFill/>
        </p:spPr>
        <p:txBody>
          <a:bodyPr wrap="square" rtlCol="0">
            <a:spAutoFit/>
          </a:bodyPr>
          <a:lstStyle/>
          <a:p>
            <a:r>
              <a:rPr lang="en-US" sz="2000" b="1" dirty="0" smtClean="0">
                <a:latin typeface="Book Antiqua" panose="02040602050305030304" pitchFamily="18" charset="0"/>
              </a:rPr>
              <a:t>LATE</a:t>
            </a:r>
            <a:endParaRPr lang="en-US" sz="2000" b="1" dirty="0">
              <a:latin typeface="Book Antiqua" panose="02040602050305030304" pitchFamily="18" charset="0"/>
            </a:endParaRPr>
          </a:p>
        </p:txBody>
      </p:sp>
    </p:spTree>
    <p:extLst>
      <p:ext uri="{BB962C8B-B14F-4D97-AF65-F5344CB8AC3E}">
        <p14:creationId xmlns:p14="http://schemas.microsoft.com/office/powerpoint/2010/main" val="3024721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Comfort Care</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006600"/>
                </a:solidFill>
                <a:latin typeface="Book Antiqua" panose="02040602050305030304" pitchFamily="18" charset="0"/>
              </a:rPr>
              <a:t>Palliative Care</a:t>
            </a:r>
          </a:p>
          <a:p>
            <a:pPr>
              <a:buClr>
                <a:srgbClr val="0070C0"/>
              </a:buClr>
              <a:buFont typeface="Wingdings" panose="05000000000000000000" pitchFamily="2" charset="2"/>
              <a:buChar char="v"/>
            </a:pPr>
            <a:r>
              <a:rPr lang="en-US" sz="2400" dirty="0" smtClean="0">
                <a:latin typeface="Book Antiqua" panose="02040602050305030304" pitchFamily="18" charset="0"/>
              </a:rPr>
              <a:t>Improve quality of life</a:t>
            </a:r>
          </a:p>
          <a:p>
            <a:pPr>
              <a:buClr>
                <a:srgbClr val="0070C0"/>
              </a:buClr>
              <a:buFont typeface="Wingdings" panose="05000000000000000000" pitchFamily="2" charset="2"/>
              <a:buChar char="v"/>
            </a:pPr>
            <a:r>
              <a:rPr lang="en-US" sz="2400" dirty="0" smtClean="0">
                <a:latin typeface="Book Antiqua" panose="02040602050305030304" pitchFamily="18" charset="0"/>
              </a:rPr>
              <a:t>Alleviate pain</a:t>
            </a:r>
          </a:p>
          <a:p>
            <a:pPr>
              <a:buClr>
                <a:srgbClr val="0070C0"/>
              </a:buClr>
              <a:buFont typeface="Wingdings" panose="05000000000000000000" pitchFamily="2" charset="2"/>
              <a:buChar char="v"/>
            </a:pPr>
            <a:r>
              <a:rPr lang="en-US" sz="2400" dirty="0" smtClean="0">
                <a:latin typeface="Book Antiqua" panose="02040602050305030304" pitchFamily="18" charset="0"/>
              </a:rPr>
              <a:t>Address uncomfortable symptoms, problems</a:t>
            </a:r>
          </a:p>
          <a:p>
            <a:pPr>
              <a:buClr>
                <a:srgbClr val="0070C0"/>
              </a:buClr>
              <a:buFont typeface="Wingdings" panose="05000000000000000000" pitchFamily="2" charset="2"/>
              <a:buChar char="v"/>
            </a:pPr>
            <a:r>
              <a:rPr lang="en-US" sz="2400" dirty="0" smtClean="0">
                <a:latin typeface="Book Antiqua" panose="02040602050305030304" pitchFamily="18" charset="0"/>
              </a:rPr>
              <a:t>Appropriate throughout an illness</a:t>
            </a:r>
          </a:p>
          <a:p>
            <a:pPr>
              <a:buClr>
                <a:srgbClr val="0070C0"/>
              </a:buClr>
              <a:buFont typeface="Wingdings" panose="05000000000000000000" pitchFamily="2" charset="2"/>
              <a:buChar char="v"/>
            </a:pPr>
            <a:r>
              <a:rPr lang="en-US" sz="2400" dirty="0" smtClean="0">
                <a:latin typeface="Book Antiqua" panose="02040602050305030304" pitchFamily="18" charset="0"/>
              </a:rPr>
              <a:t>Comfort is the primary concern</a:t>
            </a:r>
          </a:p>
          <a:p>
            <a:pPr>
              <a:buClr>
                <a:srgbClr val="0070C0"/>
              </a:buClr>
              <a:buFont typeface="Wingdings" panose="05000000000000000000" pitchFamily="2" charset="2"/>
              <a:buChar char="v"/>
            </a:pPr>
            <a:r>
              <a:rPr lang="en-US" sz="2400" dirty="0" smtClean="0">
                <a:latin typeface="Book Antiqua" panose="02040602050305030304" pitchFamily="18" charset="0"/>
              </a:rPr>
              <a:t>Goals of care direct decision-making</a:t>
            </a:r>
            <a:endParaRPr lang="en-US" sz="2400" dirty="0">
              <a:latin typeface="Book Antiqua" panose="02040602050305030304" pitchFamily="18" charset="0"/>
            </a:endParaRPr>
          </a:p>
        </p:txBody>
      </p:sp>
    </p:spTree>
    <p:extLst>
      <p:ext uri="{BB962C8B-B14F-4D97-AF65-F5344CB8AC3E}">
        <p14:creationId xmlns:p14="http://schemas.microsoft.com/office/powerpoint/2010/main" val="1286357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Preventing, Relieving Pain</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sz="2400" b="1" dirty="0" smtClean="0">
                <a:solidFill>
                  <a:srgbClr val="0070C0"/>
                </a:solidFill>
                <a:latin typeface="Book Antiqua" panose="02040602050305030304" pitchFamily="18" charset="0"/>
              </a:rPr>
              <a:t>Indirect consequence of progressive disability</a:t>
            </a:r>
          </a:p>
          <a:p>
            <a:pPr>
              <a:buClr>
                <a:srgbClr val="7030A0"/>
              </a:buClr>
              <a:buFont typeface="Wingdings" panose="05000000000000000000" pitchFamily="2" charset="2"/>
              <a:buChar char="v"/>
            </a:pPr>
            <a:r>
              <a:rPr lang="en-US" sz="2400" b="1" dirty="0" smtClean="0">
                <a:solidFill>
                  <a:srgbClr val="7030A0"/>
                </a:solidFill>
                <a:latin typeface="Book Antiqua" panose="02040602050305030304" pitchFamily="18" charset="0"/>
              </a:rPr>
              <a:t>Physical pain/discomfort</a:t>
            </a:r>
          </a:p>
          <a:p>
            <a:pPr lvl="1">
              <a:buClr>
                <a:srgbClr val="006600"/>
              </a:buClr>
              <a:buFont typeface="Wingdings" panose="05000000000000000000" pitchFamily="2" charset="2"/>
              <a:buChar char="ü"/>
            </a:pPr>
            <a:r>
              <a:rPr lang="en-US" sz="2400" dirty="0" smtClean="0">
                <a:latin typeface="Book Antiqua" panose="02040602050305030304" pitchFamily="18" charset="0"/>
              </a:rPr>
              <a:t>Comorbid conditions: Osteoarthritis, diabetic neuropathy, degenerative joint disease, others</a:t>
            </a:r>
          </a:p>
          <a:p>
            <a:pPr lvl="1">
              <a:buClr>
                <a:srgbClr val="006600"/>
              </a:buClr>
              <a:buFont typeface="Wingdings" panose="05000000000000000000" pitchFamily="2" charset="2"/>
              <a:buChar char="ü"/>
            </a:pPr>
            <a:r>
              <a:rPr lang="en-US" sz="2400" dirty="0" smtClean="0">
                <a:latin typeface="Book Antiqua" panose="02040602050305030304" pitchFamily="18" charset="0"/>
              </a:rPr>
              <a:t>Immobility: Pain on movement due to muscle stiffness, soreness, contractures</a:t>
            </a:r>
          </a:p>
          <a:p>
            <a:pPr lvl="1">
              <a:buClr>
                <a:srgbClr val="006600"/>
              </a:buClr>
              <a:buFont typeface="Wingdings" panose="05000000000000000000" pitchFamily="2" charset="2"/>
              <a:buChar char="ü"/>
            </a:pPr>
            <a:r>
              <a:rPr lang="en-US" sz="2400" dirty="0" smtClean="0">
                <a:latin typeface="Book Antiqua" panose="02040602050305030304" pitchFamily="18" charset="0"/>
              </a:rPr>
              <a:t>Procedural: Pain resulting from care and treatments</a:t>
            </a:r>
          </a:p>
          <a:p>
            <a:pPr>
              <a:buClr>
                <a:srgbClr val="C00000"/>
              </a:buClr>
              <a:buFont typeface="Wingdings" panose="05000000000000000000" pitchFamily="2" charset="2"/>
              <a:buChar char="v"/>
            </a:pPr>
            <a:r>
              <a:rPr lang="en-US" sz="2400" b="1" dirty="0" smtClean="0">
                <a:solidFill>
                  <a:srgbClr val="C00000"/>
                </a:solidFill>
                <a:latin typeface="Book Antiqua" panose="02040602050305030304" pitchFamily="18" charset="0"/>
              </a:rPr>
              <a:t>Emotional/psychological discomfort</a:t>
            </a:r>
          </a:p>
          <a:p>
            <a:pPr lvl="1">
              <a:buClr>
                <a:srgbClr val="006600"/>
              </a:buClr>
              <a:buFont typeface="Wingdings" panose="05000000000000000000" pitchFamily="2" charset="2"/>
              <a:buChar char="ü"/>
            </a:pPr>
            <a:r>
              <a:rPr lang="en-US" sz="2400" dirty="0" smtClean="0">
                <a:latin typeface="Book Antiqua" panose="02040602050305030304" pitchFamily="18" charset="0"/>
              </a:rPr>
              <a:t>Distress, discomfort, confusion related to environment</a:t>
            </a:r>
          </a:p>
          <a:p>
            <a:pPr lvl="1">
              <a:buClr>
                <a:srgbClr val="006600"/>
              </a:buClr>
              <a:buFont typeface="Wingdings" panose="05000000000000000000" pitchFamily="2" charset="2"/>
              <a:buChar char="ü"/>
            </a:pPr>
            <a:r>
              <a:rPr lang="en-US" sz="2400" dirty="0" smtClean="0">
                <a:latin typeface="Book Antiqua" panose="02040602050305030304" pitchFamily="18" charset="0"/>
              </a:rPr>
              <a:t>Resistance to care/behavior symptoms</a:t>
            </a:r>
          </a:p>
          <a:p>
            <a:pPr marL="0" indent="0">
              <a:buNone/>
            </a:pPr>
            <a:endParaRPr lang="en-US" dirty="0"/>
          </a:p>
        </p:txBody>
      </p:sp>
    </p:spTree>
    <p:extLst>
      <p:ext uri="{BB962C8B-B14F-4D97-AF65-F5344CB8AC3E}">
        <p14:creationId xmlns:p14="http://schemas.microsoft.com/office/powerpoint/2010/main" val="105762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Advance Care Planning</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fontScale="92500"/>
          </a:bodyPr>
          <a:lstStyle/>
          <a:p>
            <a:pPr marL="0" indent="0">
              <a:buNone/>
            </a:pPr>
            <a:r>
              <a:rPr lang="en-US" sz="2600" b="1" dirty="0" smtClean="0">
                <a:solidFill>
                  <a:srgbClr val="006600"/>
                </a:solidFill>
                <a:latin typeface="Book Antiqua" panose="02040602050305030304" pitchFamily="18" charset="0"/>
              </a:rPr>
              <a:t>Prepare person/family about what to expect in advanced stage</a:t>
            </a:r>
          </a:p>
          <a:p>
            <a:pPr>
              <a:buClr>
                <a:srgbClr val="0070C0"/>
              </a:buClr>
              <a:buFont typeface="Wingdings" panose="05000000000000000000" pitchFamily="2" charset="2"/>
              <a:buChar char="v"/>
            </a:pPr>
            <a:r>
              <a:rPr lang="en-US" sz="2600" dirty="0" smtClean="0">
                <a:latin typeface="Book Antiqua" panose="02040602050305030304" pitchFamily="18" charset="0"/>
              </a:rPr>
              <a:t>Start early</a:t>
            </a:r>
          </a:p>
          <a:p>
            <a:pPr>
              <a:buClr>
                <a:srgbClr val="0070C0"/>
              </a:buClr>
              <a:buFont typeface="Wingdings" panose="05000000000000000000" pitchFamily="2" charset="2"/>
              <a:buChar char="v"/>
            </a:pPr>
            <a:r>
              <a:rPr lang="en-US" sz="2600" dirty="0" smtClean="0">
                <a:latin typeface="Book Antiqua" panose="02040602050305030304" pitchFamily="18" charset="0"/>
              </a:rPr>
              <a:t>Talk about what is to come</a:t>
            </a:r>
          </a:p>
          <a:p>
            <a:pPr>
              <a:buClr>
                <a:srgbClr val="0070C0"/>
              </a:buClr>
              <a:buFont typeface="Wingdings" panose="05000000000000000000" pitchFamily="2" charset="2"/>
              <a:buChar char="v"/>
            </a:pPr>
            <a:r>
              <a:rPr lang="en-US" sz="2600" dirty="0" smtClean="0">
                <a:latin typeface="Book Antiqua" panose="02040602050305030304" pitchFamily="18" charset="0"/>
              </a:rPr>
              <a:t>Identify treatment preferences before complications occur</a:t>
            </a:r>
          </a:p>
          <a:p>
            <a:pPr>
              <a:buClr>
                <a:srgbClr val="0070C0"/>
              </a:buClr>
              <a:buFont typeface="Wingdings" panose="05000000000000000000" pitchFamily="2" charset="2"/>
              <a:buChar char="v"/>
            </a:pPr>
            <a:r>
              <a:rPr lang="en-US" sz="2600" dirty="0">
                <a:latin typeface="Book Antiqua" panose="02040602050305030304" pitchFamily="18" charset="0"/>
              </a:rPr>
              <a:t>Establish directives in writing</a:t>
            </a:r>
          </a:p>
          <a:p>
            <a:pPr>
              <a:buClr>
                <a:srgbClr val="0070C0"/>
              </a:buClr>
              <a:buFont typeface="Wingdings" panose="05000000000000000000" pitchFamily="2" charset="2"/>
              <a:buChar char="v"/>
            </a:pPr>
            <a:r>
              <a:rPr lang="en-US" sz="2600" dirty="0">
                <a:latin typeface="Book Antiqua" panose="02040602050305030304" pitchFamily="18" charset="0"/>
              </a:rPr>
              <a:t>S</a:t>
            </a:r>
            <a:r>
              <a:rPr lang="en-US" sz="2600" dirty="0" smtClean="0">
                <a:latin typeface="Book Antiqua" panose="02040602050305030304" pitchFamily="18" charset="0"/>
              </a:rPr>
              <a:t>tructured guides/materials help</a:t>
            </a:r>
          </a:p>
          <a:p>
            <a:pPr lvl="1">
              <a:buClr>
                <a:srgbClr val="006600"/>
              </a:buClr>
              <a:buFont typeface="Wingdings" panose="05000000000000000000" pitchFamily="2" charset="2"/>
              <a:buChar char="ü"/>
            </a:pPr>
            <a:r>
              <a:rPr lang="en-US" sz="2600" dirty="0" smtClean="0">
                <a:latin typeface="Book Antiqua" panose="02040602050305030304" pitchFamily="18" charset="0"/>
                <a:sym typeface="Wingdings" panose="05000000000000000000" pitchFamily="2" charset="2"/>
              </a:rPr>
              <a:t>Hospice approach: Dementia specific d</a:t>
            </a:r>
            <a:r>
              <a:rPr lang="en-US" sz="2600" dirty="0" smtClean="0">
                <a:latin typeface="Book Antiqua" panose="02040602050305030304" pitchFamily="18" charset="0"/>
              </a:rPr>
              <a:t>iscussion</a:t>
            </a:r>
          </a:p>
          <a:p>
            <a:pPr lvl="1">
              <a:buClr>
                <a:srgbClr val="006600"/>
              </a:buClr>
              <a:buFont typeface="Wingdings" panose="05000000000000000000" pitchFamily="2" charset="2"/>
              <a:buChar char="ü"/>
            </a:pPr>
            <a:r>
              <a:rPr lang="en-US" sz="2600" dirty="0" smtClean="0">
                <a:latin typeface="Book Antiqua" panose="02040602050305030304" pitchFamily="18" charset="0"/>
              </a:rPr>
              <a:t>Physician Order of Life-Sustaining Treatment (POLST)</a:t>
            </a:r>
          </a:p>
          <a:p>
            <a:pPr lvl="1"/>
            <a:endParaRPr lang="en-US" dirty="0" smtClean="0"/>
          </a:p>
          <a:p>
            <a:pPr lvl="1"/>
            <a:endParaRPr lang="en-US" dirty="0"/>
          </a:p>
        </p:txBody>
      </p:sp>
    </p:spTree>
    <p:extLst>
      <p:ext uri="{BB962C8B-B14F-4D97-AF65-F5344CB8AC3E}">
        <p14:creationId xmlns:p14="http://schemas.microsoft.com/office/powerpoint/2010/main" val="175838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Family Goals for Dementia Care</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600" b="1" dirty="0" smtClean="0">
                <a:solidFill>
                  <a:srgbClr val="7030A0"/>
                </a:solidFill>
                <a:latin typeface="Book Antiqua" panose="02040602050305030304" pitchFamily="18" charset="0"/>
              </a:rPr>
              <a:t>Medical care and end of life in advanced dementia</a:t>
            </a:r>
          </a:p>
          <a:p>
            <a:pPr>
              <a:buClr>
                <a:srgbClr val="0070C0"/>
              </a:buClr>
              <a:buFont typeface="Wingdings" panose="05000000000000000000" pitchFamily="2" charset="2"/>
              <a:buChar char="v"/>
            </a:pPr>
            <a:r>
              <a:rPr lang="en-US" sz="2600" dirty="0" smtClean="0">
                <a:latin typeface="Book Antiqua" panose="02040602050305030304" pitchFamily="18" charset="0"/>
              </a:rPr>
              <a:t>Doesn’t get burdensome medical care</a:t>
            </a:r>
          </a:p>
          <a:p>
            <a:pPr>
              <a:buClr>
                <a:srgbClr val="0070C0"/>
              </a:buClr>
              <a:buFont typeface="Wingdings" panose="05000000000000000000" pitchFamily="2" charset="2"/>
              <a:buChar char="v"/>
            </a:pPr>
            <a:r>
              <a:rPr lang="en-US" sz="2600" dirty="0" smtClean="0">
                <a:latin typeface="Book Antiqua" panose="02040602050305030304" pitchFamily="18" charset="0"/>
              </a:rPr>
              <a:t>Stays out of the hospital</a:t>
            </a:r>
          </a:p>
          <a:p>
            <a:pPr>
              <a:buClr>
                <a:srgbClr val="0070C0"/>
              </a:buClr>
              <a:buFont typeface="Wingdings" panose="05000000000000000000" pitchFamily="2" charset="2"/>
              <a:buChar char="v"/>
            </a:pPr>
            <a:r>
              <a:rPr lang="en-US" sz="2600" dirty="0" smtClean="0">
                <a:latin typeface="Book Antiqua" panose="02040602050305030304" pitchFamily="18" charset="0"/>
              </a:rPr>
              <a:t>Doesn’t take medications with side-effects</a:t>
            </a:r>
          </a:p>
          <a:p>
            <a:pPr marL="0" indent="0">
              <a:buNone/>
            </a:pPr>
            <a:endParaRPr lang="en-US" sz="2600" b="1" dirty="0" smtClean="0">
              <a:solidFill>
                <a:srgbClr val="006600"/>
              </a:solidFill>
              <a:latin typeface="Book Antiqua" panose="02040602050305030304" pitchFamily="18" charset="0"/>
            </a:endParaRPr>
          </a:p>
          <a:p>
            <a:pPr marL="0" indent="0">
              <a:buNone/>
            </a:pPr>
            <a:r>
              <a:rPr lang="en-US" sz="2600" b="1" dirty="0" smtClean="0">
                <a:solidFill>
                  <a:srgbClr val="006600"/>
                </a:solidFill>
                <a:latin typeface="Book Antiqua" panose="02040602050305030304" pitchFamily="18" charset="0"/>
              </a:rPr>
              <a:t>Quality of life</a:t>
            </a:r>
          </a:p>
          <a:p>
            <a:pPr>
              <a:buClr>
                <a:srgbClr val="0070C0"/>
              </a:buClr>
              <a:buFont typeface="Wingdings" panose="05000000000000000000" pitchFamily="2" charset="2"/>
              <a:buChar char="v"/>
            </a:pPr>
            <a:r>
              <a:rPr lang="en-US" sz="2600" dirty="0" smtClean="0">
                <a:latin typeface="Book Antiqua" panose="02040602050305030304" pitchFamily="18" charset="0"/>
              </a:rPr>
              <a:t>Lives in preferred setting</a:t>
            </a:r>
          </a:p>
          <a:p>
            <a:pPr>
              <a:buClr>
                <a:srgbClr val="0070C0"/>
              </a:buClr>
              <a:buFont typeface="Wingdings" panose="05000000000000000000" pitchFamily="2" charset="2"/>
              <a:buChar char="v"/>
            </a:pPr>
            <a:r>
              <a:rPr lang="en-US" sz="2600" dirty="0" smtClean="0">
                <a:latin typeface="Book Antiqua" panose="02040602050305030304" pitchFamily="18" charset="0"/>
              </a:rPr>
              <a:t>Able to socialized with family/friends</a:t>
            </a:r>
            <a:endParaRPr lang="en-US" sz="2600" dirty="0">
              <a:latin typeface="Book Antiqua" panose="02040602050305030304" pitchFamily="18" charset="0"/>
            </a:endParaRPr>
          </a:p>
          <a:p>
            <a:pPr marL="0" indent="0" algn="ctr">
              <a:buNone/>
            </a:pPr>
            <a:endParaRPr lang="en-US" sz="2400" b="1" dirty="0" smtClean="0">
              <a:solidFill>
                <a:srgbClr val="C00000"/>
              </a:solidFill>
              <a:latin typeface="Lucida Handwriting" panose="03010101010101010101" pitchFamily="66" charset="0"/>
            </a:endParaRPr>
          </a:p>
          <a:p>
            <a:pPr marL="0" indent="0" algn="ctr">
              <a:buNone/>
            </a:pPr>
            <a:r>
              <a:rPr lang="en-US" sz="2400" b="1" dirty="0" smtClean="0">
                <a:solidFill>
                  <a:srgbClr val="C00000"/>
                </a:solidFill>
                <a:latin typeface="Lucida Handwriting" panose="03010101010101010101" pitchFamily="66" charset="0"/>
              </a:rPr>
              <a:t>Values and Knowledge both guide decisions!</a:t>
            </a:r>
            <a:endParaRPr lang="en-US" sz="2400" b="1" dirty="0">
              <a:solidFill>
                <a:srgbClr val="C00000"/>
              </a:solidFill>
              <a:latin typeface="Lucida Handwriting" panose="03010101010101010101" pitchFamily="66" charset="0"/>
            </a:endParaRPr>
          </a:p>
        </p:txBody>
      </p:sp>
    </p:spTree>
    <p:extLst>
      <p:ext uri="{BB962C8B-B14F-4D97-AF65-F5344CB8AC3E}">
        <p14:creationId xmlns:p14="http://schemas.microsoft.com/office/powerpoint/2010/main" val="2011739478"/>
      </p:ext>
    </p:extLst>
  </p:cSld>
  <p:clrMapOvr>
    <a:masterClrMapping/>
  </p:clrMapOvr>
</p:sld>
</file>

<file path=ppt/theme/theme1.xml><?xml version="1.0" encoding="utf-8"?>
<a:theme xmlns:a="http://schemas.openxmlformats.org/drawingml/2006/main" name="Ben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Bench</Template>
  <TotalTime>3411</TotalTime>
  <Words>1966</Words>
  <Application>Microsoft Office PowerPoint</Application>
  <PresentationFormat>Widescreen</PresentationFormat>
  <Paragraphs>345</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Book Antiqua</vt:lpstr>
      <vt:lpstr>Calibri</vt:lpstr>
      <vt:lpstr>Lucida Handwriting</vt:lpstr>
      <vt:lpstr>Times New Roman</vt:lpstr>
      <vt:lpstr>Wingdings</vt:lpstr>
      <vt:lpstr>Wingdings 2</vt:lpstr>
      <vt:lpstr>Bench</vt:lpstr>
      <vt:lpstr>Hospice Approach to Dementia Care</vt:lpstr>
      <vt:lpstr>Training Goals</vt:lpstr>
      <vt:lpstr>Dementia: A Terminal Disease</vt:lpstr>
      <vt:lpstr>Dementia Progression + Goals of Care</vt:lpstr>
      <vt:lpstr>Advanced Dementia</vt:lpstr>
      <vt:lpstr>Comfort Care</vt:lpstr>
      <vt:lpstr>Preventing, Relieving Pain</vt:lpstr>
      <vt:lpstr>Advance Care Planning</vt:lpstr>
      <vt:lpstr>Family Goals for Dementia Care</vt:lpstr>
      <vt:lpstr>Reducing Burdensome Care</vt:lpstr>
      <vt:lpstr>Burdensome Care: CPR</vt:lpstr>
      <vt:lpstr>Hospitalization</vt:lpstr>
      <vt:lpstr>Infections </vt:lpstr>
      <vt:lpstr>Eating Problems</vt:lpstr>
      <vt:lpstr>Avoid Reactive Care</vt:lpstr>
      <vt:lpstr>Hospice Approach to Dementia Care</vt:lpstr>
      <vt:lpstr>Hospice Approach: 5 levels</vt:lpstr>
      <vt:lpstr>Palliative Care and Hospice Care</vt:lpstr>
      <vt:lpstr>Summary</vt:lpstr>
      <vt:lpstr>Last module in our series!</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Involvement in Care: Provider Focused</dc:title>
  <dc:creator>Colbert, Jill A</dc:creator>
  <cp:lastModifiedBy>Colbert, Jill A</cp:lastModifiedBy>
  <cp:revision>268</cp:revision>
  <cp:lastPrinted>2018-09-09T18:14:34Z</cp:lastPrinted>
  <dcterms:created xsi:type="dcterms:W3CDTF">2017-07-06T19:39:11Z</dcterms:created>
  <dcterms:modified xsi:type="dcterms:W3CDTF">2018-10-30T18:54:00Z</dcterms:modified>
</cp:coreProperties>
</file>