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handoutMasterIdLst>
    <p:handoutMasterId r:id="rId21"/>
  </p:handout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3" r:id="rId14"/>
    <p:sldId id="274" r:id="rId15"/>
    <p:sldId id="275" r:id="rId16"/>
    <p:sldId id="276" r:id="rId17"/>
    <p:sldId id="277" r:id="rId18"/>
    <p:sldId id="278" r:id="rId19"/>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6600"/>
    <a:srgbClr val="5EEC3C"/>
    <a:srgbClr val="1D3A00"/>
    <a:srgbClr val="6C1A00"/>
    <a:srgbClr val="003296"/>
    <a:srgbClr val="E39A39"/>
    <a:srgbClr val="FFC901"/>
    <a:srgbClr val="FE9202"/>
    <a:srgbClr val="FEA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48" autoAdjust="0"/>
  </p:normalViewPr>
  <p:slideViewPr>
    <p:cSldViewPr>
      <p:cViewPr varScale="1">
        <p:scale>
          <a:sx n="86" d="100"/>
          <a:sy n="86" d="100"/>
        </p:scale>
        <p:origin x="1116"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798" y="102"/>
      </p:cViewPr>
      <p:guideLst/>
    </p:cSldViewPr>
  </p:notes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5"/>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6725"/>
          </a:xfrm>
          <a:prstGeom prst="rect">
            <a:avLst/>
          </a:prstGeom>
        </p:spPr>
        <p:txBody>
          <a:bodyPr vert="horz" lIns="91428" tIns="45714" rIns="91428" bIns="45714" rtlCol="0"/>
          <a:lstStyle>
            <a:lvl1pPr algn="r">
              <a:defRPr sz="1200"/>
            </a:lvl1pPr>
          </a:lstStyle>
          <a:p>
            <a:fld id="{4FCCA505-28F8-4769-928F-5BD12981C4B7}" type="datetimeFigureOut">
              <a:rPr lang="en-US" smtClean="0"/>
              <a:t>9/9/2018</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28" tIns="45714" rIns="91428"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8" tIns="45714" rIns="91428" bIns="45714" rtlCol="0" anchor="b"/>
          <a:lstStyle>
            <a:lvl1pPr algn="r">
              <a:defRPr sz="1200"/>
            </a:lvl1pPr>
          </a:lstStyle>
          <a:p>
            <a:fld id="{99E5C813-1111-4B0A-AF9C-91324BBD7E16}" type="slidenum">
              <a:rPr lang="en-US" smtClean="0"/>
              <a:t>‹#›</a:t>
            </a:fld>
            <a:endParaRPr lang="en-US"/>
          </a:p>
        </p:txBody>
      </p:sp>
    </p:spTree>
    <p:extLst>
      <p:ext uri="{BB962C8B-B14F-4D97-AF65-F5344CB8AC3E}">
        <p14:creationId xmlns:p14="http://schemas.microsoft.com/office/powerpoint/2010/main" val="2469101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6" tIns="46583" rIns="93166" bIns="46583" rtlCol="0"/>
          <a:lstStyle>
            <a:lvl1pPr algn="r">
              <a:defRPr sz="1200"/>
            </a:lvl1pPr>
          </a:lstStyle>
          <a:p>
            <a:fld id="{A3F4EA50-C727-4C21-ADAE-7358BEC09626}" type="datetimeFigureOut">
              <a:rPr lang="en-US" smtClean="0"/>
              <a:t>9/9/2018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6" tIns="46583" rIns="93166" bIns="46583" rtlCol="0" anchor="b"/>
          <a:lstStyle>
            <a:lvl1pPr algn="r">
              <a:defRPr sz="1200"/>
            </a:lvl1pPr>
          </a:lstStyle>
          <a:p>
            <a:fld id="{143C0180-3D1E-4CF8-AEE0-4BEB80CB1B79}" type="slidenum">
              <a:rPr lang="en-US" smtClean="0"/>
              <a:t>‹#›</a:t>
            </a:fld>
            <a:endParaRPr lang="en-US"/>
          </a:p>
        </p:txBody>
      </p:sp>
    </p:spTree>
    <p:extLst>
      <p:ext uri="{BB962C8B-B14F-4D97-AF65-F5344CB8AC3E}">
        <p14:creationId xmlns:p14="http://schemas.microsoft.com/office/powerpoint/2010/main" val="4560080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2</a:t>
            </a:r>
            <a:r>
              <a:rPr lang="en-US" baseline="30000" dirty="0"/>
              <a:t>nd</a:t>
            </a:r>
            <a:r>
              <a:rPr lang="en-US" dirty="0"/>
              <a:t> presentation in the series on Partnerships to Improve Care and Quality of Life for Persons with Dementia.</a:t>
            </a:r>
          </a:p>
          <a:p>
            <a:endParaRPr lang="en-US" dirty="0"/>
          </a:p>
        </p:txBody>
      </p:sp>
      <p:sp>
        <p:nvSpPr>
          <p:cNvPr id="4" name="Slide Number Placeholder 3"/>
          <p:cNvSpPr>
            <a:spLocks noGrp="1"/>
          </p:cNvSpPr>
          <p:nvPr>
            <p:ph type="sldNum" sz="quarter" idx="10"/>
          </p:nvPr>
        </p:nvSpPr>
        <p:spPr/>
        <p:txBody>
          <a:bodyPr/>
          <a:lstStyle/>
          <a:p>
            <a:fld id="{8822A97E-095B-4FBE-AFE2-D86FF3F9305D}" type="slidenum">
              <a:rPr lang="en-US" smtClean="0"/>
              <a:t>1</a:t>
            </a:fld>
            <a:endParaRPr lang="en-US" dirty="0"/>
          </a:p>
        </p:txBody>
      </p:sp>
    </p:spTree>
    <p:extLst>
      <p:ext uri="{BB962C8B-B14F-4D97-AF65-F5344CB8AC3E}">
        <p14:creationId xmlns:p14="http://schemas.microsoft.com/office/powerpoint/2010/main" val="2921509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it’s common to blame dementia itself for challenging behaviors; lost abilities are really just part of most challenging behaviors. The Need-Driven Dementia-Compromised Behavior, or NDB model for short, helps explain how fairly stable factors interact with changing environmental factors to cause problematic behaviors.  </a:t>
            </a:r>
          </a:p>
          <a:p>
            <a:r>
              <a:rPr lang="en-US" dirty="0"/>
              <a:t> </a:t>
            </a:r>
          </a:p>
          <a:p>
            <a:r>
              <a:rPr lang="en-US" dirty="0"/>
              <a:t>Individual factors are relatively stable and unique to each person. As we just reviewed, the type and stage of dementia will influence the kind of behaviors observed. Long-standing personality, habits, and traits, and other physical health issues can contribute to behavioral problems. Family input on these factors can be really helpful since they often know about long-standing traits, habits, and also health problems.</a:t>
            </a:r>
          </a:p>
          <a:p>
            <a:r>
              <a:rPr lang="en-US" dirty="0"/>
              <a:t> </a:t>
            </a:r>
          </a:p>
          <a:p>
            <a:r>
              <a:rPr lang="en-US" dirty="0"/>
              <a:t>Of equal importance, challenging behaviors can be caused by environmental factors, which include all the things going on </a:t>
            </a:r>
            <a:r>
              <a:rPr lang="en-US" u="sng" dirty="0"/>
              <a:t>within</a:t>
            </a:r>
            <a:r>
              <a:rPr lang="en-US" dirty="0"/>
              <a:t> the person, and </a:t>
            </a:r>
            <a:r>
              <a:rPr lang="en-US" u="sng" dirty="0"/>
              <a:t>around </a:t>
            </a:r>
            <a:r>
              <a:rPr lang="en-US" dirty="0"/>
              <a:t>the person. </a:t>
            </a:r>
          </a:p>
          <a:p>
            <a:endParaRPr lang="en-US" baseline="0" dirty="0" smtClean="0"/>
          </a:p>
        </p:txBody>
      </p:sp>
      <p:sp>
        <p:nvSpPr>
          <p:cNvPr id="4" name="Slide Number Placeholder 3"/>
          <p:cNvSpPr>
            <a:spLocks noGrp="1"/>
          </p:cNvSpPr>
          <p:nvPr>
            <p:ph type="sldNum" sz="quarter" idx="10"/>
          </p:nvPr>
        </p:nvSpPr>
        <p:spPr/>
        <p:txBody>
          <a:bodyPr/>
          <a:lstStyle/>
          <a:p>
            <a:fld id="{8822A97E-095B-4FBE-AFE2-D86FF3F9305D}" type="slidenum">
              <a:rPr lang="en-US" smtClean="0"/>
              <a:t>10</a:t>
            </a:fld>
            <a:endParaRPr lang="en-US"/>
          </a:p>
        </p:txBody>
      </p:sp>
    </p:spTree>
    <p:extLst>
      <p:ext uri="{BB962C8B-B14F-4D97-AF65-F5344CB8AC3E}">
        <p14:creationId xmlns:p14="http://schemas.microsoft.com/office/powerpoint/2010/main" val="3190291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diagram of the NDB model shows how individual and environmental factors can DIRECTLY cause challenging behaviors, and how each also INTERACTS with the other to cause problems.</a:t>
            </a:r>
          </a:p>
          <a:p>
            <a:r>
              <a:rPr lang="en-US" dirty="0"/>
              <a:t> </a:t>
            </a:r>
          </a:p>
          <a:p>
            <a:r>
              <a:rPr lang="en-US" dirty="0"/>
              <a:t>Although we often can’t change the stable individual factors, we can influence factors in the person’s environment. For example, physical needs include things like hunger, pain, being cold, or needing exercise. Boredom and loneliness are common </a:t>
            </a:r>
            <a:r>
              <a:rPr lang="en-US" u="sng" dirty="0"/>
              <a:t>unmet</a:t>
            </a:r>
            <a:r>
              <a:rPr lang="en-US" dirty="0"/>
              <a:t> social needs. The physical environment includes things like television, too many people talking at once, lighting that is too bright or too dim, and much more!!</a:t>
            </a:r>
          </a:p>
          <a:p>
            <a:r>
              <a:rPr lang="en-US" dirty="0"/>
              <a:t> </a:t>
            </a:r>
          </a:p>
          <a:p>
            <a:r>
              <a:rPr lang="en-US" dirty="0"/>
              <a:t>These factors continuously change </a:t>
            </a:r>
            <a:r>
              <a:rPr lang="en-US" u="sng" dirty="0"/>
              <a:t>and</a:t>
            </a:r>
            <a:r>
              <a:rPr lang="en-US" dirty="0"/>
              <a:t> interact with longstanding abilities and preferences. By identifying and addressing unmet needs, caregivers can often reduce or prevent troubling behaviors, – AND help to provide comfort to the person with dementia!</a:t>
            </a:r>
            <a:endParaRPr lang="en-US" altLang="en-US" dirty="0" smtClean="0"/>
          </a:p>
        </p:txBody>
      </p:sp>
    </p:spTree>
    <p:extLst>
      <p:ext uri="{BB962C8B-B14F-4D97-AF65-F5344CB8AC3E}">
        <p14:creationId xmlns:p14="http://schemas.microsoft.com/office/powerpoint/2010/main" val="821637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Behaviors are a form of communication, and often signal an unmet need.  Comfort and quality care for the person with dementia relies on caregivers paying attention to what is going on </a:t>
            </a:r>
            <a:r>
              <a:rPr lang="en-US" u="sng" dirty="0"/>
              <a:t>within the person</a:t>
            </a:r>
            <a:r>
              <a:rPr lang="en-US" dirty="0"/>
              <a:t>, and </a:t>
            </a:r>
            <a:r>
              <a:rPr lang="en-US" u="sng" dirty="0"/>
              <a:t>in the environment</a:t>
            </a:r>
            <a:r>
              <a:rPr lang="en-US" dirty="0"/>
              <a:t>.  </a:t>
            </a:r>
          </a:p>
          <a:p>
            <a:r>
              <a:rPr lang="en-US" dirty="0"/>
              <a:t> </a:t>
            </a:r>
          </a:p>
          <a:p>
            <a:r>
              <a:rPr lang="en-US" dirty="0"/>
              <a:t>Problem-solving starts with “taking a minute” to really understand the behavior.  Look for the who, what, when, where, how long, and how often. Also ask: Who has the problem? Is it the person with dementia? Or others around them, such as a family member, another resident, or the staff caregiver? </a:t>
            </a:r>
          </a:p>
          <a:p>
            <a:r>
              <a:rPr lang="en-US" dirty="0"/>
              <a:t> </a:t>
            </a:r>
          </a:p>
          <a:p>
            <a:r>
              <a:rPr lang="en-US" dirty="0"/>
              <a:t>Then, think about what might have </a:t>
            </a:r>
            <a:r>
              <a:rPr lang="en-US" u="sng" dirty="0"/>
              <a:t>led to the behavior</a:t>
            </a:r>
            <a:r>
              <a:rPr lang="en-US" dirty="0"/>
              <a:t>.  Think about possible unmet needs, and what the person may be experiencing based on the environment. What can be changed? Or reduced? Or done differently to reduce the person’s distress?</a:t>
            </a:r>
          </a:p>
          <a:p>
            <a:r>
              <a:rPr lang="en-US" dirty="0"/>
              <a:t> </a:t>
            </a:r>
          </a:p>
          <a:p>
            <a:r>
              <a:rPr lang="en-US" dirty="0"/>
              <a:t>And last, think about </a:t>
            </a:r>
            <a:r>
              <a:rPr lang="en-US" u="sng" dirty="0"/>
              <a:t>reactions and responses to the behavior </a:t>
            </a:r>
            <a:r>
              <a:rPr lang="en-US" dirty="0"/>
              <a:t>– particularly negative ones that might keep the problem going, or even make it worse.  And in contrast, what kind of positive responses – like reassurance, or distraction, or stopping an activity – help comfort the person and reduce the behavior? </a:t>
            </a:r>
          </a:p>
          <a:p>
            <a:endParaRPr lang="en-US" dirty="0"/>
          </a:p>
          <a:p>
            <a:endParaRPr lang="en-US" dirty="0"/>
          </a:p>
        </p:txBody>
      </p:sp>
      <p:sp>
        <p:nvSpPr>
          <p:cNvPr id="4" name="Slide Number Placeholder 3"/>
          <p:cNvSpPr>
            <a:spLocks noGrp="1"/>
          </p:cNvSpPr>
          <p:nvPr>
            <p:ph type="sldNum" sz="quarter" idx="10"/>
          </p:nvPr>
        </p:nvSpPr>
        <p:spPr/>
        <p:txBody>
          <a:bodyPr/>
          <a:lstStyle/>
          <a:p>
            <a:fld id="{8822A97E-095B-4FBE-AFE2-D86FF3F9305D}" type="slidenum">
              <a:rPr lang="en-US" smtClean="0"/>
              <a:t>12</a:t>
            </a:fld>
            <a:endParaRPr lang="en-US"/>
          </a:p>
        </p:txBody>
      </p:sp>
    </p:spTree>
    <p:extLst>
      <p:ext uri="{BB962C8B-B14F-4D97-AF65-F5344CB8AC3E}">
        <p14:creationId xmlns:p14="http://schemas.microsoft.com/office/powerpoint/2010/main" val="2989869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Many behaviors that are labeled as problems are the result of unmet physical, emotional, and social needs.  “Taking a minute” – meaning pausing and really thinking about what is going on and why -- can really help the person with dementia, but also, the caregivers and others around the person.  </a:t>
            </a:r>
          </a:p>
          <a:p>
            <a:r>
              <a:rPr lang="en-US" dirty="0"/>
              <a:t> </a:t>
            </a:r>
          </a:p>
          <a:p>
            <a:r>
              <a:rPr lang="en-US" dirty="0"/>
              <a:t>By thinking about behaviors as communication, caregivers can often respond in ways that reduce negative behaviors, </a:t>
            </a:r>
            <a:r>
              <a:rPr lang="en-US" u="sng" dirty="0"/>
              <a:t>and</a:t>
            </a:r>
            <a:r>
              <a:rPr lang="en-US" dirty="0"/>
              <a:t> also help the person experience more positive and engaged behaviors.</a:t>
            </a:r>
          </a:p>
          <a:p>
            <a:r>
              <a:rPr lang="en-US" dirty="0"/>
              <a:t> </a:t>
            </a:r>
          </a:p>
          <a:p>
            <a:r>
              <a:rPr lang="en-US" dirty="0"/>
              <a:t>For example: A person who seems to be “wandering” may be bored, or they might just enjoy walking. Ask: What time of day does the behavior occur? Where does it occur? </a:t>
            </a:r>
          </a:p>
          <a:p>
            <a:r>
              <a:rPr lang="en-US" dirty="0"/>
              <a:t>What activities might reduce the need, such as supervised walking or an enjoyable activity? Meeting unmet needs AND adding something pleasurable to do as an alternative can often prevent challenging behaviors.</a:t>
            </a:r>
            <a:endParaRPr lang="en-US" dirty="0"/>
          </a:p>
        </p:txBody>
      </p:sp>
    </p:spTree>
    <p:extLst>
      <p:ext uri="{BB962C8B-B14F-4D97-AF65-F5344CB8AC3E}">
        <p14:creationId xmlns:p14="http://schemas.microsoft.com/office/powerpoint/2010/main" val="3689323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“take a minute” to understand the behavior and what might be contributing to the problem, pay close attention to how your approach can help – or possibly make things worse. </a:t>
            </a:r>
          </a:p>
          <a:p>
            <a:r>
              <a:rPr lang="en-US" dirty="0"/>
              <a:t> </a:t>
            </a:r>
          </a:p>
          <a:p>
            <a:r>
              <a:rPr lang="en-US" dirty="0"/>
              <a:t>Caregivers’ communication style and approach makes a big difference in whether the person feels calmed and reassured, OR like they are “in trouble” or being scolded.  </a:t>
            </a:r>
          </a:p>
          <a:p>
            <a:r>
              <a:rPr lang="en-US" dirty="0"/>
              <a:t>Slow down, think about both your verbal and non-verbal messages, and work to focus on what the person needs RIGHT NOW to feel calmed, and hopefully distracted to another more enjoyable activity. </a:t>
            </a:r>
          </a:p>
          <a:p>
            <a:endParaRPr lang="en-US" baseline="0" dirty="0" smtClean="0"/>
          </a:p>
        </p:txBody>
      </p:sp>
      <p:sp>
        <p:nvSpPr>
          <p:cNvPr id="4" name="Slide Number Placeholder 3"/>
          <p:cNvSpPr>
            <a:spLocks noGrp="1"/>
          </p:cNvSpPr>
          <p:nvPr>
            <p:ph type="sldNum" sz="quarter" idx="10"/>
          </p:nvPr>
        </p:nvSpPr>
        <p:spPr/>
        <p:txBody>
          <a:bodyPr/>
          <a:lstStyle/>
          <a:p>
            <a:fld id="{8822A97E-095B-4FBE-AFE2-D86FF3F9305D}" type="slidenum">
              <a:rPr lang="en-US" smtClean="0"/>
              <a:t>14</a:t>
            </a:fld>
            <a:endParaRPr lang="en-US"/>
          </a:p>
        </p:txBody>
      </p:sp>
    </p:spTree>
    <p:extLst>
      <p:ext uri="{BB962C8B-B14F-4D97-AF65-F5344CB8AC3E}">
        <p14:creationId xmlns:p14="http://schemas.microsoft.com/office/powerpoint/2010/main" val="1030417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pay close attention to what is going on in the environment. Ask yourself: What can we change to keep this from happening again? </a:t>
            </a:r>
          </a:p>
          <a:p>
            <a:r>
              <a:rPr lang="en-US" dirty="0"/>
              <a:t> </a:t>
            </a:r>
          </a:p>
          <a:p>
            <a:r>
              <a:rPr lang="en-US" dirty="0"/>
              <a:t>Think about possible misinterpretations and how you can best restore the person’s comfort level. That might mean moving the person to another area or room if you can’t change what is going on around the person.</a:t>
            </a:r>
          </a:p>
          <a:p>
            <a:r>
              <a:rPr lang="en-US" dirty="0"/>
              <a:t> </a:t>
            </a:r>
          </a:p>
          <a:p>
            <a:r>
              <a:rPr lang="en-US" dirty="0"/>
              <a:t>If the behavior tends to re-occur over time, discussion and information-sharing among staff and family may help identify longstanding habits that are part of the problem. For example, trying to “leave” at a certain time of day might be to get the mail, do chores, or leave for work.  </a:t>
            </a:r>
          </a:p>
          <a:p>
            <a:r>
              <a:rPr lang="en-US" dirty="0"/>
              <a:t> </a:t>
            </a:r>
          </a:p>
          <a:p>
            <a:r>
              <a:rPr lang="en-US" dirty="0"/>
              <a:t>The environment also includes the “internal” or personal experiences –so think about new AND old medical or physical problems that can cause pain or other distress. </a:t>
            </a:r>
          </a:p>
          <a:p>
            <a:r>
              <a:rPr lang="en-US" dirty="0"/>
              <a:t>Also remember to re-evaluate frequently!  What works today may not work tomorrow, or sometimes the fluctuations may be hour-to-hour, or morning-to-evening.  </a:t>
            </a:r>
          </a:p>
          <a:p>
            <a:endParaRPr lang="en-US" dirty="0" smtClean="0"/>
          </a:p>
          <a:p>
            <a:r>
              <a:rPr lang="en-US" baseline="0" dirty="0" smtClean="0"/>
              <a:t>The</a:t>
            </a:r>
            <a:r>
              <a:rPr lang="en-US" dirty="0" smtClean="0"/>
              <a:t> environment also includes the “internal” or personal experiences –so t</a:t>
            </a:r>
            <a:r>
              <a:rPr lang="en-US" baseline="0" dirty="0" smtClean="0"/>
              <a:t>hink about new AND</a:t>
            </a:r>
            <a:r>
              <a:rPr lang="en-US" dirty="0" smtClean="0"/>
              <a:t> old</a:t>
            </a:r>
            <a:r>
              <a:rPr lang="en-US" baseline="0" dirty="0" smtClean="0"/>
              <a:t> medical or physical problems that can cause pain or other distress.</a:t>
            </a:r>
            <a:r>
              <a:rPr lang="en-US" dirty="0" smtClean="0"/>
              <a:t> </a:t>
            </a:r>
          </a:p>
          <a:p>
            <a:endParaRPr lang="en-US" baseline="0" dirty="0" smtClean="0"/>
          </a:p>
          <a:p>
            <a:r>
              <a:rPr lang="en-US" baseline="0" dirty="0" smtClean="0"/>
              <a:t>Also remember to re-evaluate frequently!  What works today may not work tomorrow, or sometimes the fluctuations may be hour to hour, or morning to evening.  </a:t>
            </a:r>
            <a:endParaRPr lang="en-US" dirty="0" smtClean="0"/>
          </a:p>
          <a:p>
            <a:endParaRPr lang="en-US" dirty="0"/>
          </a:p>
        </p:txBody>
      </p:sp>
      <p:sp>
        <p:nvSpPr>
          <p:cNvPr id="4" name="Slide Number Placeholder 3"/>
          <p:cNvSpPr>
            <a:spLocks noGrp="1"/>
          </p:cNvSpPr>
          <p:nvPr>
            <p:ph type="sldNum" sz="quarter" idx="10"/>
          </p:nvPr>
        </p:nvSpPr>
        <p:spPr/>
        <p:txBody>
          <a:bodyPr/>
          <a:lstStyle/>
          <a:p>
            <a:fld id="{8822A97E-095B-4FBE-AFE2-D86FF3F9305D}" type="slidenum">
              <a:rPr lang="en-US" smtClean="0"/>
              <a:t>15</a:t>
            </a:fld>
            <a:endParaRPr lang="en-US"/>
          </a:p>
        </p:txBody>
      </p:sp>
    </p:spTree>
    <p:extLst>
      <p:ext uri="{BB962C8B-B14F-4D97-AF65-F5344CB8AC3E}">
        <p14:creationId xmlns:p14="http://schemas.microsoft.com/office/powerpoint/2010/main" val="2849052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20" y="4548460"/>
            <a:ext cx="5732949" cy="2291036"/>
          </a:xfrm>
        </p:spPr>
        <p:txBody>
          <a:bodyPr/>
          <a:lstStyle/>
          <a:p>
            <a:r>
              <a:rPr lang="en-US" dirty="0"/>
              <a:t>Let’s continue to think about the 1-minute assessment related to individual factors such as personal likes or dislikes, and past memories, as well as environmental factors like noise, and lighting in a breakout discussion. </a:t>
            </a:r>
          </a:p>
          <a:p>
            <a:r>
              <a:rPr lang="en-US" dirty="0"/>
              <a:t> </a:t>
            </a:r>
          </a:p>
          <a:p>
            <a:r>
              <a:rPr lang="en-US" dirty="0"/>
              <a:t>In this situation imagine that you are leading a balloon activity on Christmas Eve when one resident who typically loves this game appears upset. She starts crying and when you approach her she yells to get away from her. What might be some possible triggers for this emotional response and how would you approach her to provide support?</a:t>
            </a:r>
          </a:p>
          <a:p>
            <a:r>
              <a:rPr lang="en-US" dirty="0"/>
              <a:t> </a:t>
            </a:r>
          </a:p>
          <a:p>
            <a:r>
              <a:rPr lang="en-US" dirty="0"/>
              <a:t>Please pause the presentation now, and then start it back up when you are ready to continue. </a:t>
            </a:r>
            <a:endParaRPr lang="en-US" dirty="0" smtClean="0"/>
          </a:p>
        </p:txBody>
      </p:sp>
      <p:sp>
        <p:nvSpPr>
          <p:cNvPr id="4" name="Slide Number Placeholder 3"/>
          <p:cNvSpPr>
            <a:spLocks noGrp="1"/>
          </p:cNvSpPr>
          <p:nvPr>
            <p:ph type="sldNum" sz="quarter" idx="10"/>
          </p:nvPr>
        </p:nvSpPr>
        <p:spPr/>
        <p:txBody>
          <a:bodyPr/>
          <a:lstStyle/>
          <a:p>
            <a:fld id="{8822A97E-095B-4FBE-AFE2-D86FF3F9305D}" type="slidenum">
              <a:rPr lang="en-US" smtClean="0"/>
              <a:t>16</a:t>
            </a:fld>
            <a:endParaRPr lang="en-US"/>
          </a:p>
        </p:txBody>
      </p:sp>
    </p:spTree>
    <p:extLst>
      <p:ext uri="{BB962C8B-B14F-4D97-AF65-F5344CB8AC3E}">
        <p14:creationId xmlns:p14="http://schemas.microsoft.com/office/powerpoint/2010/main" val="916145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understanding changing abilities, needs, and behaviors is often challenging for everyone involved. Because each person’s experience is unique, there are no “rules” on what to expect and when. This uncertainty can lead to unrealistic expectations about what the person with dementia CAN do, and contribute to stress and conflicts about best care practices among staff, and between staff and family members. </a:t>
            </a:r>
          </a:p>
          <a:p>
            <a:r>
              <a:rPr lang="en-US" dirty="0"/>
              <a:t> </a:t>
            </a:r>
          </a:p>
          <a:p>
            <a:r>
              <a:rPr lang="en-US" dirty="0"/>
              <a:t>Understanding changing needs often relies on the type of dementia the person has, and the stage of dementia the person is in. As the Need-Driven Behavior model emphasizes, those dementia-related changes interact with both longstanding characteristics AND ever-changing environmental factors. </a:t>
            </a:r>
          </a:p>
          <a:p>
            <a:r>
              <a:rPr lang="en-US" dirty="0"/>
              <a:t> </a:t>
            </a:r>
          </a:p>
          <a:p>
            <a:r>
              <a:rPr lang="en-US" dirty="0"/>
              <a:t>Using the Need Driven Behavior model helps caregivers assess the person and the situation, and then tailor interventions and approaches to meet the person’s needs. “Taking a minute” to think carefully about behaviors, and working to understand the situation from the viewpoint of the person with dementia is key. </a:t>
            </a:r>
          </a:p>
          <a:p>
            <a:endParaRPr lang="en-US" baseline="0" dirty="0" smtClean="0"/>
          </a:p>
        </p:txBody>
      </p:sp>
      <p:sp>
        <p:nvSpPr>
          <p:cNvPr id="4" name="Slide Number Placeholder 3"/>
          <p:cNvSpPr>
            <a:spLocks noGrp="1"/>
          </p:cNvSpPr>
          <p:nvPr>
            <p:ph type="sldNum" sz="quarter" idx="10"/>
          </p:nvPr>
        </p:nvSpPr>
        <p:spPr/>
        <p:txBody>
          <a:bodyPr/>
          <a:lstStyle/>
          <a:p>
            <a:fld id="{8822A97E-095B-4FBE-AFE2-D86FF3F9305D}" type="slidenum">
              <a:rPr lang="en-US" smtClean="0"/>
              <a:t>17</a:t>
            </a:fld>
            <a:endParaRPr lang="en-US"/>
          </a:p>
        </p:txBody>
      </p:sp>
    </p:spTree>
    <p:extLst>
      <p:ext uri="{BB962C8B-B14F-4D97-AF65-F5344CB8AC3E}">
        <p14:creationId xmlns:p14="http://schemas.microsoft.com/office/powerpoint/2010/main" val="827159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next presentation, </a:t>
            </a:r>
            <a:r>
              <a:rPr lang="en-US" b="1" dirty="0"/>
              <a:t>Role Changes for Family Members,</a:t>
            </a:r>
            <a:r>
              <a:rPr lang="en-US" dirty="0"/>
              <a:t> we’ll explore changes, stressors, and emotional reactions that family caregivers often experience.  </a:t>
            </a:r>
            <a:r>
              <a:rPr lang="en-US"/>
              <a:t>These changes may affect interactions with providers, and are important to understand in order to build partnerships with family members.  </a:t>
            </a:r>
          </a:p>
          <a:p>
            <a:endParaRPr lang="en-US" dirty="0"/>
          </a:p>
        </p:txBody>
      </p:sp>
      <p:sp>
        <p:nvSpPr>
          <p:cNvPr id="4" name="Slide Number Placeholder 3"/>
          <p:cNvSpPr>
            <a:spLocks noGrp="1"/>
          </p:cNvSpPr>
          <p:nvPr>
            <p:ph type="sldNum" sz="quarter" idx="10"/>
          </p:nvPr>
        </p:nvSpPr>
        <p:spPr/>
        <p:txBody>
          <a:bodyPr/>
          <a:lstStyle/>
          <a:p>
            <a:fld id="{8822A97E-095B-4FBE-AFE2-D86FF3F9305D}" type="slidenum">
              <a:rPr lang="en-US" smtClean="0"/>
              <a:t>18</a:t>
            </a:fld>
            <a:endParaRPr lang="en-US"/>
          </a:p>
        </p:txBody>
      </p:sp>
    </p:spTree>
    <p:extLst>
      <p:ext uri="{BB962C8B-B14F-4D97-AF65-F5344CB8AC3E}">
        <p14:creationId xmlns:p14="http://schemas.microsoft.com/office/powerpoint/2010/main" val="4285335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for today are to review how the type, and stage of dementia influence how the person functions over time. These changes may be confusing to both staff and family caregivers, and may become a source of stress in providing daily care. </a:t>
            </a:r>
          </a:p>
          <a:p>
            <a:r>
              <a:rPr lang="en-US" dirty="0"/>
              <a:t> </a:t>
            </a:r>
          </a:p>
          <a:p>
            <a:r>
              <a:rPr lang="en-US" dirty="0"/>
              <a:t>We’ll also introduce a model for understanding challenging behaviors that often accompany dementia. Using a 1-minute assessment that is based on the Need-Driven model can help caregivers better understand challenges, and respond in a way to calm and comfort the person. </a:t>
            </a:r>
          </a:p>
          <a:p>
            <a:r>
              <a:rPr lang="en-US" dirty="0"/>
              <a:t> </a:t>
            </a:r>
          </a:p>
          <a:p>
            <a:r>
              <a:rPr lang="en-US" dirty="0"/>
              <a:t>Let’s start by reviewing the different types of dementia.</a:t>
            </a:r>
            <a:endParaRPr lang="en-US" dirty="0"/>
          </a:p>
        </p:txBody>
      </p:sp>
      <p:sp>
        <p:nvSpPr>
          <p:cNvPr id="4" name="Slide Number Placeholder 3"/>
          <p:cNvSpPr>
            <a:spLocks noGrp="1"/>
          </p:cNvSpPr>
          <p:nvPr>
            <p:ph type="sldNum" sz="quarter" idx="10"/>
          </p:nvPr>
        </p:nvSpPr>
        <p:spPr/>
        <p:txBody>
          <a:bodyPr/>
          <a:lstStyle/>
          <a:p>
            <a:fld id="{72ED622F-7044-4EC7-8BB8-81FEA50188EB}" type="slidenum">
              <a:rPr lang="en-US" smtClean="0"/>
              <a:t>2</a:t>
            </a:fld>
            <a:endParaRPr lang="en-US" dirty="0"/>
          </a:p>
        </p:txBody>
      </p:sp>
    </p:spTree>
    <p:extLst>
      <p:ext uri="{BB962C8B-B14F-4D97-AF65-F5344CB8AC3E}">
        <p14:creationId xmlns:p14="http://schemas.microsoft.com/office/powerpoint/2010/main" val="1375066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Dementia is a general term that is commonly used to describe a wide variety of </a:t>
            </a:r>
            <a:r>
              <a:rPr lang="en-US" u="sng" dirty="0"/>
              <a:t>different</a:t>
            </a:r>
            <a:r>
              <a:rPr lang="en-US" dirty="0"/>
              <a:t> </a:t>
            </a:r>
            <a:r>
              <a:rPr lang="en-US" u="sng" dirty="0"/>
              <a:t>types</a:t>
            </a:r>
            <a:r>
              <a:rPr lang="en-US" dirty="0"/>
              <a:t> of dementia. All types of dementia have some shared characteristics, but each also have key </a:t>
            </a:r>
            <a:r>
              <a:rPr lang="en-US" u="sng" dirty="0"/>
              <a:t>differences</a:t>
            </a:r>
            <a:r>
              <a:rPr lang="en-US" dirty="0"/>
              <a:t> that can confuse both staff and family caregivers.  </a:t>
            </a:r>
          </a:p>
          <a:p>
            <a:r>
              <a:rPr lang="en-US" dirty="0"/>
              <a:t> </a:t>
            </a:r>
          </a:p>
          <a:p>
            <a:r>
              <a:rPr lang="en-US" dirty="0"/>
              <a:t>Alzheimer’s disease is the most common type of dementia, but not all dementia is Alzheimer’s type! That means, not all will have memory problems as the main loss, or have the steadily progressive, gradual decline over time that occurs in Alzheimer’s.</a:t>
            </a:r>
          </a:p>
          <a:p>
            <a:endParaRPr lang="en-US" dirty="0"/>
          </a:p>
        </p:txBody>
      </p:sp>
      <p:sp>
        <p:nvSpPr>
          <p:cNvPr id="4" name="Slide Number Placeholder 3"/>
          <p:cNvSpPr>
            <a:spLocks noGrp="1"/>
          </p:cNvSpPr>
          <p:nvPr>
            <p:ph type="sldNum" sz="quarter" idx="10"/>
          </p:nvPr>
        </p:nvSpPr>
        <p:spPr/>
        <p:txBody>
          <a:bodyPr/>
          <a:lstStyle/>
          <a:p>
            <a:fld id="{8822A97E-095B-4FBE-AFE2-D86FF3F9305D}" type="slidenum">
              <a:rPr lang="en-US" smtClean="0"/>
              <a:t>3</a:t>
            </a:fld>
            <a:endParaRPr lang="en-US" dirty="0"/>
          </a:p>
        </p:txBody>
      </p:sp>
    </p:spTree>
    <p:extLst>
      <p:ext uri="{BB962C8B-B14F-4D97-AF65-F5344CB8AC3E}">
        <p14:creationId xmlns:p14="http://schemas.microsoft.com/office/powerpoint/2010/main" val="2363843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changes in Vascular Dementia often relate to judgement, planning, organizing, and making decisions, as opposed to memory loss.  The loss of abilities is related to damage caused by cerebrovascular events, or strokes, in large and tiny blood vessels in the brain. </a:t>
            </a:r>
          </a:p>
          <a:p>
            <a:r>
              <a:rPr lang="en-US" dirty="0"/>
              <a:t> </a:t>
            </a:r>
          </a:p>
          <a:p>
            <a:r>
              <a:rPr lang="en-US" dirty="0"/>
              <a:t>Changes can be “step wise”– which means a sudden loss of ability that alternates with fairly stable periods. This alternation can be confusing to caregivers. In other cases, vascular dementia causes a gradual loss of abilities much like Alzheimer’s disease. </a:t>
            </a:r>
          </a:p>
          <a:p>
            <a:r>
              <a:rPr lang="en-US" dirty="0"/>
              <a:t> </a:t>
            </a:r>
          </a:p>
          <a:p>
            <a:r>
              <a:rPr lang="en-US" dirty="0"/>
              <a:t>Those with Lewy Body Dementia are more likely to have an “up and down” confusion early in the disease – meaning that sometimes they are “clear” and other times they are very confused. Problems with movement is characteristic of Lewy Body Dementia, including tremors, stiffness, slowness, and difficulty walking. </a:t>
            </a:r>
          </a:p>
          <a:p>
            <a:r>
              <a:rPr lang="en-US" dirty="0"/>
              <a:t> </a:t>
            </a:r>
          </a:p>
          <a:p>
            <a:r>
              <a:rPr lang="en-US" dirty="0"/>
              <a:t>Visual hallucinations -- seeing things that aren’t there, and problems with sleep are also common problems.</a:t>
            </a:r>
          </a:p>
          <a:p>
            <a:endParaRPr lang="en-US" dirty="0"/>
          </a:p>
        </p:txBody>
      </p:sp>
      <p:sp>
        <p:nvSpPr>
          <p:cNvPr id="4" name="Slide Number Placeholder 3"/>
          <p:cNvSpPr>
            <a:spLocks noGrp="1"/>
          </p:cNvSpPr>
          <p:nvPr>
            <p:ph type="sldNum" sz="quarter" idx="10"/>
          </p:nvPr>
        </p:nvSpPr>
        <p:spPr/>
        <p:txBody>
          <a:bodyPr/>
          <a:lstStyle/>
          <a:p>
            <a:fld id="{72ED622F-7044-4EC7-8BB8-81FEA50188EB}" type="slidenum">
              <a:rPr lang="en-US" smtClean="0"/>
              <a:t>4</a:t>
            </a:fld>
            <a:endParaRPr lang="en-US" dirty="0"/>
          </a:p>
        </p:txBody>
      </p:sp>
    </p:spTree>
    <p:extLst>
      <p:ext uri="{BB962C8B-B14F-4D97-AF65-F5344CB8AC3E}">
        <p14:creationId xmlns:p14="http://schemas.microsoft.com/office/powerpoint/2010/main" val="1908009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Persons suffering from Frontal Temporal Dementia also don’t experience memory problems early in the disease process. Instead, changes in personality and behavior are the first symptoms. </a:t>
            </a:r>
          </a:p>
          <a:p>
            <a:r>
              <a:rPr lang="en-US" dirty="0"/>
              <a:t> </a:t>
            </a:r>
          </a:p>
          <a:p>
            <a:r>
              <a:rPr lang="en-US" dirty="0"/>
              <a:t>Common problems include poor judgment, self-care deficits, lack of insight, difficulty communicating, repetitive movements, and changes in eating habits. These changes are hard to understand </a:t>
            </a:r>
            <a:r>
              <a:rPr lang="en-US" u="sng" dirty="0"/>
              <a:t>and</a:t>
            </a:r>
            <a:r>
              <a:rPr lang="en-US" dirty="0"/>
              <a:t> to manage, and cause a lot of stress for caregivers. In fact, Frontal Temporal Dementia can be considered the most stressful of all types of dementia.</a:t>
            </a:r>
          </a:p>
          <a:p>
            <a:r>
              <a:rPr lang="en-US" dirty="0"/>
              <a:t> </a:t>
            </a:r>
          </a:p>
          <a:p>
            <a:r>
              <a:rPr lang="en-US" dirty="0"/>
              <a:t>In short, there are many types of dementia, and each is different from the others in some important ways. Main symptoms and behaviors will vary based on the type, and differences occur from person-to-person even if they have the same type of dementia! That means that the best care is tailored to fit individualized needs!</a:t>
            </a:r>
            <a:endParaRPr lang="en-US" baseline="0" dirty="0" smtClean="0"/>
          </a:p>
        </p:txBody>
      </p:sp>
      <p:sp>
        <p:nvSpPr>
          <p:cNvPr id="4" name="Slide Number Placeholder 3"/>
          <p:cNvSpPr>
            <a:spLocks noGrp="1"/>
          </p:cNvSpPr>
          <p:nvPr>
            <p:ph type="sldNum" sz="quarter" idx="10"/>
          </p:nvPr>
        </p:nvSpPr>
        <p:spPr/>
        <p:txBody>
          <a:bodyPr/>
          <a:lstStyle/>
          <a:p>
            <a:fld id="{8822A97E-095B-4FBE-AFE2-D86FF3F9305D}" type="slidenum">
              <a:rPr lang="en-US" smtClean="0"/>
              <a:t>5</a:t>
            </a:fld>
            <a:endParaRPr lang="en-US" dirty="0"/>
          </a:p>
        </p:txBody>
      </p:sp>
    </p:spTree>
    <p:extLst>
      <p:ext uri="{BB962C8B-B14F-4D97-AF65-F5344CB8AC3E}">
        <p14:creationId xmlns:p14="http://schemas.microsoft.com/office/powerpoint/2010/main" val="3842785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57">
              <a:defRPr/>
            </a:pPr>
            <a:r>
              <a:rPr lang="en-US" dirty="0"/>
              <a:t>Another important consideration in understanding changing needs is the stage of dementia. Although the stages we describe here are for Alzheimer’ disease, most types of dementia have similar behaviors in the middle and later stages.</a:t>
            </a:r>
            <a:endParaRPr lang="en-US" dirty="0"/>
          </a:p>
        </p:txBody>
      </p:sp>
      <p:sp>
        <p:nvSpPr>
          <p:cNvPr id="4" name="Slide Number Placeholder 3"/>
          <p:cNvSpPr>
            <a:spLocks noGrp="1"/>
          </p:cNvSpPr>
          <p:nvPr>
            <p:ph type="sldNum" sz="quarter" idx="10"/>
          </p:nvPr>
        </p:nvSpPr>
        <p:spPr/>
        <p:txBody>
          <a:bodyPr/>
          <a:lstStyle/>
          <a:p>
            <a:fld id="{72ED622F-7044-4EC7-8BB8-81FEA50188EB}" type="slidenum">
              <a:rPr lang="en-US" smtClean="0"/>
              <a:t>6</a:t>
            </a:fld>
            <a:endParaRPr lang="en-US" dirty="0"/>
          </a:p>
        </p:txBody>
      </p:sp>
    </p:spTree>
    <p:extLst>
      <p:ext uri="{BB962C8B-B14F-4D97-AF65-F5344CB8AC3E}">
        <p14:creationId xmlns:p14="http://schemas.microsoft.com/office/powerpoint/2010/main" val="3262775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early stage of Alzheimer’s disease, problems with memory result in difficulty remembering names, doing common tasks or chores, and losing or misplacing things. They may be aware of their problems, but tend to blame stress or other sources, and compensate for lost abilities by using lists or other memory aids. </a:t>
            </a:r>
          </a:p>
          <a:p>
            <a:r>
              <a:rPr lang="en-US" dirty="0"/>
              <a:t> </a:t>
            </a:r>
          </a:p>
          <a:p>
            <a:r>
              <a:rPr lang="en-US" dirty="0"/>
              <a:t>Clinical depression is common and can make memory loss seem worse than it really is. However, treating depression in the usual ways, with medication and therapy, will “restore” memory problems that are the result of depression.  </a:t>
            </a:r>
          </a:p>
          <a:p>
            <a:r>
              <a:rPr lang="en-US" dirty="0"/>
              <a:t> </a:t>
            </a:r>
          </a:p>
          <a:p>
            <a:r>
              <a:rPr lang="en-US" dirty="0"/>
              <a:t>As we just reviewed, memory problems are not early symptoms in all types of dementia. The changes your loved one is experiencing may not look like Alzheimer’s type dementia – but it might still be dementia!</a:t>
            </a:r>
          </a:p>
          <a:p>
            <a:endParaRPr lang="en-US" baseline="0" dirty="0" smtClean="0"/>
          </a:p>
        </p:txBody>
      </p:sp>
      <p:sp>
        <p:nvSpPr>
          <p:cNvPr id="4" name="Slide Number Placeholder 3"/>
          <p:cNvSpPr>
            <a:spLocks noGrp="1"/>
          </p:cNvSpPr>
          <p:nvPr>
            <p:ph type="sldNum" sz="quarter" idx="10"/>
          </p:nvPr>
        </p:nvSpPr>
        <p:spPr/>
        <p:txBody>
          <a:bodyPr/>
          <a:lstStyle/>
          <a:p>
            <a:fld id="{8822A97E-095B-4FBE-AFE2-D86FF3F9305D}" type="slidenum">
              <a:rPr lang="en-US" smtClean="0"/>
              <a:t>7</a:t>
            </a:fld>
            <a:endParaRPr lang="en-US"/>
          </a:p>
        </p:txBody>
      </p:sp>
    </p:spTree>
    <p:extLst>
      <p:ext uri="{BB962C8B-B14F-4D97-AF65-F5344CB8AC3E}">
        <p14:creationId xmlns:p14="http://schemas.microsoft.com/office/powerpoint/2010/main" val="2707009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middle stage, the person becomes increasingly disoriented, or confused about </a:t>
            </a:r>
          </a:p>
          <a:p>
            <a:pPr marL="169530" indent="-169530">
              <a:buFont typeface="Arial" panose="020B0604020202020204" pitchFamily="34" charset="0"/>
              <a:buChar char="•"/>
            </a:pPr>
            <a:r>
              <a:rPr lang="en-US" dirty="0"/>
              <a:t>Time, including time of day, week, season or year, </a:t>
            </a:r>
          </a:p>
          <a:p>
            <a:pPr marL="169530" indent="-169530">
              <a:buFont typeface="Arial" panose="020B0604020202020204" pitchFamily="34" charset="0"/>
              <a:buChar char="•"/>
            </a:pPr>
            <a:r>
              <a:rPr lang="en-US" dirty="0"/>
              <a:t>Places,</a:t>
            </a:r>
          </a:p>
          <a:p>
            <a:pPr marL="169530" indent="-169530">
              <a:buFont typeface="Arial" panose="020B0604020202020204" pitchFamily="34" charset="0"/>
              <a:buChar char="•"/>
            </a:pPr>
            <a:r>
              <a:rPr lang="en-US" dirty="0"/>
              <a:t>Persons, including family members, close friends, and regular caregivers, and </a:t>
            </a:r>
          </a:p>
          <a:p>
            <a:pPr marL="169530" indent="-169530">
              <a:buFont typeface="Arial" panose="020B0604020202020204" pitchFamily="34" charset="0"/>
              <a:buChar char="•"/>
            </a:pPr>
            <a:r>
              <a:rPr lang="en-US" dirty="0"/>
              <a:t>Things, like what common objects really are, and how to use them.</a:t>
            </a:r>
          </a:p>
          <a:p>
            <a:r>
              <a:rPr lang="en-US" dirty="0"/>
              <a:t> </a:t>
            </a:r>
          </a:p>
          <a:p>
            <a:r>
              <a:rPr lang="en-US" dirty="0"/>
              <a:t>Problems in daily function become apparent to everyone, particularly family members. The person loses their ability to do personal care activities – like bathing, grooming, dressing, walking, toileting and using language to communicate needs. This causes stress in relationships as family and other caregivers need to take over chores, help the person perform usual activities, and to be safe. </a:t>
            </a:r>
          </a:p>
          <a:p>
            <a:r>
              <a:rPr lang="en-US" dirty="0"/>
              <a:t> </a:t>
            </a:r>
          </a:p>
          <a:p>
            <a:r>
              <a:rPr lang="en-US" dirty="0"/>
              <a:t>Behavioral and psychological symptoms often occur in the middle stage, which is typically the longest and most challenging stage, and the point where family may begin to reach out for services and assistance.</a:t>
            </a:r>
            <a:endParaRPr lang="en-US" dirty="0" smtClean="0"/>
          </a:p>
        </p:txBody>
      </p:sp>
      <p:sp>
        <p:nvSpPr>
          <p:cNvPr id="4" name="Slide Number Placeholder 3"/>
          <p:cNvSpPr>
            <a:spLocks noGrp="1"/>
          </p:cNvSpPr>
          <p:nvPr>
            <p:ph type="sldNum" sz="quarter" idx="10"/>
          </p:nvPr>
        </p:nvSpPr>
        <p:spPr/>
        <p:txBody>
          <a:bodyPr/>
          <a:lstStyle/>
          <a:p>
            <a:fld id="{8822A97E-095B-4FBE-AFE2-D86FF3F9305D}" type="slidenum">
              <a:rPr lang="en-US" smtClean="0"/>
              <a:t>8</a:t>
            </a:fld>
            <a:endParaRPr lang="en-US"/>
          </a:p>
        </p:txBody>
      </p:sp>
    </p:spTree>
    <p:extLst>
      <p:ext uri="{BB962C8B-B14F-4D97-AF65-F5344CB8AC3E}">
        <p14:creationId xmlns:p14="http://schemas.microsoft.com/office/powerpoint/2010/main" val="2903678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late stage dementia, a majority of the person’s abilities to think, communicate and function are lost. This stage is also called “terminal dementia” because the person loses the capacity to engage in nearly all meaningful activities, and is dependent on others to anticipate their needs and provide hands-on care. </a:t>
            </a:r>
          </a:p>
          <a:p>
            <a:r>
              <a:rPr lang="en-US" dirty="0"/>
              <a:t> </a:t>
            </a:r>
          </a:p>
          <a:p>
            <a:r>
              <a:rPr lang="en-US" dirty="0"/>
              <a:t>Complications, such as choking, falling, and weight loss, become more common over time. Extensive assistance and supervision is required in late stage dementia, and quality of life tends to suffer – which can be difficult for family members. </a:t>
            </a:r>
          </a:p>
          <a:p>
            <a:r>
              <a:rPr lang="en-US" dirty="0"/>
              <a:t> </a:t>
            </a:r>
          </a:p>
          <a:p>
            <a:r>
              <a:rPr lang="en-US" dirty="0"/>
              <a:t>Later in the series, we’ll talk more about end-of-life planning to ease stress with decision-making about care options. For now, let’s go back to behavioral symptoms that often occur in the middle stages. </a:t>
            </a:r>
          </a:p>
          <a:p>
            <a:endParaRPr lang="en-US" baseline="0" dirty="0" smtClean="0"/>
          </a:p>
        </p:txBody>
      </p:sp>
      <p:sp>
        <p:nvSpPr>
          <p:cNvPr id="4" name="Slide Number Placeholder 3"/>
          <p:cNvSpPr>
            <a:spLocks noGrp="1"/>
          </p:cNvSpPr>
          <p:nvPr>
            <p:ph type="sldNum" sz="quarter" idx="10"/>
          </p:nvPr>
        </p:nvSpPr>
        <p:spPr/>
        <p:txBody>
          <a:bodyPr/>
          <a:lstStyle/>
          <a:p>
            <a:fld id="{8822A97E-095B-4FBE-AFE2-D86FF3F9305D}" type="slidenum">
              <a:rPr lang="en-US" smtClean="0"/>
              <a:t>9</a:t>
            </a:fld>
            <a:endParaRPr lang="en-US"/>
          </a:p>
        </p:txBody>
      </p:sp>
    </p:spTree>
    <p:extLst>
      <p:ext uri="{BB962C8B-B14F-4D97-AF65-F5344CB8AC3E}">
        <p14:creationId xmlns:p14="http://schemas.microsoft.com/office/powerpoint/2010/main" val="998409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2245" y="433880"/>
            <a:ext cx="5650085" cy="763525"/>
          </a:xfrm>
          <a:noFill/>
          <a:effectLst>
            <a:outerShdw blurRad="50800" dist="38100" dir="2700000" algn="tl" rotWithShape="0">
              <a:prstClr val="black">
                <a:alpha val="40000"/>
              </a:prstClr>
            </a:outerShdw>
          </a:effectLst>
        </p:spPr>
        <p:txBody>
          <a:bodyPr>
            <a:normAutofit/>
          </a:bodyPr>
          <a:lstStyle>
            <a:lvl1pPr algn="r">
              <a:defRPr sz="3600">
                <a:solidFill>
                  <a:srgbClr val="FFFF00"/>
                </a:solidFill>
              </a:defRPr>
            </a:lvl1pPr>
          </a:lstStyle>
          <a:p>
            <a:r>
              <a:rPr lang="en-US" dirty="0"/>
              <a:t>Click to edit Master title style</a:t>
            </a:r>
          </a:p>
        </p:txBody>
      </p:sp>
      <p:sp>
        <p:nvSpPr>
          <p:cNvPr id="3" name="Subtitle 2"/>
          <p:cNvSpPr>
            <a:spLocks noGrp="1"/>
          </p:cNvSpPr>
          <p:nvPr>
            <p:ph type="subTitle" idx="1"/>
          </p:nvPr>
        </p:nvSpPr>
        <p:spPr>
          <a:xfrm>
            <a:off x="2892245" y="1197405"/>
            <a:ext cx="5650085" cy="610820"/>
          </a:xfrm>
        </p:spPr>
        <p:txBody>
          <a:bodyPr>
            <a:normAutofit/>
          </a:bodyPr>
          <a:lstStyle>
            <a:lvl1pPr marL="0" indent="0" algn="r">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95EE883-F983-44AE-A23B-1FB55760063E}" type="datetime1">
              <a:rPr lang="en-US" smtClean="0"/>
              <a:t>9/9/2018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29A63D-36ED-438B-A22C-3CA161509764}" type="datetime1">
              <a:rPr lang="en-US" smtClean="0"/>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5448EB-C331-44F5-BE90-DC79D0531D41}" type="datetime1">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D55292-7347-4DF6-A6B1-13D4981F7C49}" type="datetime1">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2FF2FD40-53AF-40E2-A13F-8BABAB36E1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8246070" cy="610821"/>
          </a:xfrm>
        </p:spPr>
        <p:txBody>
          <a:bodyPr>
            <a:normAutofit/>
          </a:bodyPr>
          <a:lstStyle>
            <a:lvl1pPr algn="l">
              <a:defRPr sz="3600" baseline="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044701"/>
            <a:ext cx="8246070" cy="3817624"/>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F096DC1-BAEC-4F00-AF75-555AA38D10E7}" type="datetime1">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1425" y="281175"/>
            <a:ext cx="6108200" cy="572644"/>
          </a:xfrm>
        </p:spPr>
        <p:txBody>
          <a:bodyPr>
            <a:normAutofit/>
          </a:bodyPr>
          <a:lstStyle>
            <a:lvl1pPr algn="l">
              <a:defRPr sz="360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281425" y="1044701"/>
            <a:ext cx="6108200" cy="3663766"/>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671FA3-39F8-44D1-B7BE-1BCF0D830E24}" type="datetime1">
              <a:rPr lang="en-US" smtClean="0"/>
              <a:t>9/9/2018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977F0A-96AB-42F9-8DB0-2C4C086C1479}" type="datetime1">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853CBE-E90D-4FBD-93E3-7D737409C14B}" type="datetime1">
              <a:rPr lang="en-US" smtClean="0"/>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433880"/>
            <a:ext cx="8093365" cy="610820"/>
          </a:xfrm>
        </p:spPr>
        <p:txBody>
          <a:bodyPr>
            <a:normAutofit/>
          </a:bodyPr>
          <a:lstStyle>
            <a:lvl1pPr algn="l">
              <a:defRPr sz="3600" baseline="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80" y="1335828"/>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80" y="1808225"/>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1335828"/>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1" y="1808225"/>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F8AB420-5883-4B4A-917D-1E3205BDFF4F}" type="datetime1">
              <a:rPr lang="en-US" smtClean="0"/>
              <a:t>9/9/2018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EAF294-1992-4A0C-8CBF-CEC189533944}" type="datetime1">
              <a:rPr lang="en-US" smtClean="0"/>
              <a:t>9/9/2018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D4DD6-33C4-47F4-96DF-AB906AF67C26}" type="datetime1">
              <a:rPr lang="en-US" smtClean="0"/>
              <a:t>9/9/2018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4F8F90-2D22-488E-BCAD-FC43303E82DA}" type="datetime1">
              <a:rPr lang="en-US" smtClean="0"/>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874701B-50EB-40F9-BE1A-264204E8A124}" type="datetime1">
              <a:rPr lang="en-US" smtClean="0"/>
              <a:t>9/9/2018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DC36905C-C2C2-43A4-A6D9-5CA2ED246A55}"/>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6015" y="281175"/>
            <a:ext cx="6876360" cy="763525"/>
          </a:xfrm>
        </p:spPr>
        <p:txBody>
          <a:bodyPr>
            <a:noAutofit/>
          </a:bodyPr>
          <a:lstStyle/>
          <a:p>
            <a:r>
              <a:rPr lang="en-US" dirty="0">
                <a:solidFill>
                  <a:schemeClr val="bg1"/>
                </a:solidFill>
                <a:latin typeface="Book Antiqua" panose="02040602050305030304" pitchFamily="18" charset="0"/>
              </a:rPr>
              <a:t>Understanding Changing Needs of Persons with Dementia </a:t>
            </a:r>
          </a:p>
        </p:txBody>
      </p:sp>
      <p:sp>
        <p:nvSpPr>
          <p:cNvPr id="5" name="Subtitle 4"/>
          <p:cNvSpPr>
            <a:spLocks noGrp="1"/>
          </p:cNvSpPr>
          <p:nvPr>
            <p:ph type="subTitle" idx="1"/>
          </p:nvPr>
        </p:nvSpPr>
        <p:spPr>
          <a:xfrm>
            <a:off x="754375" y="1058797"/>
            <a:ext cx="8250704" cy="610820"/>
          </a:xfrm>
        </p:spPr>
        <p:txBody>
          <a:bodyPr>
            <a:noAutofit/>
          </a:bodyPr>
          <a:lstStyle/>
          <a:p>
            <a:r>
              <a:rPr lang="en-US" b="1" i="1" dirty="0">
                <a:solidFill>
                  <a:srgbClr val="FFFF00"/>
                </a:solidFill>
                <a:latin typeface="Book Antiqua" panose="02040602050305030304" pitchFamily="18" charset="0"/>
              </a:rPr>
              <a:t>Partnerships to Improve Care and Quality of Life for Persons with Dementia</a:t>
            </a:r>
          </a:p>
        </p:txBody>
      </p:sp>
    </p:spTree>
    <p:extLst>
      <p:ext uri="{BB962C8B-B14F-4D97-AF65-F5344CB8AC3E}">
        <p14:creationId xmlns:p14="http://schemas.microsoft.com/office/powerpoint/2010/main" val="280943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0070C0"/>
                </a:solidFill>
                <a:effectLst/>
                <a:latin typeface="Book Antiqua" panose="02040602050305030304" pitchFamily="18" charset="0"/>
              </a:rPr>
              <a:t>Challenging Behaviors</a:t>
            </a:r>
          </a:p>
        </p:txBody>
      </p:sp>
      <p:sp>
        <p:nvSpPr>
          <p:cNvPr id="3" name="Content Placeholder 2"/>
          <p:cNvSpPr>
            <a:spLocks noGrp="1"/>
          </p:cNvSpPr>
          <p:nvPr>
            <p:ph idx="1"/>
          </p:nvPr>
        </p:nvSpPr>
        <p:spPr>
          <a:xfrm>
            <a:off x="2281424" y="1044701"/>
            <a:ext cx="6566315" cy="3663766"/>
          </a:xfrm>
        </p:spPr>
        <p:txBody>
          <a:bodyPr>
            <a:normAutofit/>
          </a:bodyPr>
          <a:lstStyle/>
          <a:p>
            <a:pPr marL="0" indent="0">
              <a:buNone/>
            </a:pPr>
            <a:r>
              <a:rPr lang="en-US" sz="2400" b="1" dirty="0" smtClean="0">
                <a:solidFill>
                  <a:srgbClr val="C00000"/>
                </a:solidFill>
                <a:latin typeface="Book Antiqua" panose="02040602050305030304" pitchFamily="18" charset="0"/>
              </a:rPr>
              <a:t>Stable individual factors</a:t>
            </a:r>
          </a:p>
          <a:p>
            <a:pPr>
              <a:buClr>
                <a:srgbClr val="0070C0"/>
              </a:buClr>
              <a:buFont typeface="Wingdings" panose="05000000000000000000" pitchFamily="2" charset="2"/>
              <a:buChar char="v"/>
            </a:pPr>
            <a:r>
              <a:rPr lang="en-US" sz="2400" dirty="0" smtClean="0">
                <a:latin typeface="Book Antiqua" panose="02040602050305030304" pitchFamily="18" charset="0"/>
              </a:rPr>
              <a:t>Dementia type, stage of disease</a:t>
            </a:r>
          </a:p>
          <a:p>
            <a:pPr>
              <a:buClr>
                <a:srgbClr val="0070C0"/>
              </a:buClr>
              <a:buFont typeface="Wingdings" panose="05000000000000000000" pitchFamily="2" charset="2"/>
              <a:buChar char="v"/>
            </a:pPr>
            <a:r>
              <a:rPr lang="en-US" sz="2400" dirty="0" smtClean="0">
                <a:latin typeface="Book Antiqua" panose="02040602050305030304" pitchFamily="18" charset="0"/>
              </a:rPr>
              <a:t>Longstanding personality, habits, traits</a:t>
            </a:r>
          </a:p>
          <a:p>
            <a:pPr>
              <a:buClr>
                <a:srgbClr val="0070C0"/>
              </a:buClr>
              <a:buFont typeface="Wingdings" panose="05000000000000000000" pitchFamily="2" charset="2"/>
              <a:buChar char="v"/>
            </a:pPr>
            <a:r>
              <a:rPr lang="en-US" sz="2400" dirty="0" smtClean="0">
                <a:latin typeface="Book Antiqua" panose="02040602050305030304" pitchFamily="18" charset="0"/>
              </a:rPr>
              <a:t>Physical function, disabilities</a:t>
            </a:r>
          </a:p>
          <a:p>
            <a:pPr marL="0" indent="0">
              <a:buNone/>
            </a:pPr>
            <a:r>
              <a:rPr lang="en-US" sz="2400" b="1" dirty="0" smtClean="0">
                <a:solidFill>
                  <a:srgbClr val="C00000"/>
                </a:solidFill>
                <a:latin typeface="Book Antiqua" panose="02040602050305030304" pitchFamily="18" charset="0"/>
              </a:rPr>
              <a:t>Fluctuating environmental factors</a:t>
            </a:r>
          </a:p>
          <a:p>
            <a:pPr>
              <a:buClr>
                <a:srgbClr val="0070C0"/>
              </a:buClr>
              <a:buFont typeface="Wingdings" panose="05000000000000000000" pitchFamily="2" charset="2"/>
              <a:buChar char="v"/>
            </a:pPr>
            <a:r>
              <a:rPr lang="en-US" sz="2400" dirty="0" smtClean="0">
                <a:latin typeface="Book Antiqua" panose="02040602050305030304" pitchFamily="18" charset="0"/>
              </a:rPr>
              <a:t>Personal needs: physical, social, emotional</a:t>
            </a:r>
          </a:p>
          <a:p>
            <a:pPr>
              <a:buClr>
                <a:srgbClr val="0070C0"/>
              </a:buClr>
              <a:buFont typeface="Wingdings" panose="05000000000000000000" pitchFamily="2" charset="2"/>
              <a:buChar char="v"/>
            </a:pPr>
            <a:r>
              <a:rPr lang="en-US" sz="2400" dirty="0" smtClean="0">
                <a:latin typeface="Book Antiqua" panose="02040602050305030304" pitchFamily="18" charset="0"/>
              </a:rPr>
              <a:t>Physical environment: noise, confusion</a:t>
            </a:r>
          </a:p>
        </p:txBody>
      </p:sp>
    </p:spTree>
    <p:extLst>
      <p:ext uri="{BB962C8B-B14F-4D97-AF65-F5344CB8AC3E}">
        <p14:creationId xmlns:p14="http://schemas.microsoft.com/office/powerpoint/2010/main" val="750395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3902" y="40321"/>
            <a:ext cx="7016194" cy="857250"/>
          </a:xfrm>
        </p:spPr>
        <p:txBody>
          <a:bodyPr>
            <a:noAutofit/>
          </a:bodyPr>
          <a:lstStyle/>
          <a:p>
            <a:pPr eaLnBrk="1" hangingPunct="1"/>
            <a:r>
              <a:rPr lang="en-US" altLang="en-US" sz="2800" dirty="0">
                <a:solidFill>
                  <a:srgbClr val="0070C0"/>
                </a:solidFill>
                <a:latin typeface="Book Antiqua" panose="02040602050305030304" pitchFamily="18" charset="0"/>
              </a:rPr>
              <a:t>Need-Driven Dementia-Compromised Behavior Model</a:t>
            </a:r>
          </a:p>
        </p:txBody>
      </p:sp>
      <p:sp>
        <p:nvSpPr>
          <p:cNvPr id="10243" name="Rectangle 3"/>
          <p:cNvSpPr>
            <a:spLocks noGrp="1" noChangeArrowheads="1"/>
          </p:cNvSpPr>
          <p:nvPr>
            <p:ph type="body" sz="half" idx="1"/>
          </p:nvPr>
        </p:nvSpPr>
        <p:spPr>
          <a:xfrm>
            <a:off x="1365196" y="1006518"/>
            <a:ext cx="2957498" cy="2110387"/>
          </a:xfrm>
          <a:ln w="76200">
            <a:solidFill>
              <a:schemeClr val="accent1"/>
            </a:solidFill>
            <a:miter lim="800000"/>
            <a:headEnd/>
            <a:tailEnd/>
          </a:ln>
        </p:spPr>
        <p:txBody>
          <a:bodyPr>
            <a:normAutofit/>
          </a:bodyPr>
          <a:lstStyle/>
          <a:p>
            <a:pPr marL="0" indent="0">
              <a:buNone/>
            </a:pPr>
            <a:r>
              <a:rPr lang="en-US" altLang="en-US" sz="2000" b="1" dirty="0" smtClean="0">
                <a:latin typeface="Book Antiqua" panose="02040602050305030304" pitchFamily="18" charset="0"/>
              </a:rPr>
              <a:t>Individual factors [Stable]</a:t>
            </a:r>
          </a:p>
        </p:txBody>
      </p:sp>
      <p:sp>
        <p:nvSpPr>
          <p:cNvPr id="10244" name="Rectangle 4"/>
          <p:cNvSpPr>
            <a:spLocks noGrp="1" noChangeArrowheads="1"/>
          </p:cNvSpPr>
          <p:nvPr>
            <p:ph type="body" sz="half" idx="2"/>
          </p:nvPr>
        </p:nvSpPr>
        <p:spPr>
          <a:xfrm>
            <a:off x="4706341" y="1006518"/>
            <a:ext cx="2944695" cy="2110387"/>
          </a:xfrm>
          <a:ln w="76200">
            <a:solidFill>
              <a:schemeClr val="accent1"/>
            </a:solidFill>
            <a:miter lim="800000"/>
            <a:headEnd/>
            <a:tailEnd/>
          </a:ln>
        </p:spPr>
        <p:txBody>
          <a:bodyPr>
            <a:normAutofit/>
          </a:bodyPr>
          <a:lstStyle/>
          <a:p>
            <a:pPr marL="0" indent="0" eaLnBrk="1" hangingPunct="1">
              <a:buFont typeface="Wingdings" panose="05000000000000000000" pitchFamily="2" charset="2"/>
              <a:buNone/>
            </a:pPr>
            <a:r>
              <a:rPr lang="en-US" altLang="en-US" sz="2000" b="1" dirty="0" smtClean="0">
                <a:latin typeface="Book Antiqua" panose="02040602050305030304" pitchFamily="18" charset="0"/>
              </a:rPr>
              <a:t>Environmental factors</a:t>
            </a:r>
            <a:br>
              <a:rPr lang="en-US" altLang="en-US" sz="2000" b="1" dirty="0" smtClean="0">
                <a:latin typeface="Book Antiqua" panose="02040602050305030304" pitchFamily="18" charset="0"/>
              </a:rPr>
            </a:br>
            <a:r>
              <a:rPr lang="en-US" altLang="en-US" sz="2000" b="1" dirty="0" smtClean="0">
                <a:latin typeface="Book Antiqua" panose="02040602050305030304" pitchFamily="18" charset="0"/>
              </a:rPr>
              <a:t>[Fluctuating]</a:t>
            </a:r>
          </a:p>
        </p:txBody>
      </p:sp>
      <p:sp>
        <p:nvSpPr>
          <p:cNvPr id="10245" name="Text Box 5"/>
          <p:cNvSpPr txBox="1">
            <a:spLocks noChangeArrowheads="1"/>
          </p:cNvSpPr>
          <p:nvPr/>
        </p:nvSpPr>
        <p:spPr bwMode="auto">
          <a:xfrm>
            <a:off x="1517900" y="3383280"/>
            <a:ext cx="59554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i="1" dirty="0">
                <a:solidFill>
                  <a:srgbClr val="C00000"/>
                </a:solidFill>
                <a:latin typeface="Book Antiqua" panose="02040602050305030304" pitchFamily="18" charset="0"/>
              </a:rPr>
              <a:t>Behavioral &amp; Psychological Symptoms</a:t>
            </a:r>
          </a:p>
        </p:txBody>
      </p:sp>
      <p:sp>
        <p:nvSpPr>
          <p:cNvPr id="10246" name="Line 8"/>
          <p:cNvSpPr>
            <a:spLocks noChangeShapeType="1"/>
          </p:cNvSpPr>
          <p:nvPr/>
        </p:nvSpPr>
        <p:spPr bwMode="auto">
          <a:xfrm>
            <a:off x="4028436" y="2065578"/>
            <a:ext cx="975151"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013"/>
          </a:p>
        </p:txBody>
      </p:sp>
      <p:sp>
        <p:nvSpPr>
          <p:cNvPr id="10247" name="Line 12"/>
          <p:cNvSpPr>
            <a:spLocks noChangeShapeType="1"/>
          </p:cNvSpPr>
          <p:nvPr/>
        </p:nvSpPr>
        <p:spPr bwMode="auto">
          <a:xfrm>
            <a:off x="3500440" y="2964214"/>
            <a:ext cx="685800" cy="4714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013"/>
          </a:p>
        </p:txBody>
      </p:sp>
      <p:sp>
        <p:nvSpPr>
          <p:cNvPr id="10248" name="Line 13"/>
          <p:cNvSpPr>
            <a:spLocks noChangeShapeType="1"/>
          </p:cNvSpPr>
          <p:nvPr/>
        </p:nvSpPr>
        <p:spPr bwMode="auto">
          <a:xfrm flipH="1">
            <a:off x="4864208" y="2987430"/>
            <a:ext cx="685800" cy="4714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013"/>
          </a:p>
        </p:txBody>
      </p:sp>
      <p:sp>
        <p:nvSpPr>
          <p:cNvPr id="3" name="TextBox 2"/>
          <p:cNvSpPr txBox="1"/>
          <p:nvPr/>
        </p:nvSpPr>
        <p:spPr>
          <a:xfrm>
            <a:off x="1380987" y="1760987"/>
            <a:ext cx="3121896" cy="1200329"/>
          </a:xfrm>
          <a:prstGeom prst="rect">
            <a:avLst/>
          </a:prstGeom>
          <a:noFill/>
        </p:spPr>
        <p:txBody>
          <a:bodyPr wrap="square" rtlCol="0">
            <a:spAutoFit/>
          </a:bodyPr>
          <a:lstStyle/>
          <a:p>
            <a:pPr>
              <a:buClr>
                <a:srgbClr val="C00000"/>
              </a:buClr>
              <a:buFont typeface="Wingdings" panose="05000000000000000000" pitchFamily="2" charset="2"/>
              <a:buChar char="ü"/>
            </a:pPr>
            <a:r>
              <a:rPr lang="en-US" altLang="en-US" dirty="0">
                <a:latin typeface="Book Antiqua" panose="02040602050305030304" pitchFamily="18" charset="0"/>
              </a:rPr>
              <a:t>Cognitive function</a:t>
            </a:r>
          </a:p>
          <a:p>
            <a:pPr>
              <a:buClr>
                <a:srgbClr val="C00000"/>
              </a:buClr>
              <a:buFont typeface="Wingdings" panose="05000000000000000000" pitchFamily="2" charset="2"/>
              <a:buChar char="ü"/>
            </a:pPr>
            <a:r>
              <a:rPr lang="en-US" altLang="en-US" dirty="0">
                <a:latin typeface="Book Antiqua" panose="02040602050305030304" pitchFamily="18" charset="0"/>
              </a:rPr>
              <a:t>Physical function</a:t>
            </a:r>
          </a:p>
          <a:p>
            <a:pPr>
              <a:buClr>
                <a:srgbClr val="C00000"/>
              </a:buClr>
              <a:buFont typeface="Wingdings" panose="05000000000000000000" pitchFamily="2" charset="2"/>
              <a:buChar char="ü"/>
            </a:pPr>
            <a:r>
              <a:rPr lang="en-US" altLang="en-US" dirty="0">
                <a:latin typeface="Book Antiqua" panose="02040602050305030304" pitchFamily="18" charset="0"/>
              </a:rPr>
              <a:t>Longstanding personality</a:t>
            </a:r>
          </a:p>
          <a:p>
            <a:pPr>
              <a:buClr>
                <a:srgbClr val="C00000"/>
              </a:buClr>
              <a:buFont typeface="Wingdings" panose="05000000000000000000" pitchFamily="2" charset="2"/>
              <a:buChar char="ü"/>
            </a:pPr>
            <a:r>
              <a:rPr lang="en-US" altLang="en-US" dirty="0">
                <a:latin typeface="Book Antiqua" panose="02040602050305030304" pitchFamily="18" charset="0"/>
              </a:rPr>
              <a:t>Habits, traits</a:t>
            </a:r>
          </a:p>
        </p:txBody>
      </p:sp>
      <p:sp>
        <p:nvSpPr>
          <p:cNvPr id="4" name="TextBox 3"/>
          <p:cNvSpPr txBox="1"/>
          <p:nvPr/>
        </p:nvSpPr>
        <p:spPr>
          <a:xfrm>
            <a:off x="4516011" y="1763885"/>
            <a:ext cx="3104853" cy="1200329"/>
          </a:xfrm>
          <a:prstGeom prst="rect">
            <a:avLst/>
          </a:prstGeom>
          <a:noFill/>
        </p:spPr>
        <p:txBody>
          <a:bodyPr wrap="square" rtlCol="0">
            <a:spAutoFit/>
          </a:bodyPr>
          <a:lstStyle/>
          <a:p>
            <a:pPr lvl="1">
              <a:buClr>
                <a:srgbClr val="C00000"/>
              </a:buClr>
              <a:buFont typeface="Wingdings" panose="05000000000000000000" pitchFamily="2" charset="2"/>
              <a:buChar char="ü"/>
            </a:pPr>
            <a:r>
              <a:rPr lang="en-US" altLang="en-US" dirty="0">
                <a:latin typeface="Book Antiqua" panose="02040602050305030304" pitchFamily="18" charset="0"/>
              </a:rPr>
              <a:t>Physical needs</a:t>
            </a:r>
          </a:p>
          <a:p>
            <a:pPr lvl="1">
              <a:buClr>
                <a:srgbClr val="C00000"/>
              </a:buClr>
              <a:buFont typeface="Wingdings" panose="05000000000000000000" pitchFamily="2" charset="2"/>
              <a:buChar char="ü"/>
            </a:pPr>
            <a:r>
              <a:rPr lang="en-US" altLang="en-US" dirty="0">
                <a:latin typeface="Book Antiqua" panose="02040602050305030304" pitchFamily="18" charset="0"/>
              </a:rPr>
              <a:t>Psychological needs</a:t>
            </a:r>
          </a:p>
          <a:p>
            <a:pPr lvl="1">
              <a:buClr>
                <a:srgbClr val="C00000"/>
              </a:buClr>
              <a:buFont typeface="Wingdings" panose="05000000000000000000" pitchFamily="2" charset="2"/>
              <a:buChar char="ü"/>
            </a:pPr>
            <a:r>
              <a:rPr lang="en-US" altLang="en-US" dirty="0">
                <a:latin typeface="Book Antiqua" panose="02040602050305030304" pitchFamily="18" charset="0"/>
              </a:rPr>
              <a:t>Social environment</a:t>
            </a:r>
          </a:p>
          <a:p>
            <a:pPr lvl="1">
              <a:buClr>
                <a:srgbClr val="C00000"/>
              </a:buClr>
              <a:buFont typeface="Wingdings" panose="05000000000000000000" pitchFamily="2" charset="2"/>
              <a:buChar char="ü"/>
            </a:pPr>
            <a:r>
              <a:rPr lang="en-US" altLang="en-US" dirty="0">
                <a:latin typeface="Book Antiqua" panose="02040602050305030304" pitchFamily="18" charset="0"/>
              </a:rPr>
              <a:t>Physical environment</a:t>
            </a:r>
          </a:p>
        </p:txBody>
      </p:sp>
    </p:spTree>
    <p:extLst>
      <p:ext uri="{BB962C8B-B14F-4D97-AF65-F5344CB8AC3E}">
        <p14:creationId xmlns:p14="http://schemas.microsoft.com/office/powerpoint/2010/main" val="3800945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0070C0"/>
                </a:solidFill>
                <a:effectLst/>
                <a:latin typeface="Book Antiqua" panose="02040602050305030304" pitchFamily="18" charset="0"/>
              </a:rPr>
              <a:t>Need-Driven Model</a:t>
            </a:r>
            <a:endParaRPr lang="en-US"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2281424" y="1044701"/>
            <a:ext cx="6862575" cy="3663766"/>
          </a:xfrm>
        </p:spPr>
        <p:txBody>
          <a:bodyPr>
            <a:normAutofit/>
          </a:bodyPr>
          <a:lstStyle/>
          <a:p>
            <a:pPr>
              <a:buClr>
                <a:srgbClr val="0070C0"/>
              </a:buClr>
              <a:buFont typeface="Wingdings" panose="05000000000000000000" pitchFamily="2" charset="2"/>
              <a:buChar char="v"/>
            </a:pPr>
            <a:r>
              <a:rPr lang="en-US" sz="2400" dirty="0" smtClean="0">
                <a:latin typeface="Book Antiqua" panose="02040602050305030304" pitchFamily="18" charset="0"/>
              </a:rPr>
              <a:t>Behavior is communication of unmet needs</a:t>
            </a:r>
          </a:p>
          <a:p>
            <a:pPr>
              <a:buClr>
                <a:srgbClr val="0070C0"/>
              </a:buClr>
              <a:buFont typeface="Wingdings" panose="05000000000000000000" pitchFamily="2" charset="2"/>
              <a:buChar char="v"/>
            </a:pPr>
            <a:r>
              <a:rPr lang="en-US" sz="2400" dirty="0" smtClean="0">
                <a:latin typeface="Book Antiqua" panose="02040602050305030304" pitchFamily="18" charset="0"/>
              </a:rPr>
              <a:t>Start by describing the behavior</a:t>
            </a:r>
          </a:p>
          <a:p>
            <a:pPr lvl="1">
              <a:buClr>
                <a:srgbClr val="006600"/>
              </a:buClr>
              <a:buFont typeface="Wingdings" panose="05000000000000000000" pitchFamily="2" charset="2"/>
              <a:buChar char="ü"/>
            </a:pPr>
            <a:r>
              <a:rPr lang="en-US" sz="2200" dirty="0" smtClean="0">
                <a:latin typeface="Book Antiqua" panose="02040602050305030304" pitchFamily="18" charset="0"/>
              </a:rPr>
              <a:t>Who, what, when, where, how long/often?</a:t>
            </a:r>
          </a:p>
          <a:p>
            <a:pPr lvl="1">
              <a:buClr>
                <a:srgbClr val="006600"/>
              </a:buClr>
              <a:buFont typeface="Wingdings" panose="05000000000000000000" pitchFamily="2" charset="2"/>
              <a:buChar char="ü"/>
            </a:pPr>
            <a:r>
              <a:rPr lang="en-US" sz="2200" dirty="0" smtClean="0">
                <a:latin typeface="Book Antiqua" panose="02040602050305030304" pitchFamily="18" charset="0"/>
              </a:rPr>
              <a:t>Who is affected by the problem behavior? </a:t>
            </a:r>
          </a:p>
          <a:p>
            <a:pPr>
              <a:buClr>
                <a:srgbClr val="0070C0"/>
              </a:buClr>
              <a:buFont typeface="Wingdings" panose="05000000000000000000" pitchFamily="2" charset="2"/>
              <a:buChar char="v"/>
            </a:pPr>
            <a:r>
              <a:rPr lang="en-US" sz="2400" dirty="0" smtClean="0">
                <a:latin typeface="Book Antiqua" panose="02040602050305030304" pitchFamily="18" charset="0"/>
              </a:rPr>
              <a:t>What “triggers” can be changed to prevent</a:t>
            </a:r>
            <a:br>
              <a:rPr lang="en-US" sz="2400" dirty="0" smtClean="0">
                <a:latin typeface="Book Antiqua" panose="02040602050305030304" pitchFamily="18" charset="0"/>
              </a:rPr>
            </a:br>
            <a:r>
              <a:rPr lang="en-US" sz="2400" dirty="0" smtClean="0">
                <a:latin typeface="Book Antiqua" panose="02040602050305030304" pitchFamily="18" charset="0"/>
              </a:rPr>
              <a:t>the behavior? </a:t>
            </a:r>
          </a:p>
          <a:p>
            <a:pPr>
              <a:buClr>
                <a:srgbClr val="0070C0"/>
              </a:buClr>
              <a:buFont typeface="Wingdings" panose="05000000000000000000" pitchFamily="2" charset="2"/>
              <a:buChar char="v"/>
            </a:pPr>
            <a:r>
              <a:rPr lang="en-US" sz="2400" dirty="0" smtClean="0">
                <a:latin typeface="Book Antiqua" panose="02040602050305030304" pitchFamily="18" charset="0"/>
              </a:rPr>
              <a:t>What responses or reactions comfort the person/reduce the behavior?</a:t>
            </a:r>
          </a:p>
          <a:p>
            <a:pPr lvl="1"/>
            <a:endParaRPr lang="en-US" dirty="0" smtClean="0"/>
          </a:p>
        </p:txBody>
      </p:sp>
    </p:spTree>
    <p:extLst>
      <p:ext uri="{BB962C8B-B14F-4D97-AF65-F5344CB8AC3E}">
        <p14:creationId xmlns:p14="http://schemas.microsoft.com/office/powerpoint/2010/main" val="1901871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title"/>
          </p:nvPr>
        </p:nvSpPr>
        <p:spPr>
          <a:xfrm>
            <a:off x="2281424" y="281175"/>
            <a:ext cx="6862575" cy="572644"/>
          </a:xfrm>
        </p:spPr>
        <p:txBody>
          <a:bodyPr>
            <a:noAutofit/>
          </a:bodyPr>
          <a:lstStyle/>
          <a:p>
            <a:pPr eaLnBrk="1" hangingPunct="1"/>
            <a:r>
              <a:rPr lang="en-US" altLang="en-US" dirty="0" smtClean="0">
                <a:solidFill>
                  <a:srgbClr val="0070C0"/>
                </a:solidFill>
                <a:effectLst/>
                <a:latin typeface="Book Antiqua" panose="02040602050305030304" pitchFamily="18" charset="0"/>
              </a:rPr>
              <a:t>What does the behavior tell you?</a:t>
            </a:r>
          </a:p>
        </p:txBody>
      </p:sp>
      <p:sp>
        <p:nvSpPr>
          <p:cNvPr id="11267" name="Rectangle 7"/>
          <p:cNvSpPr>
            <a:spLocks noGrp="1" noChangeArrowheads="1"/>
          </p:cNvSpPr>
          <p:nvPr>
            <p:ph idx="1"/>
          </p:nvPr>
        </p:nvSpPr>
        <p:spPr>
          <a:xfrm>
            <a:off x="2377440" y="1044700"/>
            <a:ext cx="6183250" cy="3663766"/>
          </a:xfrm>
        </p:spPr>
        <p:txBody>
          <a:bodyPr>
            <a:noAutofit/>
          </a:bodyPr>
          <a:lstStyle/>
          <a:p>
            <a:pPr marL="0" indent="0">
              <a:buNone/>
            </a:pPr>
            <a:r>
              <a:rPr lang="en-US" altLang="en-US" sz="2400" dirty="0" smtClean="0">
                <a:latin typeface="Book Antiqua" panose="02040602050305030304" pitchFamily="18" charset="0"/>
              </a:rPr>
              <a:t>Take a 1-minute assessment</a:t>
            </a:r>
          </a:p>
          <a:p>
            <a:pPr eaLnBrk="1" hangingPunct="1">
              <a:lnSpc>
                <a:spcPct val="90000"/>
              </a:lnSpc>
              <a:buClr>
                <a:srgbClr val="0070C0"/>
              </a:buClr>
              <a:buFont typeface="Wingdings" panose="05000000000000000000" pitchFamily="2" charset="2"/>
              <a:buChar char="v"/>
            </a:pPr>
            <a:r>
              <a:rPr lang="en-US" altLang="en-US" sz="2400" dirty="0" smtClean="0">
                <a:latin typeface="Book Antiqua" panose="02040602050305030304" pitchFamily="18" charset="0"/>
              </a:rPr>
              <a:t>Wandering?	</a:t>
            </a:r>
            <a:r>
              <a:rPr lang="en-US" altLang="en-US" sz="2400" dirty="0" smtClean="0">
                <a:latin typeface="Book Antiqua" panose="02040602050305030304" pitchFamily="18" charset="0"/>
                <a:sym typeface="Wingdings" panose="05000000000000000000" pitchFamily="2" charset="2"/>
              </a:rPr>
              <a:t></a:t>
            </a:r>
            <a:r>
              <a:rPr lang="en-US" altLang="en-US" sz="2400" dirty="0" smtClean="0">
                <a:latin typeface="Book Antiqua" panose="02040602050305030304" pitchFamily="18" charset="0"/>
              </a:rPr>
              <a:t> Boredom?</a:t>
            </a:r>
          </a:p>
          <a:p>
            <a:pPr eaLnBrk="1" hangingPunct="1">
              <a:lnSpc>
                <a:spcPct val="90000"/>
              </a:lnSpc>
              <a:buClr>
                <a:srgbClr val="0070C0"/>
              </a:buClr>
              <a:buFont typeface="Wingdings" panose="05000000000000000000" pitchFamily="2" charset="2"/>
              <a:buChar char="v"/>
            </a:pPr>
            <a:r>
              <a:rPr lang="en-US" altLang="en-US" sz="2400" dirty="0" smtClean="0">
                <a:latin typeface="Book Antiqua" panose="02040602050305030304" pitchFamily="18" charset="0"/>
              </a:rPr>
              <a:t>Calling out?	</a:t>
            </a:r>
            <a:r>
              <a:rPr lang="en-US" altLang="en-US" sz="2400" dirty="0" smtClean="0">
                <a:latin typeface="Book Antiqua" panose="02040602050305030304" pitchFamily="18" charset="0"/>
                <a:sym typeface="Wingdings" panose="05000000000000000000" pitchFamily="2" charset="2"/>
              </a:rPr>
              <a:t> Loneliness?</a:t>
            </a:r>
          </a:p>
          <a:p>
            <a:pPr eaLnBrk="1" hangingPunct="1">
              <a:lnSpc>
                <a:spcPct val="90000"/>
              </a:lnSpc>
              <a:buClr>
                <a:srgbClr val="0070C0"/>
              </a:buClr>
              <a:buFont typeface="Wingdings" panose="05000000000000000000" pitchFamily="2" charset="2"/>
              <a:buChar char="v"/>
            </a:pPr>
            <a:r>
              <a:rPr lang="en-US" altLang="en-US" sz="2400" dirty="0" smtClean="0">
                <a:latin typeface="Book Antiqua" panose="02040602050305030304" pitchFamily="18" charset="0"/>
                <a:sym typeface="Wingdings" panose="05000000000000000000" pitchFamily="2" charset="2"/>
              </a:rPr>
              <a:t>Grabbing?		 Fear of pain?</a:t>
            </a:r>
          </a:p>
          <a:p>
            <a:pPr eaLnBrk="1" hangingPunct="1">
              <a:lnSpc>
                <a:spcPct val="90000"/>
              </a:lnSpc>
              <a:buClr>
                <a:srgbClr val="0070C0"/>
              </a:buClr>
              <a:buFont typeface="Wingdings" panose="05000000000000000000" pitchFamily="2" charset="2"/>
              <a:buChar char="v"/>
            </a:pPr>
            <a:r>
              <a:rPr lang="en-US" altLang="en-US" sz="2400" dirty="0" smtClean="0">
                <a:latin typeface="Book Antiqua" panose="02040602050305030304" pitchFamily="18" charset="0"/>
                <a:sym typeface="Wingdings" panose="05000000000000000000" pitchFamily="2" charset="2"/>
              </a:rPr>
              <a:t>Pushing?		 Desire for privacy?</a:t>
            </a:r>
          </a:p>
          <a:p>
            <a:pPr eaLnBrk="1" hangingPunct="1">
              <a:lnSpc>
                <a:spcPct val="90000"/>
              </a:lnSpc>
              <a:buClr>
                <a:srgbClr val="0070C0"/>
              </a:buClr>
              <a:buFont typeface="Wingdings" panose="05000000000000000000" pitchFamily="2" charset="2"/>
              <a:buChar char="v"/>
            </a:pPr>
            <a:r>
              <a:rPr lang="en-US" altLang="en-US" sz="2400" dirty="0" smtClean="0">
                <a:latin typeface="Book Antiqua" panose="02040602050305030304" pitchFamily="18" charset="0"/>
                <a:sym typeface="Wingdings" panose="05000000000000000000" pitchFamily="2" charset="2"/>
              </a:rPr>
              <a:t>Agitated?		 Over-stimulation?</a:t>
            </a:r>
          </a:p>
          <a:p>
            <a:pPr eaLnBrk="1" hangingPunct="1">
              <a:lnSpc>
                <a:spcPct val="90000"/>
              </a:lnSpc>
              <a:buClr>
                <a:srgbClr val="0070C0"/>
              </a:buClr>
              <a:buFont typeface="Wingdings" panose="05000000000000000000" pitchFamily="2" charset="2"/>
              <a:buChar char="v"/>
            </a:pPr>
            <a:r>
              <a:rPr lang="en-US" altLang="en-US" sz="2400" dirty="0" smtClean="0">
                <a:latin typeface="Book Antiqua" panose="02040602050305030304" pitchFamily="18" charset="0"/>
                <a:sym typeface="Wingdings" panose="05000000000000000000" pitchFamily="2" charset="2"/>
              </a:rPr>
              <a:t>Withdrawn?	 Under-stimulation?</a:t>
            </a:r>
          </a:p>
          <a:p>
            <a:pPr eaLnBrk="1" hangingPunct="1">
              <a:lnSpc>
                <a:spcPct val="90000"/>
              </a:lnSpc>
              <a:buClr>
                <a:srgbClr val="0070C0"/>
              </a:buClr>
              <a:buFont typeface="Wingdings" panose="05000000000000000000" pitchFamily="2" charset="2"/>
              <a:buChar char="v"/>
            </a:pPr>
            <a:r>
              <a:rPr lang="en-US" altLang="en-US" sz="2400" dirty="0" smtClean="0">
                <a:latin typeface="Book Antiqua" panose="02040602050305030304" pitchFamily="18" charset="0"/>
                <a:sym typeface="Wingdings" panose="05000000000000000000" pitchFamily="2" charset="2"/>
              </a:rPr>
              <a:t>Intrusiveness?	 Hunger, thirst?</a:t>
            </a:r>
          </a:p>
          <a:p>
            <a:pPr marL="0" indent="0" algn="ctr" eaLnBrk="1" hangingPunct="1">
              <a:lnSpc>
                <a:spcPct val="90000"/>
              </a:lnSpc>
              <a:buNone/>
            </a:pPr>
            <a:r>
              <a:rPr lang="en-US" altLang="en-US" sz="2400" b="1" i="1" dirty="0" smtClean="0">
                <a:solidFill>
                  <a:srgbClr val="C00000"/>
                </a:solidFill>
                <a:latin typeface="Book Antiqua" panose="02040602050305030304" pitchFamily="18" charset="0"/>
                <a:sym typeface="Wingdings" panose="05000000000000000000" pitchFamily="2" charset="2"/>
              </a:rPr>
              <a:t>Many </a:t>
            </a:r>
            <a:r>
              <a:rPr lang="en-US" altLang="en-US" sz="2400" b="1" i="1" dirty="0">
                <a:solidFill>
                  <a:srgbClr val="C00000"/>
                </a:solidFill>
                <a:latin typeface="Book Antiqua" panose="02040602050305030304" pitchFamily="18" charset="0"/>
                <a:sym typeface="Wingdings" panose="05000000000000000000" pitchFamily="2" charset="2"/>
              </a:rPr>
              <a:t>possibilities!</a:t>
            </a:r>
            <a:endParaRPr lang="en-US" altLang="en-US" sz="2400" b="1" i="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420018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425" y="281175"/>
            <a:ext cx="6719020" cy="572644"/>
          </a:xfrm>
        </p:spPr>
        <p:txBody>
          <a:bodyPr>
            <a:noAutofit/>
          </a:bodyPr>
          <a:lstStyle/>
          <a:p>
            <a:r>
              <a:rPr lang="en-US" dirty="0" smtClean="0">
                <a:solidFill>
                  <a:srgbClr val="0070C0"/>
                </a:solidFill>
                <a:effectLst/>
                <a:latin typeface="Book Antiqua" panose="02040602050305030304" pitchFamily="18" charset="0"/>
              </a:rPr>
              <a:t>Use the Need-Driven Model!</a:t>
            </a:r>
            <a:endParaRPr lang="en-US"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2377440" y="1044701"/>
            <a:ext cx="6862575" cy="3663766"/>
          </a:xfrm>
        </p:spPr>
        <p:txBody>
          <a:bodyPr>
            <a:normAutofit fontScale="85000" lnSpcReduction="20000"/>
          </a:bodyPr>
          <a:lstStyle/>
          <a:p>
            <a:pPr marL="0" indent="0">
              <a:buNone/>
            </a:pPr>
            <a:r>
              <a:rPr lang="en-US" dirty="0" smtClean="0">
                <a:latin typeface="Book Antiqua" panose="02040602050305030304" pitchFamily="18" charset="0"/>
              </a:rPr>
              <a:t>1-minute assessment: </a:t>
            </a:r>
            <a:r>
              <a:rPr lang="en-US" b="1" dirty="0" smtClean="0">
                <a:solidFill>
                  <a:srgbClr val="C00000"/>
                </a:solidFill>
                <a:latin typeface="Book Antiqua" panose="02040602050305030304" pitchFamily="18" charset="0"/>
              </a:rPr>
              <a:t>Your approach</a:t>
            </a:r>
          </a:p>
          <a:p>
            <a:pPr>
              <a:buClr>
                <a:srgbClr val="0070C0"/>
              </a:buClr>
              <a:buFont typeface="Wingdings" panose="05000000000000000000" pitchFamily="2" charset="2"/>
              <a:buChar char="v"/>
            </a:pPr>
            <a:r>
              <a:rPr lang="en-US" dirty="0" smtClean="0">
                <a:latin typeface="Book Antiqua" panose="02040602050305030304" pitchFamily="18" charset="0"/>
              </a:rPr>
              <a:t>Be aware of communication</a:t>
            </a:r>
          </a:p>
          <a:p>
            <a:pPr lvl="1">
              <a:buClr>
                <a:srgbClr val="006600"/>
              </a:buClr>
              <a:buFont typeface="Wingdings" panose="05000000000000000000" pitchFamily="2" charset="2"/>
              <a:buChar char="ü"/>
            </a:pPr>
            <a:r>
              <a:rPr lang="en-US" sz="2600" dirty="0">
                <a:latin typeface="Book Antiqua" panose="02040602050305030304" pitchFamily="18" charset="0"/>
              </a:rPr>
              <a:t>I</a:t>
            </a:r>
            <a:r>
              <a:rPr lang="en-US" sz="2600" dirty="0" smtClean="0">
                <a:latin typeface="Book Antiqua" panose="02040602050305030304" pitchFamily="18" charset="0"/>
              </a:rPr>
              <a:t>s it too long? Too much? Too fast? Too complicated?</a:t>
            </a:r>
          </a:p>
          <a:p>
            <a:pPr lvl="1">
              <a:buClr>
                <a:srgbClr val="006600"/>
              </a:buClr>
              <a:buFont typeface="Wingdings" panose="05000000000000000000" pitchFamily="2" charset="2"/>
              <a:buChar char="ü"/>
            </a:pPr>
            <a:r>
              <a:rPr lang="en-US" sz="2600" dirty="0" smtClean="0">
                <a:latin typeface="Book Antiqua" panose="02040602050305030304" pitchFamily="18" charset="0"/>
              </a:rPr>
              <a:t>Are your expectations realistic? </a:t>
            </a:r>
          </a:p>
          <a:p>
            <a:pPr>
              <a:buClr>
                <a:srgbClr val="0070C0"/>
              </a:buClr>
              <a:buFont typeface="Wingdings" panose="05000000000000000000" pitchFamily="2" charset="2"/>
              <a:buChar char="v"/>
            </a:pPr>
            <a:r>
              <a:rPr lang="en-US" b="1" dirty="0" smtClean="0">
                <a:solidFill>
                  <a:srgbClr val="0070C0"/>
                </a:solidFill>
                <a:latin typeface="Book Antiqua" panose="02040602050305030304" pitchFamily="18" charset="0"/>
              </a:rPr>
              <a:t>Focus on the person </a:t>
            </a:r>
            <a:r>
              <a:rPr lang="en-US" dirty="0" smtClean="0">
                <a:latin typeface="Book Antiqua" panose="02040602050305030304" pitchFamily="18" charset="0"/>
              </a:rPr>
              <a:t>vs. the task</a:t>
            </a:r>
          </a:p>
          <a:p>
            <a:pPr lvl="1">
              <a:buClr>
                <a:srgbClr val="006600"/>
              </a:buClr>
              <a:buFont typeface="Wingdings" panose="05000000000000000000" pitchFamily="2" charset="2"/>
              <a:buChar char="ü"/>
            </a:pPr>
            <a:r>
              <a:rPr lang="en-US" sz="2600" dirty="0" smtClean="0">
                <a:latin typeface="Book Antiqua" panose="02040602050305030304" pitchFamily="18" charset="0"/>
              </a:rPr>
              <a:t>Use preferred routine, preferences</a:t>
            </a:r>
          </a:p>
          <a:p>
            <a:pPr lvl="1">
              <a:buClr>
                <a:srgbClr val="006600"/>
              </a:buClr>
              <a:buFont typeface="Wingdings" panose="05000000000000000000" pitchFamily="2" charset="2"/>
              <a:buChar char="ü"/>
            </a:pPr>
            <a:r>
              <a:rPr lang="en-US" sz="2600" dirty="0" smtClean="0">
                <a:latin typeface="Book Antiqua" panose="02040602050305030304" pitchFamily="18" charset="0"/>
              </a:rPr>
              <a:t>Consider personality</a:t>
            </a:r>
          </a:p>
          <a:p>
            <a:pPr>
              <a:buClr>
                <a:srgbClr val="0070C0"/>
              </a:buClr>
              <a:buFont typeface="Wingdings" panose="05000000000000000000" pitchFamily="2" charset="2"/>
              <a:buChar char="v"/>
            </a:pPr>
            <a:r>
              <a:rPr lang="en-US" dirty="0" smtClean="0">
                <a:latin typeface="Book Antiqua" panose="02040602050305030304" pitchFamily="18" charset="0"/>
              </a:rPr>
              <a:t>Explain what you are doing</a:t>
            </a:r>
          </a:p>
          <a:p>
            <a:pPr>
              <a:buClr>
                <a:srgbClr val="0070C0"/>
              </a:buClr>
              <a:buFont typeface="Wingdings" panose="05000000000000000000" pitchFamily="2" charset="2"/>
              <a:buChar char="v"/>
            </a:pPr>
            <a:r>
              <a:rPr lang="en-US" dirty="0" smtClean="0">
                <a:latin typeface="Book Antiqua" panose="02040602050305030304" pitchFamily="18" charset="0"/>
              </a:rPr>
              <a:t>Be aware of personal space, sense of privacy</a:t>
            </a:r>
            <a:endParaRPr lang="en-US" dirty="0">
              <a:latin typeface="Book Antiqua" panose="02040602050305030304" pitchFamily="18" charset="0"/>
            </a:endParaRPr>
          </a:p>
        </p:txBody>
      </p:sp>
    </p:spTree>
    <p:extLst>
      <p:ext uri="{BB962C8B-B14F-4D97-AF65-F5344CB8AC3E}">
        <p14:creationId xmlns:p14="http://schemas.microsoft.com/office/powerpoint/2010/main" val="3131409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424" y="281175"/>
            <a:ext cx="6862575" cy="572644"/>
          </a:xfrm>
        </p:spPr>
        <p:txBody>
          <a:bodyPr>
            <a:noAutofit/>
          </a:bodyPr>
          <a:lstStyle/>
          <a:p>
            <a:r>
              <a:rPr lang="en-US" dirty="0" smtClean="0">
                <a:solidFill>
                  <a:srgbClr val="0070C0"/>
                </a:solidFill>
                <a:effectLst/>
                <a:latin typeface="Book Antiqua" panose="02040602050305030304" pitchFamily="18" charset="0"/>
              </a:rPr>
              <a:t>Use the Need-Driven Model</a:t>
            </a:r>
            <a:endParaRPr lang="en-US"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2377440" y="1045854"/>
            <a:ext cx="6566315" cy="3663766"/>
          </a:xfrm>
        </p:spPr>
        <p:txBody>
          <a:bodyPr>
            <a:normAutofit/>
          </a:bodyPr>
          <a:lstStyle/>
          <a:p>
            <a:pPr>
              <a:buClr>
                <a:srgbClr val="0070C0"/>
              </a:buClr>
              <a:buFont typeface="Wingdings" panose="05000000000000000000" pitchFamily="2" charset="2"/>
              <a:buChar char="v"/>
            </a:pPr>
            <a:r>
              <a:rPr lang="en-US" sz="2400" dirty="0" smtClean="0">
                <a:latin typeface="Book Antiqua" panose="02040602050305030304" pitchFamily="18" charset="0"/>
              </a:rPr>
              <a:t>1-minute assessment: </a:t>
            </a:r>
            <a:r>
              <a:rPr lang="en-US" sz="2400" b="1" dirty="0" smtClean="0">
                <a:solidFill>
                  <a:srgbClr val="C00000"/>
                </a:solidFill>
                <a:latin typeface="Book Antiqua" panose="02040602050305030304" pitchFamily="18" charset="0"/>
              </a:rPr>
              <a:t>Adjust next steps</a:t>
            </a:r>
          </a:p>
          <a:p>
            <a:pPr>
              <a:buClr>
                <a:srgbClr val="0070C0"/>
              </a:buClr>
              <a:buFont typeface="Wingdings" panose="05000000000000000000" pitchFamily="2" charset="2"/>
              <a:buChar char="v"/>
            </a:pPr>
            <a:r>
              <a:rPr lang="en-US" sz="2400" b="1" dirty="0" smtClean="0">
                <a:solidFill>
                  <a:srgbClr val="339933"/>
                </a:solidFill>
                <a:latin typeface="Book Antiqua" panose="02040602050305030304" pitchFamily="18" charset="0"/>
              </a:rPr>
              <a:t>Misinterpretation?</a:t>
            </a:r>
            <a:r>
              <a:rPr lang="en-US" sz="2400" dirty="0" smtClean="0">
                <a:latin typeface="Book Antiqua" panose="02040602050305030304" pitchFamily="18" charset="0"/>
              </a:rPr>
              <a:t> Use the person’s reaction; change course to reassure &amp; calm </a:t>
            </a:r>
          </a:p>
          <a:p>
            <a:pPr>
              <a:buClr>
                <a:srgbClr val="0070C0"/>
              </a:buClr>
              <a:buFont typeface="Wingdings" panose="05000000000000000000" pitchFamily="2" charset="2"/>
              <a:buChar char="v"/>
            </a:pPr>
            <a:r>
              <a:rPr lang="en-US" sz="2400" b="1" dirty="0" smtClean="0">
                <a:solidFill>
                  <a:srgbClr val="0070C0"/>
                </a:solidFill>
                <a:latin typeface="Book Antiqua" panose="02040602050305030304" pitchFamily="18" charset="0"/>
              </a:rPr>
              <a:t>Reoccurring?</a:t>
            </a:r>
            <a:r>
              <a:rPr lang="en-US" sz="2400" dirty="0" smtClean="0">
                <a:latin typeface="Book Antiqua" panose="02040602050305030304" pitchFamily="18" charset="0"/>
              </a:rPr>
              <a:t> Brainstorm possible causes and interventions</a:t>
            </a:r>
          </a:p>
          <a:p>
            <a:pPr>
              <a:buClr>
                <a:srgbClr val="0070C0"/>
              </a:buClr>
              <a:buFont typeface="Wingdings" panose="05000000000000000000" pitchFamily="2" charset="2"/>
              <a:buChar char="v"/>
            </a:pPr>
            <a:r>
              <a:rPr lang="en-US" sz="2400" dirty="0" smtClean="0">
                <a:latin typeface="Book Antiqua" panose="02040602050305030304" pitchFamily="18" charset="0"/>
              </a:rPr>
              <a:t>Look for patterns and document habits</a:t>
            </a:r>
          </a:p>
          <a:p>
            <a:pPr>
              <a:buClr>
                <a:srgbClr val="0070C0"/>
              </a:buClr>
              <a:buFont typeface="Wingdings" panose="05000000000000000000" pitchFamily="2" charset="2"/>
              <a:buChar char="v"/>
            </a:pPr>
            <a:r>
              <a:rPr lang="en-US" sz="2400" dirty="0" smtClean="0">
                <a:latin typeface="Book Antiqua" panose="02040602050305030304" pitchFamily="18" charset="0"/>
              </a:rPr>
              <a:t>Rule out medical or physical problems</a:t>
            </a:r>
          </a:p>
          <a:p>
            <a:pPr>
              <a:buClr>
                <a:srgbClr val="0070C0"/>
              </a:buClr>
              <a:buFont typeface="Wingdings" panose="05000000000000000000" pitchFamily="2" charset="2"/>
              <a:buChar char="v"/>
            </a:pPr>
            <a:r>
              <a:rPr lang="en-US" sz="2400" dirty="0" smtClean="0">
                <a:latin typeface="Book Antiqua" panose="02040602050305030304" pitchFamily="18" charset="0"/>
              </a:rPr>
              <a:t>Re-evaluate frequently</a:t>
            </a:r>
          </a:p>
        </p:txBody>
      </p:sp>
    </p:spTree>
    <p:extLst>
      <p:ext uri="{BB962C8B-B14F-4D97-AF65-F5344CB8AC3E}">
        <p14:creationId xmlns:p14="http://schemas.microsoft.com/office/powerpoint/2010/main" val="3597289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274320"/>
            <a:ext cx="4878324" cy="718833"/>
          </a:xfrm>
        </p:spPr>
        <p:txBody>
          <a:bodyPr>
            <a:noAutofit/>
          </a:bodyPr>
          <a:lstStyle/>
          <a:p>
            <a:r>
              <a:rPr lang="en-US" sz="3600" b="0" dirty="0" smtClean="0">
                <a:solidFill>
                  <a:srgbClr val="0070C0"/>
                </a:solidFill>
                <a:latin typeface="Book Antiqua" panose="02040602050305030304" pitchFamily="18" charset="0"/>
              </a:rPr>
              <a:t>Discussion Breakout</a:t>
            </a:r>
            <a:endParaRPr lang="en-US" sz="3600" b="0" dirty="0">
              <a:solidFill>
                <a:srgbClr val="0070C0"/>
              </a:solidFill>
              <a:latin typeface="Book Antiqua" panose="02040602050305030304" pitchFamily="18" charset="0"/>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0" y="1391110"/>
            <a:ext cx="3807749" cy="21378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 Placeholder 2"/>
          <p:cNvSpPr>
            <a:spLocks noGrp="1"/>
          </p:cNvSpPr>
          <p:nvPr>
            <p:ph type="body" sz="half" idx="2"/>
          </p:nvPr>
        </p:nvSpPr>
        <p:spPr>
          <a:xfrm>
            <a:off x="601670" y="1270031"/>
            <a:ext cx="3359510" cy="2258949"/>
          </a:xfrm>
        </p:spPr>
        <p:txBody>
          <a:bodyPr/>
          <a:lstStyle/>
          <a:p>
            <a:r>
              <a:rPr lang="en-US" sz="1600" dirty="0" smtClean="0">
                <a:latin typeface="Book Antiqua" panose="02040602050305030304" pitchFamily="18" charset="0"/>
              </a:rPr>
              <a:t>Imagine you </a:t>
            </a:r>
            <a:r>
              <a:rPr lang="en-US" sz="1600" dirty="0">
                <a:latin typeface="Book Antiqua" panose="02040602050305030304" pitchFamily="18" charset="0"/>
              </a:rPr>
              <a:t>are leading an activity when one resident becomes upset-crying and yelling for others to get away from her. </a:t>
            </a:r>
            <a:endParaRPr lang="en-US" sz="1600" dirty="0" smtClean="0">
              <a:latin typeface="Book Antiqua" panose="02040602050305030304" pitchFamily="18" charset="0"/>
            </a:endParaRPr>
          </a:p>
          <a:p>
            <a:endParaRPr lang="en-US" sz="1600" dirty="0">
              <a:latin typeface="Book Antiqua" panose="02040602050305030304" pitchFamily="18" charset="0"/>
            </a:endParaRPr>
          </a:p>
          <a:p>
            <a:r>
              <a:rPr lang="en-US" sz="1600" dirty="0" smtClean="0">
                <a:latin typeface="Book Antiqua" panose="02040602050305030304" pitchFamily="18" charset="0"/>
              </a:rPr>
              <a:t>What </a:t>
            </a:r>
            <a:r>
              <a:rPr lang="en-US" sz="1600" dirty="0">
                <a:latin typeface="Book Antiqua" panose="02040602050305030304" pitchFamily="18" charset="0"/>
              </a:rPr>
              <a:t>might be possible triggers and how would you best approach/provide support?</a:t>
            </a:r>
          </a:p>
          <a:p>
            <a:endParaRPr lang="en-US" dirty="0"/>
          </a:p>
        </p:txBody>
      </p:sp>
    </p:spTree>
    <p:extLst>
      <p:ext uri="{BB962C8B-B14F-4D97-AF65-F5344CB8AC3E}">
        <p14:creationId xmlns:p14="http://schemas.microsoft.com/office/powerpoint/2010/main" val="2361302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0070C0"/>
                </a:solidFill>
                <a:effectLst/>
                <a:latin typeface="Book Antiqua" panose="02040602050305030304" pitchFamily="18" charset="0"/>
              </a:rPr>
              <a:t>Summary</a:t>
            </a:r>
            <a:endParaRPr lang="en-US"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2281425" y="891995"/>
            <a:ext cx="6566315" cy="3663766"/>
          </a:xfrm>
        </p:spPr>
        <p:txBody>
          <a:bodyPr>
            <a:normAutofit fontScale="92500"/>
          </a:bodyPr>
          <a:lstStyle/>
          <a:p>
            <a:pPr>
              <a:buClr>
                <a:srgbClr val="0070C0"/>
              </a:buClr>
              <a:buFont typeface="Wingdings" panose="05000000000000000000" pitchFamily="2" charset="2"/>
              <a:buChar char="v"/>
            </a:pPr>
            <a:r>
              <a:rPr lang="en-US" sz="2400" dirty="0" smtClean="0">
                <a:latin typeface="Book Antiqua" panose="02040602050305030304" pitchFamily="18" charset="0"/>
              </a:rPr>
              <a:t>Type and stage of dementia matters in care</a:t>
            </a:r>
          </a:p>
          <a:p>
            <a:pPr lvl="1">
              <a:buClr>
                <a:srgbClr val="006600"/>
              </a:buClr>
              <a:buFont typeface="Wingdings" panose="05000000000000000000" pitchFamily="2" charset="2"/>
              <a:buChar char="ü"/>
            </a:pPr>
            <a:r>
              <a:rPr lang="en-US" sz="2200" dirty="0" smtClean="0">
                <a:latin typeface="Book Antiqua" panose="02040602050305030304" pitchFamily="18" charset="0"/>
              </a:rPr>
              <a:t>Progressive decline means ever-changing abilities!</a:t>
            </a:r>
          </a:p>
          <a:p>
            <a:pPr lvl="1">
              <a:buClr>
                <a:srgbClr val="006600"/>
              </a:buClr>
              <a:buFont typeface="Wingdings" panose="05000000000000000000" pitchFamily="2" charset="2"/>
              <a:buChar char="ü"/>
            </a:pPr>
            <a:r>
              <a:rPr lang="en-US" sz="2200" dirty="0" smtClean="0">
                <a:latin typeface="Book Antiqua" panose="02040602050305030304" pitchFamily="18" charset="0"/>
              </a:rPr>
              <a:t>Constantly monitor expectations &amp; approaches</a:t>
            </a:r>
          </a:p>
          <a:p>
            <a:pPr>
              <a:buClr>
                <a:srgbClr val="0070C0"/>
              </a:buClr>
              <a:buFont typeface="Wingdings" panose="05000000000000000000" pitchFamily="2" charset="2"/>
              <a:buChar char="v"/>
            </a:pPr>
            <a:r>
              <a:rPr lang="en-US" sz="2400" dirty="0" smtClean="0">
                <a:latin typeface="Book Antiqua" panose="02040602050305030304" pitchFamily="18" charset="0"/>
              </a:rPr>
              <a:t>Stable &amp; fluctuating factors interact to cause challenging behaviors</a:t>
            </a:r>
          </a:p>
          <a:p>
            <a:pPr lvl="1">
              <a:buClr>
                <a:srgbClr val="006600"/>
              </a:buClr>
              <a:buFont typeface="Wingdings" panose="05000000000000000000" pitchFamily="2" charset="2"/>
              <a:buChar char="ü"/>
            </a:pPr>
            <a:r>
              <a:rPr lang="en-US" sz="2200" dirty="0" smtClean="0">
                <a:latin typeface="Book Antiqua" panose="02040602050305030304" pitchFamily="18" charset="0"/>
              </a:rPr>
              <a:t>Assess the person and situation</a:t>
            </a:r>
          </a:p>
          <a:p>
            <a:pPr lvl="1">
              <a:buClr>
                <a:srgbClr val="006600"/>
              </a:buClr>
              <a:buFont typeface="Wingdings" panose="05000000000000000000" pitchFamily="2" charset="2"/>
              <a:buChar char="ü"/>
            </a:pPr>
            <a:r>
              <a:rPr lang="en-US" sz="2200" dirty="0" smtClean="0">
                <a:latin typeface="Book Antiqua" panose="02040602050305030304" pitchFamily="18" charset="0"/>
              </a:rPr>
              <a:t>View situations from the person’s perspective</a:t>
            </a:r>
          </a:p>
          <a:p>
            <a:pPr lvl="1">
              <a:buClr>
                <a:srgbClr val="006600"/>
              </a:buClr>
              <a:buFont typeface="Wingdings" panose="05000000000000000000" pitchFamily="2" charset="2"/>
              <a:buChar char="ü"/>
            </a:pPr>
            <a:r>
              <a:rPr lang="en-US" sz="2200" dirty="0" smtClean="0">
                <a:latin typeface="Book Antiqua" panose="02040602050305030304" pitchFamily="18" charset="0"/>
              </a:rPr>
              <a:t>Adjust your approach to care</a:t>
            </a:r>
          </a:p>
          <a:p>
            <a:pPr lvl="1">
              <a:buClr>
                <a:srgbClr val="006600"/>
              </a:buClr>
              <a:buFont typeface="Wingdings" panose="05000000000000000000" pitchFamily="2" charset="2"/>
              <a:buChar char="ü"/>
            </a:pPr>
            <a:r>
              <a:rPr lang="en-US" sz="2200" dirty="0" smtClean="0">
                <a:latin typeface="Book Antiqua" panose="02040602050305030304" pitchFamily="18" charset="0"/>
              </a:rPr>
              <a:t>Work to prevent problems</a:t>
            </a:r>
          </a:p>
        </p:txBody>
      </p:sp>
    </p:spTree>
    <p:extLst>
      <p:ext uri="{BB962C8B-B14F-4D97-AF65-F5344CB8AC3E}">
        <p14:creationId xmlns:p14="http://schemas.microsoft.com/office/powerpoint/2010/main" val="1934682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0070C0"/>
                </a:solidFill>
                <a:effectLst/>
                <a:latin typeface="Book Antiqua" panose="02040602050305030304" pitchFamily="18" charset="0"/>
              </a:rPr>
              <a:t>Coming up next</a:t>
            </a:r>
            <a:endParaRPr lang="en-US"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439815" y="1044700"/>
            <a:ext cx="8704185" cy="3817624"/>
          </a:xfrm>
        </p:spPr>
        <p:txBody>
          <a:bodyPr>
            <a:normAutofit/>
          </a:bodyPr>
          <a:lstStyle/>
          <a:p>
            <a:pPr marL="0" indent="0">
              <a:buNone/>
            </a:pPr>
            <a:r>
              <a:rPr lang="en-US" sz="2400" b="1" i="1" dirty="0" smtClean="0">
                <a:solidFill>
                  <a:srgbClr val="339933"/>
                </a:solidFill>
                <a:latin typeface="Book Antiqua" panose="02040602050305030304" pitchFamily="18" charset="0"/>
              </a:rPr>
              <a:t>Role Changes for Family Members </a:t>
            </a:r>
          </a:p>
          <a:p>
            <a:pPr>
              <a:buClr>
                <a:srgbClr val="0070C0"/>
              </a:buClr>
              <a:buFont typeface="Wingdings" panose="05000000000000000000" pitchFamily="2" charset="2"/>
              <a:buChar char="v"/>
            </a:pPr>
            <a:r>
              <a:rPr lang="en-US" sz="2400" dirty="0" smtClean="0">
                <a:latin typeface="Book Antiqua" panose="02040602050305030304" pitchFamily="18" charset="0"/>
              </a:rPr>
              <a:t>Explore the role changes and stressors family caregivers face</a:t>
            </a:r>
          </a:p>
          <a:p>
            <a:pPr>
              <a:buClr>
                <a:srgbClr val="0070C0"/>
              </a:buClr>
              <a:buFont typeface="Wingdings" panose="05000000000000000000" pitchFamily="2" charset="2"/>
              <a:buChar char="v"/>
            </a:pPr>
            <a:r>
              <a:rPr lang="en-US" sz="2400" dirty="0" smtClean="0">
                <a:latin typeface="Book Antiqua" panose="02040602050305030304" pitchFamily="18" charset="0"/>
              </a:rPr>
              <a:t>Consider how those changes impact relationships with providers</a:t>
            </a:r>
          </a:p>
          <a:p>
            <a:pPr>
              <a:buClr>
                <a:srgbClr val="0070C0"/>
              </a:buClr>
              <a:buFont typeface="Wingdings" panose="05000000000000000000" pitchFamily="2" charset="2"/>
              <a:buChar char="v"/>
            </a:pPr>
            <a:r>
              <a:rPr lang="en-US" sz="2400" dirty="0" smtClean="0">
                <a:latin typeface="Book Antiqua" panose="02040602050305030304" pitchFamily="18" charset="0"/>
              </a:rPr>
              <a:t>Discuss approaches to ease tensions and build positive relationships with family caregivers</a:t>
            </a:r>
            <a:endParaRPr lang="en-US" sz="2400" dirty="0">
              <a:latin typeface="Book Antiqua" panose="02040602050305030304" pitchFamily="18" charset="0"/>
            </a:endParaRPr>
          </a:p>
        </p:txBody>
      </p:sp>
    </p:spTree>
    <p:extLst>
      <p:ext uri="{BB962C8B-B14F-4D97-AF65-F5344CB8AC3E}">
        <p14:creationId xmlns:p14="http://schemas.microsoft.com/office/powerpoint/2010/main" val="2940548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0070C0"/>
                </a:solidFill>
                <a:effectLst/>
                <a:latin typeface="Book Antiqua" panose="02040602050305030304" pitchFamily="18" charset="0"/>
              </a:rPr>
              <a:t>Goals of Training</a:t>
            </a:r>
            <a:endParaRPr lang="en-US"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2281425" y="1044701"/>
            <a:ext cx="6719020" cy="3663766"/>
          </a:xfrm>
        </p:spPr>
        <p:txBody>
          <a:bodyPr>
            <a:noAutofit/>
          </a:bodyPr>
          <a:lstStyle/>
          <a:p>
            <a:pPr marL="0" indent="0">
              <a:buNone/>
            </a:pPr>
            <a:r>
              <a:rPr lang="en-US" sz="2400" b="1" dirty="0">
                <a:solidFill>
                  <a:srgbClr val="0070C0"/>
                </a:solidFill>
                <a:latin typeface="Book Antiqua" panose="02040602050305030304" pitchFamily="18" charset="0"/>
              </a:rPr>
              <a:t>Goals for series  </a:t>
            </a:r>
          </a:p>
          <a:p>
            <a:pPr lvl="1">
              <a:buClr>
                <a:srgbClr val="0070C0"/>
              </a:buClr>
              <a:buFont typeface="Wingdings" panose="05000000000000000000" pitchFamily="2" charset="2"/>
              <a:buChar char="v"/>
            </a:pPr>
            <a:r>
              <a:rPr lang="en-US" sz="2400" dirty="0">
                <a:latin typeface="Book Antiqua" panose="02040602050305030304" pitchFamily="18" charset="0"/>
              </a:rPr>
              <a:t>Enhance family involvement in the daily care of loved ones with dementia</a:t>
            </a:r>
          </a:p>
          <a:p>
            <a:pPr lvl="1">
              <a:buClr>
                <a:srgbClr val="0070C0"/>
              </a:buClr>
              <a:buFont typeface="Wingdings" panose="05000000000000000000" pitchFamily="2" charset="2"/>
              <a:buChar char="v"/>
            </a:pPr>
            <a:r>
              <a:rPr lang="en-US" sz="2400" dirty="0">
                <a:latin typeface="Book Antiqua" panose="02040602050305030304" pitchFamily="18" charset="0"/>
              </a:rPr>
              <a:t>Promote person-centered </a:t>
            </a:r>
            <a:r>
              <a:rPr lang="en-US" sz="2400" dirty="0" smtClean="0">
                <a:latin typeface="Book Antiqua" panose="02040602050305030304" pitchFamily="18" charset="0"/>
              </a:rPr>
              <a:t>care</a:t>
            </a:r>
            <a:endParaRPr lang="en-US" sz="2400" dirty="0">
              <a:latin typeface="Book Antiqua" panose="02040602050305030304" pitchFamily="18" charset="0"/>
            </a:endParaRPr>
          </a:p>
          <a:p>
            <a:pPr marL="0" indent="0">
              <a:buNone/>
            </a:pPr>
            <a:r>
              <a:rPr lang="en-US" sz="2400" b="1" dirty="0">
                <a:solidFill>
                  <a:srgbClr val="0070C0"/>
                </a:solidFill>
                <a:latin typeface="Book Antiqua" panose="02040602050305030304" pitchFamily="18" charset="0"/>
              </a:rPr>
              <a:t>Goals for today </a:t>
            </a:r>
            <a:endParaRPr lang="en-US" sz="2400" b="1" dirty="0">
              <a:solidFill>
                <a:srgbClr val="0070C0"/>
              </a:solidFill>
              <a:latin typeface="Book Antiqua" panose="02040602050305030304" pitchFamily="18" charset="0"/>
              <a:sym typeface="Wingdings" panose="05000000000000000000" pitchFamily="2" charset="2"/>
            </a:endParaRPr>
          </a:p>
          <a:p>
            <a:pPr lvl="1">
              <a:buClr>
                <a:srgbClr val="0070C0"/>
              </a:buClr>
              <a:buFont typeface="Wingdings" panose="05000000000000000000" pitchFamily="2" charset="2"/>
              <a:buChar char="v"/>
            </a:pPr>
            <a:r>
              <a:rPr lang="en-US" sz="2400" dirty="0">
                <a:latin typeface="Book Antiqua" panose="02040602050305030304" pitchFamily="18" charset="0"/>
              </a:rPr>
              <a:t>Review types </a:t>
            </a:r>
            <a:r>
              <a:rPr lang="en-US" sz="2400" dirty="0" smtClean="0">
                <a:latin typeface="Book Antiqua" panose="02040602050305030304" pitchFamily="18" charset="0"/>
              </a:rPr>
              <a:t>and stages of dementia</a:t>
            </a:r>
            <a:endParaRPr lang="en-US" sz="2400" dirty="0">
              <a:latin typeface="Book Antiqua" panose="02040602050305030304" pitchFamily="18" charset="0"/>
            </a:endParaRPr>
          </a:p>
          <a:p>
            <a:pPr lvl="1">
              <a:buClr>
                <a:srgbClr val="0070C0"/>
              </a:buClr>
              <a:buFont typeface="Wingdings" panose="05000000000000000000" pitchFamily="2" charset="2"/>
              <a:buChar char="v"/>
            </a:pPr>
            <a:r>
              <a:rPr lang="en-US" sz="2400" dirty="0" smtClean="0">
                <a:latin typeface="Book Antiqua" panose="02040602050305030304" pitchFamily="18" charset="0"/>
              </a:rPr>
              <a:t>Discuss the Need-Driven Behavior model</a:t>
            </a:r>
            <a:endParaRPr lang="en-US" sz="2400" dirty="0">
              <a:latin typeface="Book Antiqua" panose="02040602050305030304" pitchFamily="18" charset="0"/>
            </a:endParaRPr>
          </a:p>
          <a:p>
            <a:pPr lvl="1">
              <a:buClr>
                <a:srgbClr val="0070C0"/>
              </a:buClr>
              <a:buFont typeface="Wingdings" panose="05000000000000000000" pitchFamily="2" charset="2"/>
              <a:buChar char="v"/>
            </a:pPr>
            <a:r>
              <a:rPr lang="en-US" sz="2400" dirty="0" smtClean="0">
                <a:latin typeface="Book Antiqua" panose="02040602050305030304" pitchFamily="18" charset="0"/>
              </a:rPr>
              <a:t>Use a 1-minute assessment to respond to challenging behaviors</a:t>
            </a:r>
            <a:endParaRPr lang="en-US" sz="2400" dirty="0">
              <a:latin typeface="Book Antiqua" panose="02040602050305030304" pitchFamily="18" charset="0"/>
            </a:endParaRPr>
          </a:p>
        </p:txBody>
      </p:sp>
    </p:spTree>
    <p:extLst>
      <p:ext uri="{BB962C8B-B14F-4D97-AF65-F5344CB8AC3E}">
        <p14:creationId xmlns:p14="http://schemas.microsoft.com/office/powerpoint/2010/main" val="1568262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0070C0"/>
                </a:solidFill>
                <a:effectLst/>
                <a:latin typeface="Book Antiqua" panose="02040602050305030304" pitchFamily="18" charset="0"/>
              </a:rPr>
              <a:t>Types of Dementia</a:t>
            </a:r>
            <a:endParaRPr lang="en-US"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sz="2400" b="1" dirty="0" smtClean="0">
                <a:solidFill>
                  <a:srgbClr val="C00000"/>
                </a:solidFill>
                <a:latin typeface="Book Antiqua" panose="02040602050305030304" pitchFamily="18" charset="0"/>
              </a:rPr>
              <a:t>Dementia: </a:t>
            </a:r>
            <a:r>
              <a:rPr lang="en-US" sz="2400" dirty="0" smtClean="0">
                <a:latin typeface="Book Antiqua" panose="02040602050305030304" pitchFamily="18" charset="0"/>
              </a:rPr>
              <a:t>general term for a decline in mental ability that interferes with daily life; many different types</a:t>
            </a:r>
          </a:p>
          <a:p>
            <a:pPr>
              <a:buClr>
                <a:srgbClr val="0070C0"/>
              </a:buClr>
              <a:buFont typeface="Wingdings" panose="05000000000000000000" pitchFamily="2" charset="2"/>
              <a:buChar char="v"/>
            </a:pPr>
            <a:r>
              <a:rPr lang="en-US" sz="2400" b="1" dirty="0" smtClean="0">
                <a:solidFill>
                  <a:srgbClr val="0070C0"/>
                </a:solidFill>
                <a:latin typeface="Book Antiqua" panose="02040602050305030304" pitchFamily="18" charset="0"/>
              </a:rPr>
              <a:t>Alzheimer’s disease: </a:t>
            </a:r>
            <a:r>
              <a:rPr lang="en-US" sz="2400" dirty="0" smtClean="0">
                <a:latin typeface="Book Antiqua" panose="02040602050305030304" pitchFamily="18" charset="0"/>
              </a:rPr>
              <a:t>the most common form of dementia </a:t>
            </a:r>
          </a:p>
          <a:p>
            <a:pPr lvl="1">
              <a:buClr>
                <a:srgbClr val="006600"/>
              </a:buClr>
              <a:buFont typeface="Wingdings" panose="05000000000000000000" pitchFamily="2" charset="2"/>
              <a:buChar char="ü"/>
            </a:pPr>
            <a:r>
              <a:rPr lang="en-US" sz="2200" dirty="0" smtClean="0">
                <a:latin typeface="Book Antiqua" panose="02040602050305030304" pitchFamily="18" charset="0"/>
              </a:rPr>
              <a:t>Memory loss/problems are key symptom</a:t>
            </a:r>
          </a:p>
          <a:p>
            <a:pPr lvl="1">
              <a:buClr>
                <a:srgbClr val="006600"/>
              </a:buClr>
              <a:buFont typeface="Wingdings" panose="05000000000000000000" pitchFamily="2" charset="2"/>
              <a:buChar char="ü"/>
            </a:pPr>
            <a:r>
              <a:rPr lang="en-US" sz="2200" dirty="0" smtClean="0">
                <a:latin typeface="Book Antiqua" panose="02040602050305030304" pitchFamily="18" charset="0"/>
              </a:rPr>
              <a:t>Steady, gradual decline in abilities over time</a:t>
            </a:r>
          </a:p>
          <a:p>
            <a:pPr marL="0" indent="0">
              <a:buNone/>
            </a:pPr>
            <a:endParaRPr lang="en-US" sz="2400" dirty="0" smtClean="0">
              <a:latin typeface="Book Antiqua" panose="02040602050305030304" pitchFamily="18" charset="0"/>
            </a:endParaRPr>
          </a:p>
          <a:p>
            <a:pPr lvl="1"/>
            <a:endParaRPr lang="en-US" dirty="0" smtClean="0"/>
          </a:p>
        </p:txBody>
      </p:sp>
    </p:spTree>
    <p:extLst>
      <p:ext uri="{BB962C8B-B14F-4D97-AF65-F5344CB8AC3E}">
        <p14:creationId xmlns:p14="http://schemas.microsoft.com/office/powerpoint/2010/main" val="77563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0070C0"/>
                </a:solidFill>
                <a:effectLst/>
                <a:latin typeface="Book Antiqua" panose="02040602050305030304" pitchFamily="18" charset="0"/>
              </a:rPr>
              <a:t>Types of Dementia</a:t>
            </a:r>
            <a:endParaRPr lang="en-US"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v"/>
            </a:pPr>
            <a:r>
              <a:rPr lang="en-US" sz="2600" b="1" dirty="0" smtClean="0">
                <a:solidFill>
                  <a:srgbClr val="0070C0"/>
                </a:solidFill>
                <a:latin typeface="Book Antiqua" panose="02040602050305030304" pitchFamily="18" charset="0"/>
              </a:rPr>
              <a:t>Vascular Dementia (VD)</a:t>
            </a:r>
          </a:p>
          <a:p>
            <a:pPr lvl="1">
              <a:buClr>
                <a:srgbClr val="006600"/>
              </a:buClr>
              <a:buFont typeface="Wingdings" panose="05000000000000000000" pitchFamily="2" charset="2"/>
              <a:buChar char="ü"/>
            </a:pPr>
            <a:r>
              <a:rPr lang="en-US" sz="2400" u="sng" dirty="0" smtClean="0">
                <a:latin typeface="Book Antiqua" panose="02040602050305030304" pitchFamily="18" charset="0"/>
              </a:rPr>
              <a:t>Early</a:t>
            </a:r>
            <a:r>
              <a:rPr lang="en-US" sz="2400" dirty="0" smtClean="0">
                <a:latin typeface="Book Antiqua" panose="02040602050305030304" pitchFamily="18" charset="0"/>
              </a:rPr>
              <a:t>: Impaired judgement; problems planning, making decisions, organizing</a:t>
            </a:r>
            <a:endParaRPr lang="en-US" sz="2400" dirty="0">
              <a:latin typeface="Book Antiqua" panose="02040602050305030304" pitchFamily="18" charset="0"/>
            </a:endParaRPr>
          </a:p>
          <a:p>
            <a:pPr lvl="1">
              <a:buClr>
                <a:srgbClr val="006600"/>
              </a:buClr>
              <a:buFont typeface="Wingdings" panose="05000000000000000000" pitchFamily="2" charset="2"/>
              <a:buChar char="ü"/>
            </a:pPr>
            <a:r>
              <a:rPr lang="en-US" sz="2400" dirty="0" smtClean="0">
                <a:latin typeface="Book Antiqua" panose="02040602050305030304" pitchFamily="18" charset="0"/>
              </a:rPr>
              <a:t>B</a:t>
            </a:r>
            <a:r>
              <a:rPr lang="en-US" sz="2400" dirty="0" smtClean="0">
                <a:latin typeface="Book Antiqua" panose="02040602050305030304" pitchFamily="18" charset="0"/>
                <a:sym typeface="Wingdings" panose="05000000000000000000" pitchFamily="2" charset="2"/>
              </a:rPr>
              <a:t>lood vessel damage in brain, strokes </a:t>
            </a:r>
            <a:endParaRPr lang="en-US" sz="2400" dirty="0">
              <a:latin typeface="Book Antiqua" panose="02040602050305030304" pitchFamily="18" charset="0"/>
              <a:sym typeface="Wingdings" panose="05000000000000000000" pitchFamily="2" charset="2"/>
            </a:endParaRPr>
          </a:p>
          <a:p>
            <a:pPr lvl="1">
              <a:buClr>
                <a:srgbClr val="006600"/>
              </a:buClr>
              <a:buFont typeface="Wingdings" panose="05000000000000000000" pitchFamily="2" charset="2"/>
              <a:buChar char="ü"/>
            </a:pPr>
            <a:r>
              <a:rPr lang="en-US" sz="2400" dirty="0" smtClean="0">
                <a:latin typeface="Book Antiqua" panose="02040602050305030304" pitchFamily="18" charset="0"/>
              </a:rPr>
              <a:t>Step-wise </a:t>
            </a:r>
            <a:r>
              <a:rPr lang="en-US" sz="2400" dirty="0">
                <a:latin typeface="Book Antiqua" panose="02040602050305030304" pitchFamily="18" charset="0"/>
              </a:rPr>
              <a:t>loss for </a:t>
            </a:r>
            <a:r>
              <a:rPr lang="en-US" sz="2400" dirty="0" smtClean="0">
                <a:latin typeface="Book Antiqua" panose="02040602050305030304" pitchFamily="18" charset="0"/>
              </a:rPr>
              <a:t>some; gradual for others </a:t>
            </a:r>
          </a:p>
          <a:p>
            <a:pPr>
              <a:buFont typeface="Wingdings" panose="05000000000000000000" pitchFamily="2" charset="2"/>
              <a:buChar char="v"/>
            </a:pPr>
            <a:r>
              <a:rPr lang="en-US" sz="2600" b="1" dirty="0">
                <a:solidFill>
                  <a:srgbClr val="0070C0"/>
                </a:solidFill>
                <a:latin typeface="Book Antiqua" panose="02040602050305030304" pitchFamily="18" charset="0"/>
              </a:rPr>
              <a:t>Lewy </a:t>
            </a:r>
            <a:r>
              <a:rPr lang="en-US" sz="2600" b="1" dirty="0" smtClean="0">
                <a:solidFill>
                  <a:srgbClr val="0070C0"/>
                </a:solidFill>
                <a:latin typeface="Book Antiqua" panose="02040602050305030304" pitchFamily="18" charset="0"/>
              </a:rPr>
              <a:t>Body Dementia (LBD)</a:t>
            </a:r>
            <a:endParaRPr lang="en-US" sz="2600" b="1" dirty="0">
              <a:solidFill>
                <a:srgbClr val="0070C0"/>
              </a:solidFill>
              <a:latin typeface="Book Antiqua" panose="02040602050305030304" pitchFamily="18" charset="0"/>
            </a:endParaRPr>
          </a:p>
          <a:p>
            <a:pPr lvl="1">
              <a:buClr>
                <a:srgbClr val="006600"/>
              </a:buClr>
              <a:buFont typeface="Wingdings" panose="05000000000000000000" pitchFamily="2" charset="2"/>
              <a:buChar char="ü"/>
            </a:pPr>
            <a:r>
              <a:rPr lang="en-US" sz="2400" u="sng" dirty="0" smtClean="0">
                <a:latin typeface="Book Antiqua" panose="02040602050305030304" pitchFamily="18" charset="0"/>
              </a:rPr>
              <a:t>Early</a:t>
            </a:r>
            <a:r>
              <a:rPr lang="en-US" sz="2400" dirty="0" smtClean="0">
                <a:latin typeface="Book Antiqua" panose="02040602050305030304" pitchFamily="18" charset="0"/>
              </a:rPr>
              <a:t>: Fluctuating confusion, alertness</a:t>
            </a:r>
          </a:p>
          <a:p>
            <a:pPr lvl="1">
              <a:buClr>
                <a:srgbClr val="006600"/>
              </a:buClr>
              <a:buFont typeface="Wingdings" panose="05000000000000000000" pitchFamily="2" charset="2"/>
              <a:buChar char="ü"/>
            </a:pPr>
            <a:r>
              <a:rPr lang="en-US" sz="2400" dirty="0" smtClean="0">
                <a:latin typeface="Book Antiqua" panose="02040602050305030304" pitchFamily="18" charset="0"/>
              </a:rPr>
              <a:t>Movement: tremor, stiffness, slowness, walking</a:t>
            </a:r>
            <a:endParaRPr lang="en-US" sz="2400" dirty="0">
              <a:latin typeface="Book Antiqua" panose="02040602050305030304" pitchFamily="18" charset="0"/>
            </a:endParaRPr>
          </a:p>
          <a:p>
            <a:pPr lvl="1">
              <a:buClr>
                <a:srgbClr val="006600"/>
              </a:buClr>
              <a:buFont typeface="Wingdings" panose="05000000000000000000" pitchFamily="2" charset="2"/>
              <a:buChar char="ü"/>
            </a:pPr>
            <a:r>
              <a:rPr lang="en-US" sz="2400" dirty="0" smtClean="0">
                <a:latin typeface="Book Antiqua" panose="02040602050305030304" pitchFamily="18" charset="0"/>
              </a:rPr>
              <a:t>Visual </a:t>
            </a:r>
            <a:r>
              <a:rPr lang="en-US" sz="2400" dirty="0">
                <a:latin typeface="Book Antiqua" panose="02040602050305030304" pitchFamily="18" charset="0"/>
              </a:rPr>
              <a:t>hallucinations; </a:t>
            </a:r>
            <a:r>
              <a:rPr lang="en-US" sz="2400" dirty="0" smtClean="0">
                <a:latin typeface="Book Antiqua" panose="02040602050305030304" pitchFamily="18" charset="0"/>
              </a:rPr>
              <a:t>sleep disturbance</a:t>
            </a:r>
            <a:endParaRPr lang="en-US" sz="2400" dirty="0">
              <a:latin typeface="Book Antiqua" panose="02040602050305030304" pitchFamily="18" charset="0"/>
            </a:endParaRPr>
          </a:p>
          <a:p>
            <a:endParaRPr lang="en-US" dirty="0"/>
          </a:p>
        </p:txBody>
      </p:sp>
    </p:spTree>
    <p:extLst>
      <p:ext uri="{BB962C8B-B14F-4D97-AF65-F5344CB8AC3E}">
        <p14:creationId xmlns:p14="http://schemas.microsoft.com/office/powerpoint/2010/main" val="3273730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0070C0"/>
                </a:solidFill>
                <a:effectLst/>
                <a:latin typeface="Book Antiqua" panose="02040602050305030304" pitchFamily="18" charset="0"/>
              </a:rPr>
              <a:t>Types of Dementia</a:t>
            </a:r>
            <a:endParaRPr lang="en-US"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2281425" y="1044700"/>
            <a:ext cx="6862575" cy="4098800"/>
          </a:xfrm>
        </p:spPr>
        <p:txBody>
          <a:bodyPr>
            <a:normAutofit fontScale="55000" lnSpcReduction="20000"/>
          </a:bodyPr>
          <a:lstStyle/>
          <a:p>
            <a:pPr>
              <a:buFont typeface="Wingdings" panose="05000000000000000000" pitchFamily="2" charset="2"/>
              <a:buChar char="v"/>
            </a:pPr>
            <a:r>
              <a:rPr lang="en-US" sz="4400" b="1" dirty="0" smtClean="0">
                <a:solidFill>
                  <a:srgbClr val="0070C0"/>
                </a:solidFill>
                <a:latin typeface="Book Antiqua" panose="02040602050305030304" pitchFamily="18" charset="0"/>
              </a:rPr>
              <a:t>Frontal Temporal Dementia (FTD)</a:t>
            </a:r>
          </a:p>
          <a:p>
            <a:pPr lvl="1">
              <a:buClr>
                <a:srgbClr val="006600"/>
              </a:buClr>
              <a:buFont typeface="Wingdings" panose="05000000000000000000" pitchFamily="2" charset="2"/>
              <a:buChar char="ü"/>
            </a:pPr>
            <a:r>
              <a:rPr lang="en-US" sz="4000" u="sng" dirty="0" smtClean="0">
                <a:latin typeface="Book Antiqua" panose="02040602050305030304" pitchFamily="18" charset="0"/>
              </a:rPr>
              <a:t>Early</a:t>
            </a:r>
            <a:r>
              <a:rPr lang="en-US" sz="4000" dirty="0" smtClean="0">
                <a:latin typeface="Book Antiqua" panose="02040602050305030304" pitchFamily="18" charset="0"/>
              </a:rPr>
              <a:t>: Significant personality</a:t>
            </a:r>
            <a:r>
              <a:rPr lang="en-US" sz="4000" dirty="0">
                <a:latin typeface="Book Antiqua" panose="02040602050305030304" pitchFamily="18" charset="0"/>
              </a:rPr>
              <a:t> </a:t>
            </a:r>
            <a:r>
              <a:rPr lang="en-US" sz="4000" dirty="0" smtClean="0">
                <a:latin typeface="Book Antiqua" panose="02040602050305030304" pitchFamily="18" charset="0"/>
              </a:rPr>
              <a:t>&amp; behavior changes</a:t>
            </a:r>
          </a:p>
          <a:p>
            <a:pPr lvl="1">
              <a:buClr>
                <a:srgbClr val="006600"/>
              </a:buClr>
              <a:buFont typeface="Wingdings" panose="05000000000000000000" pitchFamily="2" charset="2"/>
              <a:buChar char="ü"/>
            </a:pPr>
            <a:r>
              <a:rPr lang="en-US" sz="4000" dirty="0" smtClean="0">
                <a:latin typeface="Book Antiqua" panose="02040602050305030304" pitchFamily="18" charset="0"/>
              </a:rPr>
              <a:t>Impaired judgment, self-care, insight, language</a:t>
            </a:r>
          </a:p>
          <a:p>
            <a:pPr lvl="1">
              <a:buClr>
                <a:srgbClr val="006600"/>
              </a:buClr>
              <a:buFont typeface="Wingdings" panose="05000000000000000000" pitchFamily="2" charset="2"/>
              <a:buChar char="ü"/>
            </a:pPr>
            <a:r>
              <a:rPr lang="en-US" sz="4000" dirty="0" smtClean="0">
                <a:latin typeface="Book Antiqua" panose="02040602050305030304" pitchFamily="18" charset="0"/>
              </a:rPr>
              <a:t>Most stressful type</a:t>
            </a:r>
            <a:endParaRPr lang="en-US" sz="4000" dirty="0">
              <a:latin typeface="Book Antiqua" panose="02040602050305030304" pitchFamily="18" charset="0"/>
            </a:endParaRPr>
          </a:p>
          <a:p>
            <a:pPr>
              <a:buFont typeface="Wingdings" panose="05000000000000000000" pitchFamily="2" charset="2"/>
              <a:buChar char="v"/>
            </a:pPr>
            <a:r>
              <a:rPr lang="en-US" sz="4400" b="1" dirty="0" smtClean="0">
                <a:solidFill>
                  <a:srgbClr val="0070C0"/>
                </a:solidFill>
                <a:latin typeface="Book Antiqua" panose="02040602050305030304" pitchFamily="18" charset="0"/>
              </a:rPr>
              <a:t>Many other types </a:t>
            </a:r>
            <a:endParaRPr lang="en-US" sz="4400" b="1" dirty="0" smtClean="0">
              <a:solidFill>
                <a:srgbClr val="0070C0"/>
              </a:solidFill>
              <a:latin typeface="Book Antiqua" panose="02040602050305030304" pitchFamily="18" charset="0"/>
              <a:sym typeface="Wingdings" panose="05000000000000000000" pitchFamily="2" charset="2"/>
            </a:endParaRPr>
          </a:p>
          <a:p>
            <a:pPr lvl="1">
              <a:buClr>
                <a:srgbClr val="006600"/>
              </a:buClr>
              <a:buFont typeface="Wingdings" panose="05000000000000000000" pitchFamily="2" charset="2"/>
              <a:buChar char="ü"/>
            </a:pPr>
            <a:r>
              <a:rPr lang="en-US" sz="4000" dirty="0" smtClean="0">
                <a:latin typeface="Book Antiqua" panose="02040602050305030304" pitchFamily="18" charset="0"/>
                <a:sym typeface="Wingdings" panose="05000000000000000000" pitchFamily="2" charset="2"/>
              </a:rPr>
              <a:t>B</a:t>
            </a:r>
            <a:r>
              <a:rPr lang="en-US" sz="4000" dirty="0" smtClean="0">
                <a:latin typeface="Book Antiqua" panose="02040602050305030304" pitchFamily="18" charset="0"/>
              </a:rPr>
              <a:t>rain injury, HIV</a:t>
            </a:r>
          </a:p>
          <a:p>
            <a:pPr lvl="1">
              <a:buClr>
                <a:srgbClr val="006600"/>
              </a:buClr>
              <a:buFont typeface="Wingdings" panose="05000000000000000000" pitchFamily="2" charset="2"/>
              <a:buChar char="ü"/>
            </a:pPr>
            <a:r>
              <a:rPr lang="en-US" sz="4000" dirty="0" smtClean="0">
                <a:latin typeface="Book Antiqua" panose="02040602050305030304" pitchFamily="18" charset="0"/>
              </a:rPr>
              <a:t>Substance/medication-induced </a:t>
            </a:r>
          </a:p>
          <a:p>
            <a:pPr lvl="1">
              <a:buClr>
                <a:srgbClr val="006600"/>
              </a:buClr>
              <a:buFont typeface="Wingdings" panose="05000000000000000000" pitchFamily="2" charset="2"/>
              <a:buChar char="ü"/>
            </a:pPr>
            <a:r>
              <a:rPr lang="en-US" sz="4000" dirty="0" smtClean="0">
                <a:latin typeface="Book Antiqua" panose="02040602050305030304" pitchFamily="18" charset="0"/>
              </a:rPr>
              <a:t>Parkinson’s, Huntington’s </a:t>
            </a:r>
          </a:p>
          <a:p>
            <a:pPr lvl="1">
              <a:buClr>
                <a:srgbClr val="006600"/>
              </a:buClr>
              <a:buFont typeface="Wingdings" panose="05000000000000000000" pitchFamily="2" charset="2"/>
              <a:buChar char="ü"/>
            </a:pPr>
            <a:r>
              <a:rPr lang="en-US" sz="4000" dirty="0" smtClean="0">
                <a:latin typeface="Book Antiqua" panose="02040602050305030304" pitchFamily="18" charset="0"/>
              </a:rPr>
              <a:t>Mixed/Multiple causes</a:t>
            </a:r>
            <a:endParaRPr lang="en-US" dirty="0"/>
          </a:p>
          <a:p>
            <a:pPr marL="0" indent="0">
              <a:buClr>
                <a:srgbClr val="006600"/>
              </a:buClr>
              <a:buNone/>
            </a:pPr>
            <a:r>
              <a:rPr lang="en-US" sz="4000" dirty="0" smtClean="0">
                <a:solidFill>
                  <a:srgbClr val="C00000"/>
                </a:solidFill>
                <a:latin typeface="Lucida Handwriting" panose="03010101010101010101" pitchFamily="66" charset="0"/>
              </a:rPr>
              <a:t>Tailor approaches to individual needs!</a:t>
            </a:r>
          </a:p>
        </p:txBody>
      </p:sp>
    </p:spTree>
    <p:extLst>
      <p:ext uri="{BB962C8B-B14F-4D97-AF65-F5344CB8AC3E}">
        <p14:creationId xmlns:p14="http://schemas.microsoft.com/office/powerpoint/2010/main" val="4072316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0070C0"/>
                </a:solidFill>
                <a:effectLst/>
                <a:latin typeface="Book Antiqua" panose="02040602050305030304" pitchFamily="18" charset="0"/>
              </a:rPr>
              <a:t>Stages of Dementia</a:t>
            </a:r>
            <a:endParaRPr lang="en-US"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Book Antiqua" panose="02040602050305030304" pitchFamily="18" charset="0"/>
              </a:rPr>
              <a:t>Consider the “stage” of disease</a:t>
            </a:r>
          </a:p>
          <a:p>
            <a:pPr>
              <a:buClr>
                <a:srgbClr val="0070C0"/>
              </a:buClr>
              <a:buFont typeface="Wingdings" panose="05000000000000000000" pitchFamily="2" charset="2"/>
              <a:buChar char="v"/>
            </a:pPr>
            <a:r>
              <a:rPr lang="en-US" sz="2400" dirty="0" smtClean="0">
                <a:latin typeface="Book Antiqua" panose="02040602050305030304" pitchFamily="18" charset="0"/>
              </a:rPr>
              <a:t>Early</a:t>
            </a:r>
          </a:p>
          <a:p>
            <a:pPr>
              <a:buClr>
                <a:srgbClr val="0070C0"/>
              </a:buClr>
              <a:buFont typeface="Wingdings" panose="05000000000000000000" pitchFamily="2" charset="2"/>
              <a:buChar char="v"/>
            </a:pPr>
            <a:r>
              <a:rPr lang="en-US" sz="2400" dirty="0" smtClean="0">
                <a:latin typeface="Book Antiqua" panose="02040602050305030304" pitchFamily="18" charset="0"/>
              </a:rPr>
              <a:t>Middle</a:t>
            </a:r>
          </a:p>
          <a:p>
            <a:pPr>
              <a:buClr>
                <a:srgbClr val="0070C0"/>
              </a:buClr>
              <a:buFont typeface="Wingdings" panose="05000000000000000000" pitchFamily="2" charset="2"/>
              <a:buChar char="v"/>
            </a:pPr>
            <a:r>
              <a:rPr lang="en-US" sz="2400" dirty="0" smtClean="0">
                <a:latin typeface="Book Antiqua" panose="02040602050305030304" pitchFamily="18" charset="0"/>
              </a:rPr>
              <a:t>Late</a:t>
            </a:r>
            <a:endParaRPr lang="en-US" sz="2400" dirty="0">
              <a:latin typeface="Book Antiqua" panose="02040602050305030304" pitchFamily="18" charset="0"/>
            </a:endParaRPr>
          </a:p>
        </p:txBody>
      </p:sp>
    </p:spTree>
    <p:extLst>
      <p:ext uri="{BB962C8B-B14F-4D97-AF65-F5344CB8AC3E}">
        <p14:creationId xmlns:p14="http://schemas.microsoft.com/office/powerpoint/2010/main" val="51403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0070C0"/>
                </a:solidFill>
                <a:effectLst/>
                <a:latin typeface="Book Antiqua" panose="02040602050305030304" pitchFamily="18" charset="0"/>
              </a:rPr>
              <a:t>Early Stage</a:t>
            </a:r>
            <a:endParaRPr lang="en-US"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448965" y="1044701"/>
            <a:ext cx="8551479" cy="3817624"/>
          </a:xfrm>
        </p:spPr>
        <p:txBody>
          <a:bodyPr>
            <a:normAutofit/>
          </a:bodyPr>
          <a:lstStyle/>
          <a:p>
            <a:pPr>
              <a:buClr>
                <a:srgbClr val="0070C0"/>
              </a:buClr>
              <a:buFont typeface="Wingdings" panose="05000000000000000000" pitchFamily="2" charset="2"/>
              <a:buChar char="v"/>
            </a:pPr>
            <a:r>
              <a:rPr lang="en-US" sz="2400" dirty="0" smtClean="0">
                <a:latin typeface="Book Antiqua" panose="02040602050305030304" pitchFamily="18" charset="0"/>
              </a:rPr>
              <a:t>Trouble remembering names, losing or misplacing objects, difficulty planning or organizing.</a:t>
            </a:r>
          </a:p>
          <a:p>
            <a:pPr>
              <a:buClr>
                <a:srgbClr val="0070C0"/>
              </a:buClr>
              <a:buFont typeface="Wingdings" panose="05000000000000000000" pitchFamily="2" charset="2"/>
              <a:buChar char="v"/>
            </a:pPr>
            <a:r>
              <a:rPr lang="en-US" altLang="en-US" sz="2400" dirty="0">
                <a:latin typeface="Book Antiqua" panose="02040602050305030304" pitchFamily="18" charset="0"/>
              </a:rPr>
              <a:t>Blames stress, fatigue</a:t>
            </a:r>
          </a:p>
          <a:p>
            <a:pPr>
              <a:buClr>
                <a:srgbClr val="0070C0"/>
              </a:buClr>
              <a:buFont typeface="Wingdings" panose="05000000000000000000" pitchFamily="2" charset="2"/>
              <a:buChar char="v"/>
            </a:pPr>
            <a:r>
              <a:rPr lang="en-US" altLang="en-US" sz="2400" dirty="0">
                <a:latin typeface="Book Antiqua" panose="02040602050305030304" pitchFamily="18" charset="0"/>
              </a:rPr>
              <a:t>Compensates with lists, memory aids</a:t>
            </a:r>
          </a:p>
          <a:p>
            <a:pPr>
              <a:buClr>
                <a:srgbClr val="0070C0"/>
              </a:buClr>
              <a:buFont typeface="Wingdings" panose="05000000000000000000" pitchFamily="2" charset="2"/>
              <a:buChar char="v"/>
            </a:pPr>
            <a:r>
              <a:rPr lang="en-US" altLang="en-US" sz="2400" dirty="0">
                <a:latin typeface="Book Antiqua" panose="02040602050305030304" pitchFamily="18" charset="0"/>
              </a:rPr>
              <a:t>Depression </a:t>
            </a:r>
            <a:r>
              <a:rPr lang="en-US" altLang="en-US" sz="2400" dirty="0" smtClean="0">
                <a:latin typeface="Book Antiqua" panose="02040602050305030304" pitchFamily="18" charset="0"/>
              </a:rPr>
              <a:t>common</a:t>
            </a:r>
          </a:p>
          <a:p>
            <a:pPr marL="0" indent="0">
              <a:buNone/>
            </a:pPr>
            <a:r>
              <a:rPr lang="en-US" altLang="en-US" sz="2400" b="1" dirty="0" smtClean="0">
                <a:solidFill>
                  <a:srgbClr val="C00000"/>
                </a:solidFill>
                <a:latin typeface="Book Antiqua" panose="02040602050305030304" pitchFamily="18" charset="0"/>
              </a:rPr>
              <a:t>Note! </a:t>
            </a:r>
            <a:r>
              <a:rPr lang="en-US" altLang="en-US" sz="2400" dirty="0" smtClean="0">
                <a:latin typeface="Book Antiqua" panose="02040602050305030304" pitchFamily="18" charset="0"/>
              </a:rPr>
              <a:t>Memory loss is not the first problem in all types!</a:t>
            </a:r>
            <a:endParaRPr lang="en-US" altLang="en-US" sz="2400" dirty="0">
              <a:latin typeface="Book Antiqua" panose="02040602050305030304" pitchFamily="18" charset="0"/>
            </a:endParaRPr>
          </a:p>
        </p:txBody>
      </p:sp>
    </p:spTree>
    <p:extLst>
      <p:ext uri="{BB962C8B-B14F-4D97-AF65-F5344CB8AC3E}">
        <p14:creationId xmlns:p14="http://schemas.microsoft.com/office/powerpoint/2010/main" val="4122958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0070C0"/>
                </a:solidFill>
                <a:effectLst/>
                <a:latin typeface="Book Antiqua" panose="02040602050305030304" pitchFamily="18" charset="0"/>
              </a:rPr>
              <a:t>Middle Stage</a:t>
            </a:r>
            <a:endParaRPr lang="en-US"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20000"/>
          </a:bodyPr>
          <a:lstStyle/>
          <a:p>
            <a:pPr>
              <a:buClr>
                <a:srgbClr val="0070C0"/>
              </a:buClr>
              <a:buFont typeface="Wingdings" panose="05000000000000000000" pitchFamily="2" charset="2"/>
              <a:buChar char="v"/>
            </a:pPr>
            <a:r>
              <a:rPr lang="en-US" altLang="en-US" sz="2400" dirty="0" smtClean="0">
                <a:latin typeface="Book Antiqua" panose="02040602050305030304" pitchFamily="18" charset="0"/>
              </a:rPr>
              <a:t>Disorientation to time, place, person, things</a:t>
            </a:r>
          </a:p>
          <a:p>
            <a:pPr>
              <a:buClr>
                <a:srgbClr val="0070C0"/>
              </a:buClr>
              <a:buFont typeface="Wingdings" panose="05000000000000000000" pitchFamily="2" charset="2"/>
              <a:buChar char="v"/>
            </a:pPr>
            <a:r>
              <a:rPr lang="en-US" altLang="en-US" sz="2400" dirty="0" smtClean="0">
                <a:latin typeface="Book Antiqua" panose="02040602050305030304" pitchFamily="18" charset="0"/>
              </a:rPr>
              <a:t>Problems in daily function become apparent</a:t>
            </a:r>
            <a:endParaRPr lang="en-US" altLang="en-US" sz="2400" dirty="0">
              <a:latin typeface="Book Antiqua" panose="02040602050305030304" pitchFamily="18" charset="0"/>
            </a:endParaRPr>
          </a:p>
          <a:p>
            <a:pPr lvl="1">
              <a:buClr>
                <a:srgbClr val="006600"/>
              </a:buClr>
              <a:buFont typeface="Wingdings" panose="05000000000000000000" pitchFamily="2" charset="2"/>
              <a:buChar char="ü"/>
            </a:pPr>
            <a:r>
              <a:rPr lang="en-US" altLang="en-US" sz="2400" dirty="0" smtClean="0">
                <a:latin typeface="Book Antiqua" panose="02040602050305030304" pitchFamily="18" charset="0"/>
              </a:rPr>
              <a:t>Bathing, grooming, dressing, mobility, toileting</a:t>
            </a:r>
            <a:endParaRPr lang="en-US" altLang="en-US" sz="2400" dirty="0">
              <a:latin typeface="Book Antiqua" panose="02040602050305030304" pitchFamily="18" charset="0"/>
            </a:endParaRPr>
          </a:p>
          <a:p>
            <a:pPr lvl="1">
              <a:buClr>
                <a:srgbClr val="006600"/>
              </a:buClr>
              <a:buFont typeface="Wingdings" panose="05000000000000000000" pitchFamily="2" charset="2"/>
              <a:buChar char="ü"/>
            </a:pPr>
            <a:r>
              <a:rPr lang="en-US" altLang="en-US" sz="2400" dirty="0" smtClean="0">
                <a:latin typeface="Book Antiqua" panose="02040602050305030304" pitchFamily="18" charset="0"/>
              </a:rPr>
              <a:t>Language; problems communicating needs</a:t>
            </a:r>
            <a:endParaRPr lang="en-US" altLang="en-US" sz="2400" dirty="0">
              <a:latin typeface="Book Antiqua" panose="02040602050305030304" pitchFamily="18" charset="0"/>
            </a:endParaRPr>
          </a:p>
          <a:p>
            <a:pPr>
              <a:buFont typeface="Wingdings" panose="05000000000000000000" pitchFamily="2" charset="2"/>
              <a:buChar char="v"/>
            </a:pPr>
            <a:r>
              <a:rPr lang="en-US" altLang="en-US" sz="2400" b="1" dirty="0" smtClean="0">
                <a:solidFill>
                  <a:srgbClr val="C00000"/>
                </a:solidFill>
                <a:latin typeface="Book Antiqua" panose="02040602050305030304" pitchFamily="18" charset="0"/>
              </a:rPr>
              <a:t>Behavioral/psychological symptoms more common</a:t>
            </a:r>
            <a:endParaRPr lang="en-US" altLang="en-US" sz="2400" b="1" dirty="0">
              <a:solidFill>
                <a:srgbClr val="C00000"/>
              </a:solidFill>
              <a:latin typeface="Book Antiqua" panose="02040602050305030304" pitchFamily="18" charset="0"/>
            </a:endParaRPr>
          </a:p>
          <a:p>
            <a:pPr lvl="1">
              <a:buClr>
                <a:srgbClr val="006600"/>
              </a:buClr>
              <a:buFont typeface="Wingdings" panose="05000000000000000000" pitchFamily="2" charset="2"/>
              <a:buChar char="ü"/>
            </a:pPr>
            <a:r>
              <a:rPr lang="en-US" sz="2400" dirty="0" smtClean="0">
                <a:latin typeface="Book Antiqua" panose="02040602050305030304" pitchFamily="18" charset="0"/>
              </a:rPr>
              <a:t>Frustration</a:t>
            </a:r>
            <a:r>
              <a:rPr lang="en-US" sz="2400" dirty="0">
                <a:latin typeface="Book Antiqua" panose="02040602050305030304" pitchFamily="18" charset="0"/>
              </a:rPr>
              <a:t>, </a:t>
            </a:r>
            <a:r>
              <a:rPr lang="en-US" sz="2400" dirty="0" smtClean="0">
                <a:latin typeface="Book Antiqua" panose="02040602050305030304" pitchFamily="18" charset="0"/>
              </a:rPr>
              <a:t>anger, cursing, name-calling</a:t>
            </a:r>
          </a:p>
          <a:p>
            <a:pPr lvl="1">
              <a:buClr>
                <a:srgbClr val="006600"/>
              </a:buClr>
              <a:buFont typeface="Wingdings" panose="05000000000000000000" pitchFamily="2" charset="2"/>
              <a:buChar char="ü"/>
            </a:pPr>
            <a:r>
              <a:rPr lang="en-US" sz="2400" dirty="0" smtClean="0">
                <a:latin typeface="Book Antiqua" panose="02040602050305030304" pitchFamily="18" charset="0"/>
              </a:rPr>
              <a:t>Resistance </a:t>
            </a:r>
            <a:r>
              <a:rPr lang="en-US" sz="2400" dirty="0">
                <a:latin typeface="Book Antiqua" panose="02040602050305030304" pitchFamily="18" charset="0"/>
              </a:rPr>
              <a:t>to </a:t>
            </a:r>
            <a:r>
              <a:rPr lang="en-US" sz="2400" dirty="0" smtClean="0">
                <a:latin typeface="Book Antiqua" panose="02040602050305030304" pitchFamily="18" charset="0"/>
              </a:rPr>
              <a:t>care, wandering, difficulty eating</a:t>
            </a:r>
            <a:endParaRPr lang="en-US" sz="2400" dirty="0">
              <a:latin typeface="Book Antiqua" panose="02040602050305030304" pitchFamily="18" charset="0"/>
            </a:endParaRPr>
          </a:p>
          <a:p>
            <a:endParaRPr lang="en-US" dirty="0"/>
          </a:p>
        </p:txBody>
      </p:sp>
    </p:spTree>
    <p:extLst>
      <p:ext uri="{BB962C8B-B14F-4D97-AF65-F5344CB8AC3E}">
        <p14:creationId xmlns:p14="http://schemas.microsoft.com/office/powerpoint/2010/main" val="3082775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0070C0"/>
                </a:solidFill>
                <a:effectLst/>
                <a:latin typeface="Book Antiqua" panose="02040602050305030304" pitchFamily="18" charset="0"/>
              </a:rPr>
              <a:t>Late Stage</a:t>
            </a:r>
            <a:endParaRPr lang="en-US"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a:buClr>
                <a:srgbClr val="0070C0"/>
              </a:buClr>
              <a:buFont typeface="Wingdings" panose="05000000000000000000" pitchFamily="2" charset="2"/>
              <a:buChar char="v"/>
            </a:pPr>
            <a:r>
              <a:rPr lang="en-US" sz="2400" dirty="0" smtClean="0">
                <a:latin typeface="Book Antiqua" panose="02040602050305030304" pitchFamily="18" charset="0"/>
                <a:sym typeface="Wingdings" panose="05000000000000000000" pitchFamily="2" charset="2"/>
              </a:rPr>
              <a:t>Little ab</a:t>
            </a:r>
            <a:r>
              <a:rPr lang="en-US" sz="2400" dirty="0" smtClean="0">
                <a:latin typeface="Book Antiqua" panose="02040602050305030304" pitchFamily="18" charset="0"/>
              </a:rPr>
              <a:t>ility </a:t>
            </a:r>
            <a:r>
              <a:rPr lang="en-US" sz="2400" dirty="0">
                <a:latin typeface="Book Antiqua" panose="02040602050305030304" pitchFamily="18" charset="0"/>
              </a:rPr>
              <a:t>to respond to environment, carry on </a:t>
            </a:r>
            <a:r>
              <a:rPr lang="en-US" sz="2400" dirty="0" smtClean="0">
                <a:latin typeface="Book Antiqua" panose="02040602050305030304" pitchFamily="18" charset="0"/>
              </a:rPr>
              <a:t>conversation</a:t>
            </a:r>
            <a:r>
              <a:rPr lang="en-US" sz="2400" dirty="0">
                <a:latin typeface="Book Antiqua" panose="02040602050305030304" pitchFamily="18" charset="0"/>
              </a:rPr>
              <a:t>, or control </a:t>
            </a:r>
            <a:r>
              <a:rPr lang="en-US" sz="2400" dirty="0" smtClean="0">
                <a:latin typeface="Book Antiqua" panose="02040602050305030304" pitchFamily="18" charset="0"/>
              </a:rPr>
              <a:t>movement</a:t>
            </a:r>
          </a:p>
          <a:p>
            <a:pPr>
              <a:buClr>
                <a:srgbClr val="0070C0"/>
              </a:buClr>
              <a:buFont typeface="Wingdings" panose="05000000000000000000" pitchFamily="2" charset="2"/>
              <a:buChar char="v"/>
            </a:pPr>
            <a:r>
              <a:rPr lang="en-US" sz="2400" dirty="0" smtClean="0">
                <a:latin typeface="Book Antiqua" panose="02040602050305030304" pitchFamily="18" charset="0"/>
              </a:rPr>
              <a:t>Engages in little purposeful activity</a:t>
            </a:r>
          </a:p>
          <a:p>
            <a:pPr>
              <a:buClr>
                <a:srgbClr val="0070C0"/>
              </a:buClr>
              <a:buFont typeface="Wingdings" panose="05000000000000000000" pitchFamily="2" charset="2"/>
              <a:buChar char="v"/>
            </a:pPr>
            <a:r>
              <a:rPr lang="en-US" sz="2400" dirty="0" smtClean="0">
                <a:latin typeface="Book Antiqua" panose="02040602050305030304" pitchFamily="18" charset="0"/>
              </a:rPr>
              <a:t>Complications are common: choking, falling, others</a:t>
            </a:r>
          </a:p>
          <a:p>
            <a:pPr>
              <a:buClr>
                <a:srgbClr val="0070C0"/>
              </a:buClr>
              <a:buFont typeface="Wingdings" panose="05000000000000000000" pitchFamily="2" charset="2"/>
              <a:buChar char="v"/>
            </a:pPr>
            <a:r>
              <a:rPr lang="en-US" sz="2400" dirty="0" smtClean="0">
                <a:latin typeface="Book Antiqua" panose="02040602050305030304" pitchFamily="18" charset="0"/>
              </a:rPr>
              <a:t>Extensive </a:t>
            </a:r>
            <a:r>
              <a:rPr lang="en-US" sz="2400" dirty="0">
                <a:latin typeface="Book Antiqua" panose="02040602050305030304" pitchFamily="18" charset="0"/>
              </a:rPr>
              <a:t>assistance with daily activities and personal care </a:t>
            </a:r>
            <a:r>
              <a:rPr lang="en-US" sz="2400" dirty="0" smtClean="0">
                <a:latin typeface="Book Antiqua" panose="02040602050305030304" pitchFamily="18" charset="0"/>
              </a:rPr>
              <a:t>is needed</a:t>
            </a:r>
          </a:p>
          <a:p>
            <a:pPr marL="0" indent="0">
              <a:buNone/>
            </a:pPr>
            <a:endParaRPr lang="en-US" dirty="0"/>
          </a:p>
          <a:p>
            <a:endParaRPr lang="en-US" dirty="0"/>
          </a:p>
        </p:txBody>
      </p:sp>
    </p:spTree>
    <p:extLst>
      <p:ext uri="{BB962C8B-B14F-4D97-AF65-F5344CB8AC3E}">
        <p14:creationId xmlns:p14="http://schemas.microsoft.com/office/powerpoint/2010/main" val="3777724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1579</Words>
  <Application>Microsoft Office PowerPoint</Application>
  <PresentationFormat>On-screen Show (16:9)</PresentationFormat>
  <Paragraphs>238</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Book Antiqua</vt:lpstr>
      <vt:lpstr>Calibri</vt:lpstr>
      <vt:lpstr>Lucida Handwriting</vt:lpstr>
      <vt:lpstr>Wingdings</vt:lpstr>
      <vt:lpstr>Office Theme</vt:lpstr>
      <vt:lpstr>Understanding Changing Needs of Persons with Dementia </vt:lpstr>
      <vt:lpstr>Goals of Training</vt:lpstr>
      <vt:lpstr>Types of Dementia</vt:lpstr>
      <vt:lpstr>Types of Dementia</vt:lpstr>
      <vt:lpstr>Types of Dementia</vt:lpstr>
      <vt:lpstr>Stages of Dementia</vt:lpstr>
      <vt:lpstr>Early Stage</vt:lpstr>
      <vt:lpstr>Middle Stage</vt:lpstr>
      <vt:lpstr>Late Stage</vt:lpstr>
      <vt:lpstr>Challenging Behaviors</vt:lpstr>
      <vt:lpstr>Need-Driven Dementia-Compromised Behavior Model</vt:lpstr>
      <vt:lpstr>Need-Driven Model</vt:lpstr>
      <vt:lpstr>What does the behavior tell you?</vt:lpstr>
      <vt:lpstr>Use the Need-Driven Model!</vt:lpstr>
      <vt:lpstr>Use the Need-Driven Model</vt:lpstr>
      <vt:lpstr>Discussion Breakout</vt:lpstr>
      <vt:lpstr>Summary</vt:lpstr>
      <vt:lpstr>Coming up next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2017-07-17T19:56:08Z</dcterms:created>
  <dcterms:modified xsi:type="dcterms:W3CDTF">2018-09-09T18:02:32Z</dcterms:modified>
</cp:coreProperties>
</file>