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94" r:id="rId2"/>
    <p:sldId id="312" r:id="rId3"/>
    <p:sldId id="321" r:id="rId4"/>
    <p:sldId id="299" r:id="rId5"/>
    <p:sldId id="315" r:id="rId6"/>
    <p:sldId id="306" r:id="rId7"/>
    <p:sldId id="316" r:id="rId8"/>
    <p:sldId id="317" r:id="rId9"/>
    <p:sldId id="318" r:id="rId10"/>
    <p:sldId id="319" r:id="rId11"/>
    <p:sldId id="320" r:id="rId12"/>
    <p:sldId id="301" r:id="rId13"/>
    <p:sldId id="300" r:id="rId14"/>
    <p:sldId id="311" r:id="rId15"/>
    <p:sldId id="26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108" autoAdjust="0"/>
  </p:normalViewPr>
  <p:slideViewPr>
    <p:cSldViewPr snapToGrid="0">
      <p:cViewPr varScale="1">
        <p:scale>
          <a:sx n="58" d="100"/>
          <a:sy n="58" d="100"/>
        </p:scale>
        <p:origin x="1362" y="42"/>
      </p:cViewPr>
      <p:guideLst/>
    </p:cSldViewPr>
  </p:slideViewPr>
  <p:notesTextViewPr>
    <p:cViewPr>
      <p:scale>
        <a:sx n="200" d="100"/>
        <a:sy n="200" d="100"/>
      </p:scale>
      <p:origin x="0" y="0"/>
    </p:cViewPr>
  </p:notesTextViewPr>
  <p:sorterViewPr>
    <p:cViewPr varScale="1">
      <p:scale>
        <a:sx n="1" d="1"/>
        <a:sy n="1" d="1"/>
      </p:scale>
      <p:origin x="0" y="0"/>
    </p:cViewPr>
  </p:sorterViewPr>
  <p:notesViewPr>
    <p:cSldViewPr snapToGrid="0">
      <p:cViewPr varScale="1">
        <p:scale>
          <a:sx n="87" d="100"/>
          <a:sy n="87"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155CC5F3-144E-402B-992D-B1D8B9F547BA}" type="datetimeFigureOut">
              <a:rPr lang="en-US" smtClean="0"/>
              <a:t>9/9/2018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r>
              <a:rPr lang="en-US" smtClean="0"/>
              <a:t>August 11, 2018</a:t>
            </a:r>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33A7C952-3A52-4744-A222-2D89C71AD1B1}" type="slidenum">
              <a:rPr lang="en-US" smtClean="0"/>
              <a:t>‹#›</a:t>
            </a:fld>
            <a:endParaRPr lang="en-US"/>
          </a:p>
        </p:txBody>
      </p:sp>
    </p:spTree>
    <p:extLst>
      <p:ext uri="{BB962C8B-B14F-4D97-AF65-F5344CB8AC3E}">
        <p14:creationId xmlns:p14="http://schemas.microsoft.com/office/powerpoint/2010/main" val="2912179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AD9E855D-E00D-430E-B782-2D18DCC644D4}"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r>
              <a:rPr lang="en-US" smtClean="0"/>
              <a:t>August 11, 2018</a:t>
            </a:r>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6553E912-6071-4BCF-BE56-90D51F976577}" type="slidenum">
              <a:rPr lang="en-US" smtClean="0"/>
              <a:t>‹#›</a:t>
            </a:fld>
            <a:endParaRPr lang="en-US"/>
          </a:p>
        </p:txBody>
      </p:sp>
    </p:spTree>
    <p:extLst>
      <p:ext uri="{BB962C8B-B14F-4D97-AF65-F5344CB8AC3E}">
        <p14:creationId xmlns:p14="http://schemas.microsoft.com/office/powerpoint/2010/main" val="3757280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6th presentation in the series Partnerships to Improve Care and Quality of Life for Persons with Dementia. This is the second module about the Family Involvement in Care Intervention. </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a:t>
            </a:fld>
            <a:endParaRPr lang="en-US"/>
          </a:p>
        </p:txBody>
      </p:sp>
    </p:spTree>
    <p:extLst>
      <p:ext uri="{BB962C8B-B14F-4D97-AF65-F5344CB8AC3E}">
        <p14:creationId xmlns:p14="http://schemas.microsoft.com/office/powerpoint/2010/main" val="409542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minute for a breakout discussion.</a:t>
            </a:r>
          </a:p>
          <a:p>
            <a:r>
              <a:rPr lang="en-US" dirty="0"/>
              <a:t> </a:t>
            </a:r>
          </a:p>
          <a:p>
            <a:r>
              <a:rPr lang="en-US" dirty="0"/>
              <a:t>Consider this situation: Mrs. Smith is very upset that staff have been parting her husband’s hair on the right side instead of the left. She considers this an important part of his care to maintain his appearance the way he always kept himself.</a:t>
            </a:r>
          </a:p>
          <a:p>
            <a:r>
              <a:rPr lang="en-US" dirty="0"/>
              <a:t> </a:t>
            </a:r>
          </a:p>
          <a:p>
            <a:r>
              <a:rPr lang="en-US" dirty="0"/>
              <a:t>Staff feel that Mrs. Smith is being overly critical of this detail to his morning routine and feel that it is impossible to make her happy.</a:t>
            </a:r>
          </a:p>
          <a:p>
            <a:r>
              <a:rPr lang="en-US" dirty="0"/>
              <a:t> </a:t>
            </a:r>
          </a:p>
          <a:p>
            <a:r>
              <a:rPr lang="en-US" dirty="0"/>
              <a:t>Please take a minute to discuss the conflict and some of the emotions involved. When you are ready to continue the presentation, press play.</a:t>
            </a:r>
          </a:p>
        </p:txBody>
      </p:sp>
      <p:sp>
        <p:nvSpPr>
          <p:cNvPr id="5" name="Slide Number Placeholder 4"/>
          <p:cNvSpPr>
            <a:spLocks noGrp="1"/>
          </p:cNvSpPr>
          <p:nvPr>
            <p:ph type="sldNum" sz="quarter" idx="11"/>
          </p:nvPr>
        </p:nvSpPr>
        <p:spPr/>
        <p:txBody>
          <a:bodyPr/>
          <a:lstStyle/>
          <a:p>
            <a:fld id="{6553E912-6071-4BCF-BE56-90D51F976577}" type="slidenum">
              <a:rPr lang="en-US" smtClean="0"/>
              <a:t>10</a:t>
            </a:fld>
            <a:endParaRPr lang="en-US"/>
          </a:p>
        </p:txBody>
      </p:sp>
    </p:spTree>
    <p:extLst>
      <p:ext uri="{BB962C8B-B14F-4D97-AF65-F5344CB8AC3E}">
        <p14:creationId xmlns:p14="http://schemas.microsoft.com/office/powerpoint/2010/main" val="189550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emotions and behaviors that may contribute to conflict in the situation between Mrs. Smith and the staff are listed here. </a:t>
            </a:r>
          </a:p>
          <a:p>
            <a:r>
              <a:rPr lang="en-US" dirty="0"/>
              <a:t> </a:t>
            </a:r>
          </a:p>
          <a:p>
            <a:r>
              <a:rPr lang="en-US" dirty="0"/>
              <a:t>As we discussed in the module </a:t>
            </a:r>
            <a:r>
              <a:rPr lang="en-US" b="1" i="1" dirty="0"/>
              <a:t>Interacting with Family Members</a:t>
            </a:r>
            <a:r>
              <a:rPr lang="en-US" dirty="0"/>
              <a:t>, working to overcome our reactions – which is often full of negative thoughts, feelings, and emotions – is important. </a:t>
            </a:r>
            <a:endParaRPr lang="en-US" dirty="0"/>
          </a:p>
        </p:txBody>
      </p:sp>
      <p:sp>
        <p:nvSpPr>
          <p:cNvPr id="5" name="Slide Number Placeholder 4"/>
          <p:cNvSpPr>
            <a:spLocks noGrp="1"/>
          </p:cNvSpPr>
          <p:nvPr>
            <p:ph type="sldNum" sz="quarter" idx="11"/>
          </p:nvPr>
        </p:nvSpPr>
        <p:spPr/>
        <p:txBody>
          <a:bodyPr/>
          <a:lstStyle/>
          <a:p>
            <a:fld id="{6553E912-6071-4BCF-BE56-90D51F976577}" type="slidenum">
              <a:rPr lang="en-US" smtClean="0"/>
              <a:t>11</a:t>
            </a:fld>
            <a:endParaRPr lang="en-US"/>
          </a:p>
        </p:txBody>
      </p:sp>
    </p:spTree>
    <p:extLst>
      <p:ext uri="{BB962C8B-B14F-4D97-AF65-F5344CB8AC3E}">
        <p14:creationId xmlns:p14="http://schemas.microsoft.com/office/powerpoint/2010/main" val="305126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very nature of dementia makes negotiation skills important. The loss of abilities over time means that care demands and needs are ever-changing.  And in that process, there are bound to be differing points of view about the best approach to care. </a:t>
            </a:r>
          </a:p>
          <a:p>
            <a:r>
              <a:rPr lang="en-US" dirty="0"/>
              <a:t> </a:t>
            </a:r>
          </a:p>
          <a:p>
            <a:r>
              <a:rPr lang="en-US" dirty="0"/>
              <a:t>For example,</a:t>
            </a:r>
          </a:p>
          <a:p>
            <a:pPr marL="169530" indent="-169530">
              <a:buFont typeface="Arial" panose="020B0604020202020204" pitchFamily="34" charset="0"/>
              <a:buChar char="•"/>
            </a:pPr>
            <a:r>
              <a:rPr lang="en-US" dirty="0"/>
              <a:t>Family members view their loved one as </a:t>
            </a:r>
            <a:r>
              <a:rPr lang="en-US" u="sng" dirty="0"/>
              <a:t>lacking the ability </a:t>
            </a:r>
            <a:r>
              <a:rPr lang="en-US" dirty="0"/>
              <a:t>to do a task when staff are encouraging him or her to perform – or maybe the opposite.</a:t>
            </a:r>
          </a:p>
          <a:p>
            <a:pPr marL="169530" indent="-169530">
              <a:buFont typeface="Arial" panose="020B0604020202020204" pitchFamily="34" charset="0"/>
              <a:buChar char="•"/>
            </a:pPr>
            <a:r>
              <a:rPr lang="en-US" dirty="0"/>
              <a:t>Other issues are likely to revolve around real-life problems and demands – and how realistic family members may be about what staff can or should do</a:t>
            </a:r>
            <a:r>
              <a:rPr lang="en-US" u="sng" dirty="0"/>
              <a:t> </a:t>
            </a:r>
            <a:r>
              <a:rPr lang="en-US" dirty="0"/>
              <a:t>– or maybe the opposite!</a:t>
            </a:r>
          </a:p>
          <a:p>
            <a:r>
              <a:rPr lang="en-US" dirty="0"/>
              <a:t> </a:t>
            </a:r>
          </a:p>
          <a:p>
            <a:r>
              <a:rPr lang="en-US" dirty="0"/>
              <a:t>In short, having different views isn’t a problem, it’s how concerns are expressed, and how willing staff and family members are to focus on reaching a mutually-satisfying solution.</a:t>
            </a:r>
            <a:endParaRPr lang="en-US" dirty="0"/>
          </a:p>
        </p:txBody>
      </p:sp>
      <p:sp>
        <p:nvSpPr>
          <p:cNvPr id="4" name="Slide Number Placeholder 3"/>
          <p:cNvSpPr>
            <a:spLocks noGrp="1"/>
          </p:cNvSpPr>
          <p:nvPr>
            <p:ph type="sldNum" sz="quarter" idx="10"/>
          </p:nvPr>
        </p:nvSpPr>
        <p:spPr/>
        <p:txBody>
          <a:bodyPr/>
          <a:lstStyle/>
          <a:p>
            <a:pPr defTabSz="904159">
              <a:defRPr/>
            </a:pPr>
            <a:fld id="{6E7C644A-07DC-4638-9766-F1191F291934}" type="slidenum">
              <a:rPr lang="en-US">
                <a:solidFill>
                  <a:prstClr val="black"/>
                </a:solidFill>
                <a:latin typeface="Calibri" panose="020F0502020204030204"/>
              </a:rPr>
              <a:pPr defTabSz="90415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600275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wide variety of topics and questions may benefit from using negotiation to find the best solutions.  </a:t>
            </a:r>
          </a:p>
          <a:p>
            <a:r>
              <a:rPr lang="en-US" dirty="0"/>
              <a:t> </a:t>
            </a:r>
          </a:p>
          <a:p>
            <a:r>
              <a:rPr lang="en-US" dirty="0"/>
              <a:t>For example, a provider may suggest using a medication to reduce risks of wandering and exiting behaviors, but family members are worried about the sedating effects. The back and forth discussion can help identify alternative methods, like activity engagement or household adaptations. </a:t>
            </a:r>
          </a:p>
          <a:p>
            <a:r>
              <a:rPr lang="en-US" dirty="0"/>
              <a:t> </a:t>
            </a:r>
          </a:p>
          <a:p>
            <a:r>
              <a:rPr lang="en-US" dirty="0"/>
              <a:t>Another important consideration is that the person with dementia may use a variety of services over time. Staff involved in home health care or an adult-day health program may help families find other sources of assistance – like residential or nursing home care. </a:t>
            </a:r>
            <a:endParaRPr lang="en-US" dirty="0" smtClean="0"/>
          </a:p>
        </p:txBody>
      </p:sp>
      <p:sp>
        <p:nvSpPr>
          <p:cNvPr id="4" name="Slide Number Placeholder 3"/>
          <p:cNvSpPr>
            <a:spLocks noGrp="1"/>
          </p:cNvSpPr>
          <p:nvPr>
            <p:ph type="sldNum" sz="quarter" idx="10"/>
          </p:nvPr>
        </p:nvSpPr>
        <p:spPr/>
        <p:txBody>
          <a:bodyPr/>
          <a:lstStyle/>
          <a:p>
            <a:pPr defTabSz="904159">
              <a:defRPr/>
            </a:pPr>
            <a:fld id="{6E7C644A-07DC-4638-9766-F1191F291934}" type="slidenum">
              <a:rPr lang="en-US">
                <a:solidFill>
                  <a:prstClr val="black"/>
                </a:solidFill>
                <a:latin typeface="Calibri" panose="020F0502020204030204"/>
              </a:rPr>
              <a:pPr defTabSz="90415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76558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 does not come naturally; it is a skilled that is learned and practiced, and can be key to avoiding conflict. The use of negotiation in a partnership relationship helps to build the foundation for trust between staff and family caregivers.</a:t>
            </a:r>
            <a:endParaRPr lang="en-US" dirty="0"/>
          </a:p>
        </p:txBody>
      </p:sp>
      <p:sp>
        <p:nvSpPr>
          <p:cNvPr id="4" name="Slide Number Placeholder 3"/>
          <p:cNvSpPr>
            <a:spLocks noGrp="1"/>
          </p:cNvSpPr>
          <p:nvPr>
            <p:ph type="sldNum" sz="quarter" idx="10"/>
          </p:nvPr>
        </p:nvSpPr>
        <p:spPr/>
        <p:txBody>
          <a:bodyPr/>
          <a:lstStyle/>
          <a:p>
            <a:pPr defTabSz="904159">
              <a:defRPr/>
            </a:pPr>
            <a:fld id="{6E7C644A-07DC-4638-9766-F1191F291934}" type="slidenum">
              <a:rPr lang="en-US">
                <a:solidFill>
                  <a:prstClr val="black"/>
                </a:solidFill>
                <a:latin typeface="Calibri" panose="020F0502020204030204"/>
              </a:rPr>
              <a:pPr defTabSz="90415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68987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module about family-staff partnerships will review some of steps in the actual Negotiation Session that is part of Step 3.  </a:t>
            </a:r>
            <a:r>
              <a:rPr lang="en-US"/>
              <a:t>We’ll also review the important process of evaluating the Partnership Agreement, and re-negotiating it as the person’s needs change.</a:t>
            </a:r>
          </a:p>
          <a:p>
            <a:endParaRPr lang="en-US" baseline="0" dirty="0" smtClean="0"/>
          </a:p>
        </p:txBody>
      </p:sp>
      <p:sp>
        <p:nvSpPr>
          <p:cNvPr id="4" name="Slide Number Placeholder 3"/>
          <p:cNvSpPr>
            <a:spLocks noGrp="1"/>
          </p:cNvSpPr>
          <p:nvPr>
            <p:ph type="sldNum" sz="quarter" idx="10"/>
          </p:nvPr>
        </p:nvSpPr>
        <p:spPr/>
        <p:txBody>
          <a:bodyPr/>
          <a:lstStyle/>
          <a:p>
            <a:fld id="{6553E912-6071-4BCF-BE56-90D51F976577}" type="slidenum">
              <a:rPr lang="en-US" smtClean="0"/>
              <a:t>15</a:t>
            </a:fld>
            <a:endParaRPr lang="en-US"/>
          </a:p>
        </p:txBody>
      </p:sp>
    </p:spTree>
    <p:extLst>
      <p:ext uri="{BB962C8B-B14F-4D97-AF65-F5344CB8AC3E}">
        <p14:creationId xmlns:p14="http://schemas.microsoft.com/office/powerpoint/2010/main" val="279559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goals for today include reviewing principles of negotiation-use in Step 3 of the Family Involvement in Care Intervention, and then describing how conflict resolution works in negotiation.</a:t>
            </a:r>
          </a:p>
          <a:p>
            <a:endParaRPr lang="en-US" dirty="0"/>
          </a:p>
        </p:txBody>
      </p:sp>
      <p:sp>
        <p:nvSpPr>
          <p:cNvPr id="5" name="Slide Number Placeholder 4"/>
          <p:cNvSpPr>
            <a:spLocks noGrp="1"/>
          </p:cNvSpPr>
          <p:nvPr>
            <p:ph type="sldNum" sz="quarter" idx="11"/>
          </p:nvPr>
        </p:nvSpPr>
        <p:spPr/>
        <p:txBody>
          <a:bodyPr/>
          <a:lstStyle/>
          <a:p>
            <a:fld id="{6553E912-6071-4BCF-BE56-90D51F976577}" type="slidenum">
              <a:rPr lang="en-US" smtClean="0"/>
              <a:t>2</a:t>
            </a:fld>
            <a:endParaRPr lang="en-US"/>
          </a:p>
        </p:txBody>
      </p:sp>
    </p:spTree>
    <p:extLst>
      <p:ext uri="{BB962C8B-B14F-4D97-AF65-F5344CB8AC3E}">
        <p14:creationId xmlns:p14="http://schemas.microsoft.com/office/powerpoint/2010/main" val="407825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talk more about Step 3, we will focus on the actual process of negotiation, and how that works in the Intervention. </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3</a:t>
            </a:fld>
            <a:endParaRPr lang="en-US"/>
          </a:p>
        </p:txBody>
      </p:sp>
    </p:spTree>
    <p:extLst>
      <p:ext uri="{BB962C8B-B14F-4D97-AF65-F5344CB8AC3E}">
        <p14:creationId xmlns:p14="http://schemas.microsoft.com/office/powerpoint/2010/main" val="142555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 is a big word that is often linked to corporate board rooms. But in fact, it’s a process we all use in daily life. Negotiation is really just a “give and take” process. </a:t>
            </a:r>
          </a:p>
          <a:p>
            <a:r>
              <a:rPr lang="en-US" dirty="0"/>
              <a:t> </a:t>
            </a:r>
          </a:p>
          <a:p>
            <a:r>
              <a:rPr lang="en-US" dirty="0"/>
              <a:t>It means working side-by-side with another person to find </a:t>
            </a:r>
            <a:r>
              <a:rPr lang="en-US" b="1" dirty="0"/>
              <a:t>mutually satisfying results.  </a:t>
            </a:r>
            <a:endParaRPr lang="en-US" dirty="0"/>
          </a:p>
          <a:p>
            <a:r>
              <a:rPr lang="en-US" dirty="0"/>
              <a:t>Negotiation in the Family Involvement in Care Intervention means bringing staff and family caregivers together, to reach an agreement on the goals and delivery of care for the person with dementia. </a:t>
            </a:r>
          </a:p>
          <a:p>
            <a:r>
              <a:rPr lang="en-US" dirty="0"/>
              <a:t> </a:t>
            </a:r>
          </a:p>
          <a:p>
            <a:r>
              <a:rPr lang="en-US" dirty="0"/>
              <a:t>Like other negotiations, the goal is to reach an agreement that is satisfactory to both parties – staff and family.</a:t>
            </a:r>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pPr defTabSz="904159">
              <a:defRPr/>
            </a:pPr>
            <a:fld id="{6E7C644A-07DC-4638-9766-F1191F291934}" type="slidenum">
              <a:rPr lang="en-US">
                <a:solidFill>
                  <a:prstClr val="black"/>
                </a:solidFill>
                <a:latin typeface="Calibri" panose="020F0502020204030204"/>
              </a:rPr>
              <a:pPr defTabSz="90415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8152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 when done in a cooperative manner, can lead to a win-win situation, where both parties are satisfied with the outcome.</a:t>
            </a:r>
          </a:p>
          <a:p>
            <a:r>
              <a:rPr lang="en-US" dirty="0"/>
              <a:t> </a:t>
            </a:r>
          </a:p>
          <a:p>
            <a:r>
              <a:rPr lang="en-US" dirty="0"/>
              <a:t>Negotiation can be used to overcome differing points of view about care of the person with dementia. Both the family members and the caregiving staff have common interests:  To provide the best care possible for the person with dementia, and to avoid conflict with each other.</a:t>
            </a:r>
          </a:p>
          <a:p>
            <a:r>
              <a:rPr lang="en-US" dirty="0"/>
              <a:t> </a:t>
            </a:r>
          </a:p>
          <a:p>
            <a:r>
              <a:rPr lang="en-US" dirty="0"/>
              <a:t>Negotiation, and particularly COOPERATIVE negotiation, is a skill that can be learned and practiced. This training series will introduce some techniques – and also some pitfalls to avoid. </a:t>
            </a:r>
          </a:p>
          <a:p>
            <a:endParaRPr lang="en-US" dirty="0"/>
          </a:p>
        </p:txBody>
      </p:sp>
      <p:sp>
        <p:nvSpPr>
          <p:cNvPr id="5" name="Slide Number Placeholder 4"/>
          <p:cNvSpPr>
            <a:spLocks noGrp="1"/>
          </p:cNvSpPr>
          <p:nvPr>
            <p:ph type="sldNum" sz="quarter" idx="11"/>
          </p:nvPr>
        </p:nvSpPr>
        <p:spPr/>
        <p:txBody>
          <a:bodyPr/>
          <a:lstStyle/>
          <a:p>
            <a:fld id="{6553E912-6071-4BCF-BE56-90D51F976577}" type="slidenum">
              <a:rPr lang="en-US" smtClean="0"/>
              <a:t>5</a:t>
            </a:fld>
            <a:endParaRPr lang="en-US"/>
          </a:p>
        </p:txBody>
      </p:sp>
    </p:spTree>
    <p:extLst>
      <p:ext uri="{BB962C8B-B14F-4D97-AF65-F5344CB8AC3E}">
        <p14:creationId xmlns:p14="http://schemas.microsoft.com/office/powerpoint/2010/main" val="376659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cooperative negotiation, which is aimed at arriving at a “win-win” agreement, relies on staff and family members each working to understand the other’s point of view. It’s a give and take process.</a:t>
            </a:r>
          </a:p>
          <a:p>
            <a:r>
              <a:rPr lang="en-US" dirty="0"/>
              <a:t> </a:t>
            </a:r>
          </a:p>
          <a:p>
            <a:r>
              <a:rPr lang="en-US" dirty="0"/>
              <a:t>The point isn’t to convince the other party to do things our way; the goal is to find the best solution for the problem or care question – the solution that has the most benefit for the person with dementia.</a:t>
            </a:r>
            <a:endParaRPr lang="en-US" dirty="0"/>
          </a:p>
        </p:txBody>
      </p:sp>
      <p:sp>
        <p:nvSpPr>
          <p:cNvPr id="4" name="Slide Number Placeholder 3"/>
          <p:cNvSpPr>
            <a:spLocks noGrp="1"/>
          </p:cNvSpPr>
          <p:nvPr>
            <p:ph type="sldNum" sz="quarter" idx="10"/>
          </p:nvPr>
        </p:nvSpPr>
        <p:spPr/>
        <p:txBody>
          <a:bodyPr/>
          <a:lstStyle/>
          <a:p>
            <a:pPr defTabSz="904159">
              <a:defRPr/>
            </a:pPr>
            <a:fld id="{6E7C644A-07DC-4638-9766-F1191F291934}" type="slidenum">
              <a:rPr lang="en-US">
                <a:solidFill>
                  <a:prstClr val="black"/>
                </a:solidFill>
                <a:latin typeface="Calibri" panose="020F0502020204030204"/>
              </a:rPr>
              <a:pPr defTabSz="90415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1668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Involvement in Care Intervention is a deliberate process to involve the family members in assuming some control and responsibility for caregiving.  </a:t>
            </a:r>
          </a:p>
          <a:p>
            <a:r>
              <a:rPr lang="en-US" dirty="0"/>
              <a:t> </a:t>
            </a:r>
          </a:p>
          <a:p>
            <a:r>
              <a:rPr lang="en-US" dirty="0"/>
              <a:t>Negotiation allows staff and the family caregivers to share control and power in determining the goals of care, and in providing care for the person with dementia.  </a:t>
            </a:r>
          </a:p>
          <a:p>
            <a:r>
              <a:rPr lang="en-US" dirty="0"/>
              <a:t> </a:t>
            </a:r>
          </a:p>
          <a:p>
            <a:r>
              <a:rPr lang="en-US" dirty="0"/>
              <a:t>Instead of staff directing the person’s care, which can lead to family members feeling dependent on the staff, the process involves sharing information and goals, which leads to a trusting partnership.</a:t>
            </a:r>
            <a:endParaRPr lang="en-US" dirty="0"/>
          </a:p>
        </p:txBody>
      </p:sp>
      <p:sp>
        <p:nvSpPr>
          <p:cNvPr id="5" name="Slide Number Placeholder 4"/>
          <p:cNvSpPr>
            <a:spLocks noGrp="1"/>
          </p:cNvSpPr>
          <p:nvPr>
            <p:ph type="sldNum" sz="quarter" idx="11"/>
          </p:nvPr>
        </p:nvSpPr>
        <p:spPr/>
        <p:txBody>
          <a:bodyPr/>
          <a:lstStyle/>
          <a:p>
            <a:fld id="{6553E912-6071-4BCF-BE56-90D51F976577}" type="slidenum">
              <a:rPr lang="en-US" smtClean="0"/>
              <a:t>7</a:t>
            </a:fld>
            <a:endParaRPr lang="en-US"/>
          </a:p>
        </p:txBody>
      </p:sp>
    </p:spTree>
    <p:extLst>
      <p:ext uri="{BB962C8B-B14F-4D97-AF65-F5344CB8AC3E}">
        <p14:creationId xmlns:p14="http://schemas.microsoft.com/office/powerpoint/2010/main" val="72775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family members as PARTNERS is a big role change for most staff caregivers and providers. The “norm” is that the health care providers are the “experts” – the ones who have the answers and direct care. </a:t>
            </a:r>
          </a:p>
          <a:p>
            <a:r>
              <a:rPr lang="en-US" dirty="0"/>
              <a:t> </a:t>
            </a:r>
          </a:p>
          <a:p>
            <a:r>
              <a:rPr lang="en-US" dirty="0"/>
              <a:t>Moving away from acting as a “superior” to being equal partners with family members requires modifying your roles and expectations. It is not easy for most staff to stop thinking of themselves as the experts and to not take control of the person’s care. </a:t>
            </a:r>
          </a:p>
          <a:p>
            <a:r>
              <a:rPr lang="en-US" dirty="0"/>
              <a:t> </a:t>
            </a:r>
          </a:p>
          <a:p>
            <a:r>
              <a:rPr lang="en-US" dirty="0"/>
              <a:t>The same is true for family members. It’s not easy for the family members to think of themselves as an active participant in care and decisions – particularly in residential settings. These new roles will take time and practice to achieve satisfaction in the improved care for the person with dementia.</a:t>
            </a:r>
          </a:p>
          <a:p>
            <a:r>
              <a:rPr lang="en-US" dirty="0"/>
              <a:t> </a:t>
            </a:r>
          </a:p>
          <a:p>
            <a:r>
              <a:rPr lang="en-US" dirty="0"/>
              <a:t>Through negotiation, family and staff can understand and implement a plan </a:t>
            </a:r>
            <a:r>
              <a:rPr lang="en-US" b="1" dirty="0"/>
              <a:t>together</a:t>
            </a:r>
            <a:r>
              <a:rPr lang="en-US" dirty="0"/>
              <a:t> to address common concerns about the person with dementia. Negotiation helps resolve conflict that can result from differing points of view between staff and family members.  </a:t>
            </a:r>
          </a:p>
          <a:p>
            <a:r>
              <a:rPr lang="en-US" dirty="0"/>
              <a:t> </a:t>
            </a:r>
          </a:p>
          <a:p>
            <a:r>
              <a:rPr lang="en-US" dirty="0"/>
              <a:t>So before we talk about the actual Negotiation Session, let’s explore possible sources of conflict that can surface between staff and family members.</a:t>
            </a:r>
          </a:p>
          <a:p>
            <a:pPr hangingPunct="0"/>
            <a:endParaRPr lang="en-US" dirty="0"/>
          </a:p>
          <a:p>
            <a:pPr hangingPunct="0"/>
            <a:r>
              <a:rPr lang="en-US" dirty="0"/>
              <a:t> </a:t>
            </a:r>
          </a:p>
        </p:txBody>
      </p:sp>
      <p:sp>
        <p:nvSpPr>
          <p:cNvPr id="5" name="Slide Number Placeholder 4"/>
          <p:cNvSpPr>
            <a:spLocks noGrp="1"/>
          </p:cNvSpPr>
          <p:nvPr>
            <p:ph type="sldNum" sz="quarter" idx="11"/>
          </p:nvPr>
        </p:nvSpPr>
        <p:spPr/>
        <p:txBody>
          <a:bodyPr/>
          <a:lstStyle/>
          <a:p>
            <a:fld id="{6553E912-6071-4BCF-BE56-90D51F976577}" type="slidenum">
              <a:rPr lang="en-US" smtClean="0"/>
              <a:t>8</a:t>
            </a:fld>
            <a:endParaRPr lang="en-US"/>
          </a:p>
        </p:txBody>
      </p:sp>
    </p:spTree>
    <p:extLst>
      <p:ext uri="{BB962C8B-B14F-4D97-AF65-F5344CB8AC3E}">
        <p14:creationId xmlns:p14="http://schemas.microsoft.com/office/powerpoint/2010/main" val="194636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staff and family members both have the goal of providing high-quality care, they may not see things the same way. Each is likely to have their own perception – or point of view, about the person and care. Conflict results when family and staff disagree on what each perceives to be important activities for the person’s care.</a:t>
            </a:r>
          </a:p>
          <a:p>
            <a:r>
              <a:rPr lang="en-US" dirty="0"/>
              <a:t> </a:t>
            </a:r>
          </a:p>
          <a:p>
            <a:r>
              <a:rPr lang="en-US" dirty="0"/>
              <a:t>In turn, the potential for conflict is present when staff and family caregivers discuss their perceptions and expectations during the Negotiation Session. </a:t>
            </a:r>
          </a:p>
          <a:p>
            <a:r>
              <a:rPr lang="en-US" dirty="0"/>
              <a:t> </a:t>
            </a:r>
          </a:p>
          <a:p>
            <a:r>
              <a:rPr lang="en-US" dirty="0"/>
              <a:t>Remember: having different points of view aren’t “bad”! In fact, we often learn something from hearing another person’s viewpoints. The bigger problem is how we REACT to having different points of view. Emotions and behaviors can both be huge “road blocks” to being partners in care.  </a:t>
            </a:r>
            <a:endParaRPr lang="en-US" dirty="0"/>
          </a:p>
        </p:txBody>
      </p:sp>
      <p:sp>
        <p:nvSpPr>
          <p:cNvPr id="5" name="Slide Number Placeholder 4"/>
          <p:cNvSpPr>
            <a:spLocks noGrp="1"/>
          </p:cNvSpPr>
          <p:nvPr>
            <p:ph type="sldNum" sz="quarter" idx="11"/>
          </p:nvPr>
        </p:nvSpPr>
        <p:spPr/>
        <p:txBody>
          <a:bodyPr/>
          <a:lstStyle/>
          <a:p>
            <a:fld id="{6553E912-6071-4BCF-BE56-90D51F976577}" type="slidenum">
              <a:rPr lang="en-US" smtClean="0"/>
              <a:t>9</a:t>
            </a:fld>
            <a:endParaRPr lang="en-US"/>
          </a:p>
        </p:txBody>
      </p:sp>
    </p:spTree>
    <p:extLst>
      <p:ext uri="{BB962C8B-B14F-4D97-AF65-F5344CB8AC3E}">
        <p14:creationId xmlns:p14="http://schemas.microsoft.com/office/powerpoint/2010/main" val="4051758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845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14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58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6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555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40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632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384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208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2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44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99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xmlns=""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2807156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solidFill>
                  <a:schemeClr val="bg1"/>
                </a:solidFill>
                <a:latin typeface="Book Antiqua" panose="02040602050305030304" pitchFamily="18" charset="0"/>
              </a:rPr>
              <a:t>Family-Staff </a:t>
            </a:r>
            <a:r>
              <a:rPr lang="en-US" sz="3600" dirty="0" smtClean="0">
                <a:solidFill>
                  <a:schemeClr val="bg1"/>
                </a:solidFill>
                <a:latin typeface="Book Antiqua" panose="02040602050305030304" pitchFamily="18" charset="0"/>
              </a:rPr>
              <a:t>Partnerships: Part 2</a:t>
            </a:r>
            <a:endParaRPr lang="en-US" sz="3600" dirty="0">
              <a:solidFill>
                <a:schemeClr val="bg1"/>
              </a:solidFill>
              <a:latin typeface="Book Antiqua" panose="02040602050305030304" pitchFamily="18" charset="0"/>
            </a:endParaRPr>
          </a:p>
        </p:txBody>
      </p:sp>
      <p:sp>
        <p:nvSpPr>
          <p:cNvPr id="5" name="Subtitle 4"/>
          <p:cNvSpPr>
            <a:spLocks noGrp="1"/>
          </p:cNvSpPr>
          <p:nvPr>
            <p:ph type="subTitle" idx="1"/>
          </p:nvPr>
        </p:nvSpPr>
        <p:spPr>
          <a:xfrm>
            <a:off x="4259766" y="1440423"/>
            <a:ext cx="7130008" cy="814427"/>
          </a:xfrm>
        </p:spPr>
        <p:txBody>
          <a:bodyPr>
            <a:noAutofit/>
          </a:bodyPr>
          <a:lstStyle/>
          <a:p>
            <a:r>
              <a:rPr lang="en-US" sz="2800" b="1" i="1" dirty="0">
                <a:solidFill>
                  <a:srgbClr val="FFFF00"/>
                </a:solidFill>
                <a:latin typeface="Book Antiqua" panose="02040602050305030304" pitchFamily="18" charset="0"/>
              </a:rPr>
              <a:t>Partnerships to Improve Care and Quality of Life for Persons with Dementia</a:t>
            </a:r>
          </a:p>
        </p:txBody>
      </p:sp>
    </p:spTree>
    <p:extLst>
      <p:ext uri="{BB962C8B-B14F-4D97-AF65-F5344CB8AC3E}">
        <p14:creationId xmlns:p14="http://schemas.microsoft.com/office/powerpoint/2010/main" val="230528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Breakout Moment</a:t>
            </a:r>
            <a:endParaRPr lang="en-US" sz="3600" dirty="0">
              <a:solidFill>
                <a:srgbClr val="0070C0"/>
              </a:solidFill>
              <a:effectLst/>
              <a:latin typeface="Book Antiqua" panose="02040602050305030304" pitchFamily="18" charset="0"/>
            </a:endParaRPr>
          </a:p>
        </p:txBody>
      </p:sp>
      <p:sp>
        <p:nvSpPr>
          <p:cNvPr id="2" name="Content Placeholder 1"/>
          <p:cNvSpPr>
            <a:spLocks noGrp="1"/>
          </p:cNvSpPr>
          <p:nvPr>
            <p:ph idx="1"/>
          </p:nvPr>
        </p:nvSpPr>
        <p:spPr>
          <a:xfrm>
            <a:off x="3041900" y="1392935"/>
            <a:ext cx="8144267" cy="4885021"/>
          </a:xfrm>
        </p:spPr>
        <p:txBody>
          <a:bodyPr>
            <a:noAutofit/>
          </a:bodyPr>
          <a:lstStyle/>
          <a:p>
            <a:pPr marL="0" indent="0">
              <a:buNone/>
            </a:pPr>
            <a:r>
              <a:rPr lang="en-US" sz="2400" dirty="0">
                <a:latin typeface="Book Antiqua" panose="02040602050305030304" pitchFamily="18" charset="0"/>
              </a:rPr>
              <a:t>Mrs. Smith is very upset that staff part her husband’s hair on the right side instead of the left. She considers this such a “simple thing” and easy to do and it is very important to her that he look neat and well-groomed.</a:t>
            </a:r>
          </a:p>
          <a:p>
            <a:pPr marL="0" indent="0">
              <a:buNone/>
            </a:pPr>
            <a:endParaRPr lang="en-US" sz="2400" dirty="0">
              <a:latin typeface="Book Antiqua" panose="02040602050305030304" pitchFamily="18" charset="0"/>
            </a:endParaRPr>
          </a:p>
          <a:p>
            <a:pPr marL="0" indent="0">
              <a:buNone/>
            </a:pPr>
            <a:r>
              <a:rPr lang="en-US" sz="2400" dirty="0">
                <a:latin typeface="Book Antiqua" panose="02040602050305030304" pitchFamily="18" charset="0"/>
              </a:rPr>
              <a:t>Staff view her concern as nitpicky and critical of them. They think she  overlooks how attentive they are to getting him up, dressed in clean clothes, and hair combed before she (Mrs. Smith) arrives each day.</a:t>
            </a:r>
          </a:p>
          <a:p>
            <a:pPr>
              <a:buClr>
                <a:srgbClr val="0070C0"/>
              </a:buClr>
              <a:buFont typeface="Wingdings" panose="05000000000000000000" pitchFamily="2" charset="2"/>
              <a:buChar char="v"/>
            </a:pPr>
            <a:r>
              <a:rPr lang="en-US" sz="2400" dirty="0">
                <a:latin typeface="Book Antiqua" panose="02040602050305030304" pitchFamily="18" charset="0"/>
              </a:rPr>
              <a:t>Staff’s goal: Have Mr. Smith well-groomed AND get their work done.</a:t>
            </a:r>
          </a:p>
          <a:p>
            <a:pPr>
              <a:buClr>
                <a:srgbClr val="0070C0"/>
              </a:buClr>
              <a:buFont typeface="Wingdings" panose="05000000000000000000" pitchFamily="2" charset="2"/>
              <a:buChar char="v"/>
            </a:pPr>
            <a:r>
              <a:rPr lang="en-US" sz="2400" dirty="0">
                <a:latin typeface="Book Antiqua" panose="02040602050305030304" pitchFamily="18" charset="0"/>
              </a:rPr>
              <a:t>Mrs. Smith’s goal: Have her man look the way he did all of his life which helps ease her sense of loss.</a:t>
            </a:r>
          </a:p>
          <a:p>
            <a:pPr marL="0" indent="0">
              <a:buNone/>
            </a:pPr>
            <a:endParaRPr lang="en-US" sz="2400" dirty="0"/>
          </a:p>
        </p:txBody>
      </p:sp>
    </p:spTree>
    <p:extLst>
      <p:ext uri="{BB962C8B-B14F-4D97-AF65-F5344CB8AC3E}">
        <p14:creationId xmlns:p14="http://schemas.microsoft.com/office/powerpoint/2010/main" val="128592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Example:  Sources of Conflict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392935"/>
            <a:ext cx="10994759" cy="5090165"/>
          </a:xfrm>
        </p:spPr>
        <p:txBody>
          <a:bodyPr>
            <a:normAutofit/>
          </a:bodyPr>
          <a:lstStyle/>
          <a:p>
            <a:pPr>
              <a:spcAft>
                <a:spcPts val="1200"/>
              </a:spcAft>
              <a:buFont typeface="Wingdings" panose="05000000000000000000" pitchFamily="2" charset="2"/>
              <a:buChar char="v"/>
            </a:pPr>
            <a:r>
              <a:rPr lang="en-US" sz="2400" b="1" dirty="0" smtClean="0">
                <a:solidFill>
                  <a:srgbClr val="0070C0"/>
                </a:solidFill>
                <a:latin typeface="Book Antiqua" panose="02040602050305030304" pitchFamily="18" charset="0"/>
              </a:rPr>
              <a:t>Defensiveness:</a:t>
            </a:r>
            <a:r>
              <a:rPr lang="en-US" sz="2400" dirty="0" smtClean="0">
                <a:solidFill>
                  <a:srgbClr val="0070C0"/>
                </a:solidFill>
                <a:latin typeface="Book Antiqua" panose="02040602050305030304" pitchFamily="18" charset="0"/>
              </a:rPr>
              <a:t> </a:t>
            </a:r>
            <a:r>
              <a:rPr lang="en-US" sz="2400" dirty="0" smtClean="0">
                <a:latin typeface="Book Antiqua" panose="02040602050305030304" pitchFamily="18" charset="0"/>
              </a:rPr>
              <a:t>responding to emotions instead of facts; staff thought Mrs. Smith was accusing them of poor care</a:t>
            </a:r>
          </a:p>
          <a:p>
            <a:pPr>
              <a:spcAft>
                <a:spcPts val="1200"/>
              </a:spcAft>
              <a:buFont typeface="Wingdings" panose="05000000000000000000" pitchFamily="2" charset="2"/>
              <a:buChar char="v"/>
            </a:pPr>
            <a:r>
              <a:rPr lang="en-US" sz="2400" b="1" dirty="0" smtClean="0">
                <a:solidFill>
                  <a:srgbClr val="C00000"/>
                </a:solidFill>
                <a:latin typeface="Book Antiqua" panose="02040602050305030304" pitchFamily="18" charset="0"/>
              </a:rPr>
              <a:t>Hostility:</a:t>
            </a:r>
            <a:r>
              <a:rPr lang="en-US" sz="2400" dirty="0" smtClean="0">
                <a:latin typeface="Book Antiqua" panose="02040602050305030304" pitchFamily="18" charset="0"/>
              </a:rPr>
              <a:t> acting or reacting in an unfriendly way; Mrs. Smith’s view that it’s “such a simple thing” may trigger defensiveness</a:t>
            </a:r>
          </a:p>
          <a:p>
            <a:pPr>
              <a:spcAft>
                <a:spcPts val="1200"/>
              </a:spcAft>
              <a:buFont typeface="Wingdings" panose="05000000000000000000" pitchFamily="2" charset="2"/>
              <a:buChar char="v"/>
            </a:pPr>
            <a:r>
              <a:rPr lang="en-US" sz="2400" b="1" dirty="0" smtClean="0">
                <a:solidFill>
                  <a:srgbClr val="002060"/>
                </a:solidFill>
                <a:latin typeface="Book Antiqua" panose="02040602050305030304" pitchFamily="18" charset="0"/>
              </a:rPr>
              <a:t>Judgments:</a:t>
            </a:r>
            <a:r>
              <a:rPr lang="en-US" sz="2400" dirty="0" smtClean="0">
                <a:latin typeface="Book Antiqua" panose="02040602050305030304" pitchFamily="18" charset="0"/>
              </a:rPr>
              <a:t> Staff view Mrs. Smith as nitpicky</a:t>
            </a:r>
          </a:p>
          <a:p>
            <a:pPr>
              <a:spcAft>
                <a:spcPts val="1200"/>
              </a:spcAft>
              <a:buFont typeface="Wingdings" panose="05000000000000000000" pitchFamily="2" charset="2"/>
              <a:buChar char="v"/>
            </a:pPr>
            <a:r>
              <a:rPr lang="en-US" sz="2400" b="1" dirty="0" smtClean="0">
                <a:solidFill>
                  <a:srgbClr val="7030A0"/>
                </a:solidFill>
                <a:latin typeface="Book Antiqua" panose="02040602050305030304" pitchFamily="18" charset="0"/>
              </a:rPr>
              <a:t>Lack of knowledge</a:t>
            </a:r>
            <a:r>
              <a:rPr lang="en-US" sz="2400" dirty="0" smtClean="0">
                <a:latin typeface="Book Antiqua" panose="02040602050305030304" pitchFamily="18" charset="0"/>
              </a:rPr>
              <a:t>: Neither really understood the other’s view</a:t>
            </a:r>
          </a:p>
          <a:p>
            <a:pPr marL="0" indent="0">
              <a:buNone/>
            </a:pPr>
            <a:endParaRPr lang="en-US" dirty="0"/>
          </a:p>
        </p:txBody>
      </p:sp>
    </p:spTree>
    <p:extLst>
      <p:ext uri="{BB962C8B-B14F-4D97-AF65-F5344CB8AC3E}">
        <p14:creationId xmlns:p14="http://schemas.microsoft.com/office/powerpoint/2010/main" val="277601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Negotiation in dementia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392935"/>
            <a:ext cx="10994759" cy="5090165"/>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Many questions and challenges in providing care &amp; treatment</a:t>
            </a:r>
          </a:p>
          <a:p>
            <a:pPr lvl="1">
              <a:buClr>
                <a:srgbClr val="006600"/>
              </a:buClr>
              <a:buFont typeface="Wingdings" panose="05000000000000000000" pitchFamily="2" charset="2"/>
              <a:buChar char="ü"/>
            </a:pPr>
            <a:r>
              <a:rPr lang="en-US" sz="2400" dirty="0" smtClean="0">
                <a:latin typeface="Book Antiqua" panose="02040602050305030304" pitchFamily="18" charset="0"/>
              </a:rPr>
              <a:t>Loss of abilities over time</a:t>
            </a:r>
          </a:p>
          <a:p>
            <a:pPr lvl="1">
              <a:buClr>
                <a:srgbClr val="006600"/>
              </a:buClr>
              <a:buFont typeface="Wingdings" panose="05000000000000000000" pitchFamily="2" charset="2"/>
              <a:buChar char="ü"/>
            </a:pPr>
            <a:r>
              <a:rPr lang="en-US" sz="2400" dirty="0" smtClean="0">
                <a:latin typeface="Book Antiqua" panose="02040602050305030304" pitchFamily="18" charset="0"/>
              </a:rPr>
              <a:t>New, different demands and needs</a:t>
            </a:r>
          </a:p>
          <a:p>
            <a:pPr>
              <a:buClr>
                <a:srgbClr val="0070C0"/>
              </a:buClr>
              <a:buFont typeface="Wingdings" panose="05000000000000000000" pitchFamily="2" charset="2"/>
              <a:buChar char="v"/>
            </a:pPr>
            <a:r>
              <a:rPr lang="en-US" sz="2400" dirty="0" smtClean="0">
                <a:latin typeface="Book Antiqua" panose="02040602050305030304" pitchFamily="18" charset="0"/>
              </a:rPr>
              <a:t>Differences in opinion are likely to emerge</a:t>
            </a:r>
          </a:p>
          <a:p>
            <a:pPr lvl="1">
              <a:buClr>
                <a:srgbClr val="006600"/>
              </a:buClr>
              <a:buFont typeface="Wingdings" panose="05000000000000000000" pitchFamily="2" charset="2"/>
              <a:buChar char="ü"/>
            </a:pPr>
            <a:r>
              <a:rPr lang="en-US" sz="2400" dirty="0" smtClean="0">
                <a:latin typeface="Book Antiqua" panose="02040602050305030304" pitchFamily="18" charset="0"/>
              </a:rPr>
              <a:t>Values or beliefs about options/choices</a:t>
            </a:r>
          </a:p>
          <a:p>
            <a:pPr lvl="1">
              <a:buClr>
                <a:srgbClr val="006600"/>
              </a:buClr>
              <a:buFont typeface="Wingdings" panose="05000000000000000000" pitchFamily="2" charset="2"/>
              <a:buChar char="ü"/>
            </a:pPr>
            <a:r>
              <a:rPr lang="en-US" sz="2400" dirty="0" smtClean="0">
                <a:latin typeface="Book Antiqua" panose="02040602050305030304" pitchFamily="18" charset="0"/>
              </a:rPr>
              <a:t>Real-life constraints: time, money, personnel</a:t>
            </a:r>
          </a:p>
          <a:p>
            <a:pPr lvl="1">
              <a:buClr>
                <a:srgbClr val="006600"/>
              </a:buClr>
              <a:buFont typeface="Wingdings" panose="05000000000000000000" pitchFamily="2" charset="2"/>
              <a:buChar char="ü"/>
            </a:pPr>
            <a:r>
              <a:rPr lang="en-US" sz="2400" dirty="0" smtClean="0">
                <a:latin typeface="Book Antiqua" panose="02040602050305030304" pitchFamily="18" charset="0"/>
              </a:rPr>
              <a:t>Understanding of issues</a:t>
            </a:r>
          </a:p>
          <a:p>
            <a:pPr>
              <a:buClr>
                <a:srgbClr val="0070C0"/>
              </a:buClr>
              <a:buFont typeface="Wingdings" panose="05000000000000000000" pitchFamily="2" charset="2"/>
              <a:buChar char="v"/>
            </a:pPr>
            <a:r>
              <a:rPr lang="en-US" sz="2400" dirty="0" smtClean="0">
                <a:latin typeface="Book Antiqua" panose="02040602050305030304" pitchFamily="18" charset="0"/>
              </a:rPr>
              <a:t>Focus on how concerns are expressed AND </a:t>
            </a:r>
            <a:r>
              <a:rPr lang="en-US" sz="2400" b="1" i="1" dirty="0" smtClean="0">
                <a:solidFill>
                  <a:srgbClr val="C00000"/>
                </a:solidFill>
                <a:latin typeface="Book Antiqua" panose="02040602050305030304" pitchFamily="18" charset="0"/>
              </a:rPr>
              <a:t>mutually satisfying </a:t>
            </a:r>
            <a:r>
              <a:rPr lang="en-US" sz="2400" dirty="0" smtClean="0">
                <a:latin typeface="Book Antiqua" panose="02040602050305030304" pitchFamily="18" charset="0"/>
              </a:rPr>
              <a:t>solutions!</a:t>
            </a:r>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13083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Negotiation in dementia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Achieving mutually satisfying results </a:t>
            </a:r>
            <a:r>
              <a:rPr lang="en-US" sz="2400" dirty="0" smtClean="0">
                <a:latin typeface="Book Antiqua" panose="02040602050305030304" pitchFamily="18" charset="0"/>
              </a:rPr>
              <a:t>applies to lots of questions</a:t>
            </a:r>
            <a:endParaRPr lang="en-US" sz="2400" b="1" dirty="0">
              <a:solidFill>
                <a:srgbClr val="00206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sym typeface="Wingdings" panose="05000000000000000000" pitchFamily="2" charset="2"/>
              </a:rPr>
              <a:t>What does this behavior mean?</a:t>
            </a:r>
          </a:p>
          <a:p>
            <a:pPr lvl="1">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Is </a:t>
            </a:r>
            <a:r>
              <a:rPr lang="en-US" sz="2400" dirty="0">
                <a:latin typeface="Book Antiqua" panose="02040602050305030304" pitchFamily="18" charset="0"/>
                <a:sym typeface="Wingdings" panose="05000000000000000000" pitchFamily="2" charset="2"/>
              </a:rPr>
              <a:t>this </a:t>
            </a:r>
            <a:r>
              <a:rPr lang="en-US" sz="2400" dirty="0" smtClean="0">
                <a:latin typeface="Book Antiqua" panose="02040602050305030304" pitchFamily="18" charset="0"/>
                <a:sym typeface="Wingdings" panose="05000000000000000000" pitchFamily="2" charset="2"/>
              </a:rPr>
              <a:t>medication </a:t>
            </a:r>
            <a:r>
              <a:rPr lang="en-US" sz="2400" dirty="0">
                <a:latin typeface="Book Antiqua" panose="02040602050305030304" pitchFamily="18" charset="0"/>
                <a:sym typeface="Wingdings" panose="05000000000000000000" pitchFamily="2" charset="2"/>
              </a:rPr>
              <a:t>really helping? </a:t>
            </a:r>
            <a:r>
              <a:rPr lang="en-US" sz="2400" dirty="0" smtClean="0">
                <a:latin typeface="Book Antiqua" panose="02040602050305030304" pitchFamily="18" charset="0"/>
                <a:sym typeface="Wingdings" panose="05000000000000000000" pitchFamily="2" charset="2"/>
              </a:rPr>
              <a:t>Or is it making </a:t>
            </a:r>
            <a:r>
              <a:rPr lang="en-US" sz="2400" dirty="0">
                <a:latin typeface="Book Antiqua" panose="02040602050305030304" pitchFamily="18" charset="0"/>
                <a:sym typeface="Wingdings" panose="05000000000000000000" pitchFamily="2" charset="2"/>
              </a:rPr>
              <a:t>things worse</a:t>
            </a:r>
            <a:r>
              <a:rPr lang="en-US" sz="2400" dirty="0" smtClean="0">
                <a:latin typeface="Book Antiqua" panose="02040602050305030304" pitchFamily="18" charset="0"/>
                <a:sym typeface="Wingdings" panose="05000000000000000000" pitchFamily="2" charset="2"/>
              </a:rPr>
              <a:t>?</a:t>
            </a:r>
          </a:p>
          <a:p>
            <a:pPr lvl="1">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What is the best way to stay engaged?</a:t>
            </a:r>
          </a:p>
          <a:p>
            <a:pPr lvl="1">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What is reasonable to expect?</a:t>
            </a:r>
          </a:p>
          <a:p>
            <a:pPr lvl="2">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Home health, adult day care</a:t>
            </a:r>
          </a:p>
          <a:p>
            <a:pPr lvl="2">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Residential, nursing facility</a:t>
            </a:r>
          </a:p>
          <a:p>
            <a:pPr lvl="2">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Primary care, specialty providers</a:t>
            </a:r>
            <a:endParaRPr lang="en-US" sz="2400" dirty="0">
              <a:latin typeface="Book Antiqua" panose="02040602050305030304" pitchFamily="18" charset="0"/>
              <a:sym typeface="Wingdings" panose="05000000000000000000" pitchFamily="2" charset="2"/>
            </a:endParaRPr>
          </a:p>
        </p:txBody>
      </p:sp>
    </p:spTree>
    <p:extLst>
      <p:ext uri="{BB962C8B-B14F-4D97-AF65-F5344CB8AC3E}">
        <p14:creationId xmlns:p14="http://schemas.microsoft.com/office/powerpoint/2010/main" val="100273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Summary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98017" y="1827833"/>
            <a:ext cx="7988150" cy="4885021"/>
          </a:xfrm>
        </p:spPr>
        <p:txBody>
          <a:bodyPr>
            <a:normAutofit/>
          </a:bodyPr>
          <a:lstStyle/>
          <a:p>
            <a:pPr marL="0" indent="0">
              <a:buNone/>
            </a:pPr>
            <a:r>
              <a:rPr lang="en-US" sz="2400" b="1" dirty="0" smtClean="0">
                <a:solidFill>
                  <a:srgbClr val="0070C0"/>
                </a:solidFill>
                <a:latin typeface="Book Antiqua" panose="02040602050305030304" pitchFamily="18" charset="0"/>
              </a:rPr>
              <a:t>Negotiation</a:t>
            </a:r>
          </a:p>
          <a:p>
            <a:pPr>
              <a:buClr>
                <a:srgbClr val="0070C0"/>
              </a:buClr>
              <a:buFont typeface="Wingdings" panose="05000000000000000000" pitchFamily="2" charset="2"/>
              <a:buChar char="v"/>
            </a:pPr>
            <a:r>
              <a:rPr lang="en-US" sz="2400" dirty="0" smtClean="0">
                <a:latin typeface="Book Antiqua" panose="02040602050305030304" pitchFamily="18" charset="0"/>
              </a:rPr>
              <a:t>Skill that is learned &amp; practiced</a:t>
            </a:r>
          </a:p>
          <a:p>
            <a:pPr>
              <a:buClr>
                <a:srgbClr val="0070C0"/>
              </a:buClr>
              <a:buFont typeface="Wingdings" panose="05000000000000000000" pitchFamily="2" charset="2"/>
              <a:buChar char="v"/>
            </a:pPr>
            <a:r>
              <a:rPr lang="en-US" sz="2400" dirty="0" smtClean="0">
                <a:latin typeface="Book Antiqua" panose="02040602050305030304" pitchFamily="18" charset="0"/>
              </a:rPr>
              <a:t>Key to avoiding conflicts</a:t>
            </a:r>
          </a:p>
          <a:p>
            <a:pPr>
              <a:buClr>
                <a:srgbClr val="0070C0"/>
              </a:buClr>
              <a:buFont typeface="Wingdings" panose="05000000000000000000" pitchFamily="2" charset="2"/>
              <a:buChar char="v"/>
            </a:pPr>
            <a:r>
              <a:rPr lang="en-US" sz="2400" dirty="0" smtClean="0">
                <a:latin typeface="Book Antiqua" panose="02040602050305030304" pitchFamily="18" charset="0"/>
              </a:rPr>
              <a:t>Foundation for building trusting partnerships with family</a:t>
            </a:r>
          </a:p>
          <a:p>
            <a:pPr lvl="1">
              <a:buClr>
                <a:srgbClr val="006600"/>
              </a:buClr>
              <a:buFont typeface="Wingdings" panose="05000000000000000000" pitchFamily="2" charset="2"/>
              <a:buChar char="ü"/>
            </a:pPr>
            <a:r>
              <a:rPr lang="en-US" sz="2400" dirty="0" smtClean="0">
                <a:latin typeface="Book Antiqua" panose="02040602050305030304" pitchFamily="18" charset="0"/>
              </a:rPr>
              <a:t>Shared control and power in setting goals, providing care</a:t>
            </a:r>
          </a:p>
          <a:p>
            <a:pPr lvl="1"/>
            <a:endParaRPr lang="en-US" dirty="0" smtClean="0"/>
          </a:p>
          <a:p>
            <a:pPr lvl="1"/>
            <a:endParaRPr lang="en-US" dirty="0" smtClean="0"/>
          </a:p>
          <a:p>
            <a:pPr marL="609585"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858" y="387754"/>
            <a:ext cx="2381250" cy="219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359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872437"/>
            <a:ext cx="10994760" cy="5090165"/>
          </a:xfrm>
        </p:spPr>
        <p:txBody>
          <a:bodyPr>
            <a:normAutofit/>
          </a:bodyPr>
          <a:lstStyle/>
          <a:p>
            <a:pPr marL="0" indent="0">
              <a:buNone/>
            </a:pPr>
            <a:r>
              <a:rPr lang="en-US" sz="2400" b="1" dirty="0" smtClean="0">
                <a:solidFill>
                  <a:srgbClr val="0070C0"/>
                </a:solidFill>
                <a:latin typeface="Book Antiqua" panose="02040602050305030304" pitchFamily="18" charset="0"/>
              </a:rPr>
              <a:t>Family-Staff Partnerships: Part 3</a:t>
            </a:r>
          </a:p>
          <a:p>
            <a:pPr>
              <a:buClr>
                <a:srgbClr val="0070C0"/>
              </a:buClr>
              <a:buFont typeface="Wingdings" panose="05000000000000000000" pitchFamily="2" charset="2"/>
              <a:buChar char="v"/>
            </a:pPr>
            <a:r>
              <a:rPr lang="en-US" sz="2400" dirty="0" smtClean="0">
                <a:latin typeface="Book Antiqua" panose="02040602050305030304" pitchFamily="18" charset="0"/>
              </a:rPr>
              <a:t>Conducting the Negotiation Session</a:t>
            </a:r>
          </a:p>
          <a:p>
            <a:pPr>
              <a:buClr>
                <a:srgbClr val="0070C0"/>
              </a:buClr>
              <a:buFont typeface="Wingdings" panose="05000000000000000000" pitchFamily="2" charset="2"/>
              <a:buChar char="v"/>
            </a:pPr>
            <a:r>
              <a:rPr lang="en-US" sz="2400" dirty="0" smtClean="0">
                <a:latin typeface="Book Antiqua" panose="02040602050305030304" pitchFamily="18" charset="0"/>
              </a:rPr>
              <a:t>Step 5. Evaluation and Renegotiation of the Partnership Agreement</a:t>
            </a:r>
          </a:p>
        </p:txBody>
      </p:sp>
    </p:spTree>
    <p:extLst>
      <p:ext uri="{BB962C8B-B14F-4D97-AF65-F5344CB8AC3E}">
        <p14:creationId xmlns:p14="http://schemas.microsoft.com/office/powerpoint/2010/main" val="10288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42261" y="1615960"/>
            <a:ext cx="8043906" cy="4885021"/>
          </a:xfrm>
        </p:spPr>
        <p:txBody>
          <a:bodyPr>
            <a:normAutofit/>
          </a:bodyPr>
          <a:lstStyle/>
          <a:p>
            <a:pPr marL="0" indent="0">
              <a:buNone/>
            </a:pPr>
            <a:r>
              <a:rPr lang="en-US" sz="2400" b="1" dirty="0">
                <a:solidFill>
                  <a:srgbClr val="0070C0"/>
                </a:solidFill>
                <a:latin typeface="Book Antiqua" panose="02040602050305030304" pitchFamily="18" charset="0"/>
              </a:rPr>
              <a:t>Goals for our series  </a:t>
            </a:r>
          </a:p>
          <a:p>
            <a:pPr marL="800100" lvl="1" indent="-342900">
              <a:buClr>
                <a:srgbClr val="0070C0"/>
              </a:buClr>
              <a:buFont typeface="Wingdings" panose="05000000000000000000" pitchFamily="2" charset="2"/>
              <a:buChar char="v"/>
            </a:pPr>
            <a:r>
              <a:rPr lang="en-US" sz="2400" dirty="0">
                <a:latin typeface="Book Antiqua" panose="02040602050305030304" pitchFamily="18" charset="0"/>
              </a:rPr>
              <a:t>Enhance family involvement in the daily care of their loved ones</a:t>
            </a:r>
          </a:p>
          <a:p>
            <a:pPr marL="800100" lvl="1" indent="-342900">
              <a:buClr>
                <a:srgbClr val="0070C0"/>
              </a:buClr>
              <a:buFont typeface="Wingdings" panose="05000000000000000000" pitchFamily="2" charset="2"/>
              <a:buChar char="v"/>
            </a:pPr>
            <a:r>
              <a:rPr lang="en-US" sz="2400" dirty="0">
                <a:latin typeface="Book Antiqua" panose="02040602050305030304" pitchFamily="18" charset="0"/>
              </a:rPr>
              <a:t>Promote person-centered care</a:t>
            </a:r>
          </a:p>
          <a:p>
            <a:pPr marL="457200" lvl="1" indent="0">
              <a:buNone/>
            </a:pPr>
            <a:endParaRPr lang="en-US" sz="2400" dirty="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marL="800100" lvl="1" indent="-342900">
              <a:buClr>
                <a:srgbClr val="0070C0"/>
              </a:buClr>
              <a:buFont typeface="Wingdings" panose="05000000000000000000" pitchFamily="2" charset="2"/>
              <a:buChar char="v"/>
            </a:pPr>
            <a:r>
              <a:rPr lang="en-US" sz="2400" dirty="0">
                <a:latin typeface="Book Antiqua" panose="02040602050305030304" pitchFamily="18" charset="0"/>
              </a:rPr>
              <a:t>Review </a:t>
            </a:r>
            <a:r>
              <a:rPr lang="en-US" sz="2400" dirty="0" smtClean="0">
                <a:latin typeface="Book Antiqua" panose="02040602050305030304" pitchFamily="18" charset="0"/>
              </a:rPr>
              <a:t>principles of negotiation use in Step 3</a:t>
            </a:r>
            <a:endParaRPr lang="en-US" sz="2400" dirty="0">
              <a:latin typeface="Book Antiqua" panose="02040602050305030304" pitchFamily="18" charset="0"/>
            </a:endParaRPr>
          </a:p>
          <a:p>
            <a:pPr marL="800100" lvl="1" indent="-342900">
              <a:buClr>
                <a:srgbClr val="0070C0"/>
              </a:buClr>
              <a:buFont typeface="Wingdings" panose="05000000000000000000" pitchFamily="2" charset="2"/>
              <a:buChar char="v"/>
            </a:pPr>
            <a:r>
              <a:rPr lang="en-US" sz="2400" dirty="0" smtClean="0">
                <a:latin typeface="Book Antiqua" panose="02040602050305030304" pitchFamily="18" charset="0"/>
              </a:rPr>
              <a:t>Describe conflict resolution and how it works in negotiation</a:t>
            </a:r>
          </a:p>
          <a:p>
            <a:pPr marL="457200" lvl="1" indent="0">
              <a:buNone/>
            </a:pPr>
            <a:endParaRPr lang="en-US" dirty="0"/>
          </a:p>
        </p:txBody>
      </p:sp>
    </p:spTree>
    <p:extLst>
      <p:ext uri="{BB962C8B-B14F-4D97-AF65-F5344CB8AC3E}">
        <p14:creationId xmlns:p14="http://schemas.microsoft.com/office/powerpoint/2010/main" val="229528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Family Involvement in Care (FIC) Intervention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783228"/>
            <a:ext cx="10994760" cy="3067553"/>
          </a:xfrm>
        </p:spPr>
        <p:txBody>
          <a:bodyPr>
            <a:normAutofit/>
          </a:bodyPr>
          <a:lstStyle/>
          <a:p>
            <a:pPr marL="514350" indent="-514350">
              <a:buFont typeface="+mj-lt"/>
              <a:buAutoNum type="arabicPeriod"/>
            </a:pPr>
            <a:r>
              <a:rPr lang="en-US" sz="2400" dirty="0" smtClean="0">
                <a:latin typeface="Book Antiqua" panose="02040602050305030304" pitchFamily="18" charset="0"/>
              </a:rPr>
              <a:t>Orient family to the setting and the idea of partnership</a:t>
            </a:r>
          </a:p>
          <a:p>
            <a:pPr marL="514350" indent="-514350">
              <a:buFont typeface="+mj-lt"/>
              <a:buAutoNum type="arabicPeriod"/>
            </a:pPr>
            <a:r>
              <a:rPr lang="en-US" sz="2400" dirty="0" smtClean="0">
                <a:latin typeface="Book Antiqua" panose="02040602050305030304" pitchFamily="18" charset="0"/>
              </a:rPr>
              <a:t>Educate staff </a:t>
            </a:r>
            <a:endParaRPr lang="en-US" sz="2400" dirty="0">
              <a:latin typeface="Book Antiqua" panose="02040602050305030304" pitchFamily="18" charset="0"/>
            </a:endParaRPr>
          </a:p>
          <a:p>
            <a:pPr marL="514350" indent="-514350">
              <a:buFont typeface="+mj-lt"/>
              <a:buAutoNum type="arabicPeriod"/>
            </a:pPr>
            <a:r>
              <a:rPr lang="en-US" sz="2400" b="1" dirty="0" smtClean="0">
                <a:solidFill>
                  <a:srgbClr val="C00000"/>
                </a:solidFill>
                <a:latin typeface="Book Antiqua" panose="02040602050305030304" pitchFamily="18" charset="0"/>
              </a:rPr>
              <a:t>Negotiate and form partnership agreement with family</a:t>
            </a:r>
          </a:p>
          <a:p>
            <a:pPr marL="514350" indent="-514350">
              <a:buFont typeface="+mj-lt"/>
              <a:buAutoNum type="arabicPeriod"/>
            </a:pPr>
            <a:r>
              <a:rPr lang="en-US" sz="2400" dirty="0" smtClean="0">
                <a:latin typeface="Book Antiqua" panose="02040602050305030304" pitchFamily="18" charset="0"/>
              </a:rPr>
              <a:t>Educate family members about staying involved in care </a:t>
            </a:r>
          </a:p>
          <a:p>
            <a:pPr marL="514350" indent="-514350">
              <a:buFont typeface="+mj-lt"/>
              <a:buAutoNum type="arabicPeriod"/>
            </a:pPr>
            <a:r>
              <a:rPr lang="en-US" sz="2400" dirty="0" smtClean="0">
                <a:latin typeface="Book Antiqua" panose="02040602050305030304" pitchFamily="18" charset="0"/>
              </a:rPr>
              <a:t>Evaluate and renegotiate the agreement as needed</a:t>
            </a:r>
            <a:endParaRPr lang="en-US" sz="2400" dirty="0">
              <a:latin typeface="Book Antiqua" panose="02040602050305030304" pitchFamily="18" charset="0"/>
            </a:endParaRPr>
          </a:p>
        </p:txBody>
      </p:sp>
    </p:spTree>
    <p:extLst>
      <p:ext uri="{BB962C8B-B14F-4D97-AF65-F5344CB8AC3E}">
        <p14:creationId xmlns:p14="http://schemas.microsoft.com/office/powerpoint/2010/main" val="57735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3. Negotiation </a:t>
            </a:r>
            <a:endParaRPr lang="en-US" sz="3600" dirty="0">
              <a:solidFill>
                <a:srgbClr val="0070C0"/>
              </a:solidFill>
              <a:effectLst/>
              <a:latin typeface="Book Antiqua" panose="02040602050305030304" pitchFamily="18" charset="0"/>
            </a:endParaRPr>
          </a:p>
        </p:txBody>
      </p:sp>
      <p:sp>
        <p:nvSpPr>
          <p:cNvPr id="5" name="Content Placeholder 4"/>
          <p:cNvSpPr>
            <a:spLocks noGrp="1"/>
          </p:cNvSpPr>
          <p:nvPr>
            <p:ph idx="1"/>
          </p:nvPr>
        </p:nvSpPr>
        <p:spPr>
          <a:xfrm>
            <a:off x="3041900" y="1392935"/>
            <a:ext cx="8144267" cy="4885021"/>
          </a:xfrm>
        </p:spPr>
        <p:txBody>
          <a:bodyPr>
            <a:noAutofit/>
          </a:bodyPr>
          <a:lstStyle/>
          <a:p>
            <a:pPr marL="0" indent="0" algn="ctr">
              <a:buNone/>
            </a:pPr>
            <a:r>
              <a:rPr lang="en-US" sz="2400" dirty="0" smtClean="0">
                <a:latin typeface="Book Antiqua" panose="02040602050305030304" pitchFamily="18" charset="0"/>
              </a:rPr>
              <a:t>Negotiation isn’t just for corporate board rooms!</a:t>
            </a:r>
          </a:p>
          <a:p>
            <a:pPr algn="ctr"/>
            <a:endParaRPr lang="en-US" dirty="0"/>
          </a:p>
          <a:p>
            <a:pPr algn="ctr"/>
            <a:endParaRPr lang="en-US" dirty="0" smtClean="0"/>
          </a:p>
          <a:p>
            <a:pPr algn="ctr"/>
            <a:endParaRPr lang="en-US" dirty="0"/>
          </a:p>
          <a:p>
            <a:pPr algn="ctr"/>
            <a:endParaRPr lang="en-US" dirty="0" smtClean="0"/>
          </a:p>
          <a:p>
            <a:pPr marL="0" indent="0" algn="ctr">
              <a:buNone/>
            </a:pPr>
            <a:endParaRPr lang="en-US" dirty="0" smtClean="0"/>
          </a:p>
          <a:p>
            <a:pPr marL="0" indent="0" algn="ctr">
              <a:buNone/>
            </a:pPr>
            <a:r>
              <a:rPr lang="en-US" sz="2400" dirty="0" smtClean="0">
                <a:latin typeface="Book Antiqua" panose="02040602050305030304" pitchFamily="18" charset="0"/>
              </a:rPr>
              <a:t>Negotiation </a:t>
            </a:r>
            <a:r>
              <a:rPr lang="en-US" sz="2400" dirty="0">
                <a:latin typeface="Book Antiqua" panose="02040602050305030304" pitchFamily="18" charset="0"/>
              </a:rPr>
              <a:t>is working side-by-side with another person to achieve </a:t>
            </a:r>
            <a:r>
              <a:rPr lang="en-US" sz="2400" b="1" dirty="0">
                <a:solidFill>
                  <a:srgbClr val="C00000"/>
                </a:solidFill>
                <a:latin typeface="Book Antiqua" panose="02040602050305030304" pitchFamily="18" charset="0"/>
              </a:rPr>
              <a:t>mutually satisfying </a:t>
            </a:r>
            <a:r>
              <a:rPr lang="en-US" sz="2400" b="1" dirty="0" smtClean="0">
                <a:solidFill>
                  <a:srgbClr val="C00000"/>
                </a:solidFill>
                <a:latin typeface="Book Antiqua" panose="02040602050305030304" pitchFamily="18" charset="0"/>
              </a:rPr>
              <a:t>results</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957" y="2100304"/>
            <a:ext cx="4344348" cy="2962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246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3. Negotiation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537901"/>
            <a:ext cx="8144267" cy="4885021"/>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Cooperative Negotiation = Win-Win</a:t>
            </a:r>
          </a:p>
          <a:p>
            <a:pPr lvl="1">
              <a:buClr>
                <a:srgbClr val="006600"/>
              </a:buClr>
              <a:buFont typeface="Wingdings" panose="05000000000000000000" pitchFamily="2" charset="2"/>
              <a:buChar char="ü"/>
            </a:pPr>
            <a:r>
              <a:rPr lang="en-US" sz="2400" dirty="0" smtClean="0">
                <a:latin typeface="Book Antiqua" panose="02040602050305030304" pitchFamily="18" charset="0"/>
              </a:rPr>
              <a:t>Resolve possible conflict over who controls or provides care (or parts of care!)</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Negotiation = Means to overcome differing views that cause conflict</a:t>
            </a:r>
          </a:p>
          <a:p>
            <a:pPr>
              <a:buClr>
                <a:srgbClr val="0070C0"/>
              </a:buClr>
              <a:buFont typeface="Wingdings" panose="05000000000000000000" pitchFamily="2" charset="2"/>
              <a:buChar char="v"/>
            </a:pPr>
            <a:r>
              <a:rPr lang="en-US" sz="2400" dirty="0" smtClean="0">
                <a:latin typeface="Book Antiqua" panose="02040602050305030304" pitchFamily="18" charset="0"/>
              </a:rPr>
              <a:t>Negotiation = Skill that can be learned</a:t>
            </a:r>
          </a:p>
          <a:p>
            <a:pPr lvl="1">
              <a:buClr>
                <a:srgbClr val="006600"/>
              </a:buClr>
              <a:buFont typeface="Wingdings" panose="05000000000000000000" pitchFamily="2" charset="2"/>
              <a:buChar char="ü"/>
            </a:pPr>
            <a:r>
              <a:rPr lang="en-US" sz="2400" dirty="0" smtClean="0">
                <a:latin typeface="Book Antiqua" panose="02040602050305030304" pitchFamily="18" charset="0"/>
              </a:rPr>
              <a:t>Review basic techniques</a:t>
            </a:r>
          </a:p>
          <a:p>
            <a:pPr lvl="1">
              <a:buClr>
                <a:srgbClr val="006600"/>
              </a:buClr>
              <a:buFont typeface="Wingdings" panose="05000000000000000000" pitchFamily="2" charset="2"/>
              <a:buChar char="ü"/>
            </a:pPr>
            <a:r>
              <a:rPr lang="en-US" sz="2400" dirty="0" smtClean="0">
                <a:latin typeface="Book Antiqua" panose="02040602050305030304" pitchFamily="18" charset="0"/>
              </a:rPr>
              <a:t>Apply to partnership agreements</a:t>
            </a:r>
            <a:r>
              <a:rPr lang="en-US" dirty="0" smtClean="0"/>
              <a:t/>
            </a:r>
            <a:br>
              <a:rPr lang="en-US" dirty="0" smtClean="0"/>
            </a:br>
            <a:endParaRPr lang="en-US" dirty="0" smtClean="0"/>
          </a:p>
          <a:p>
            <a:pPr marL="0" indent="0">
              <a:buNone/>
            </a:pPr>
            <a:endParaRPr lang="en-US" dirty="0" smtClean="0"/>
          </a:p>
          <a:p>
            <a:pPr marL="0" indent="0">
              <a:buNone/>
            </a:pPr>
            <a:endParaRPr lang="en-US" dirty="0"/>
          </a:p>
        </p:txBody>
      </p:sp>
      <p:pic>
        <p:nvPicPr>
          <p:cNvPr id="5" name="Picture 4" descr="IntermarketAndMore | Economia, Trading, Intermarket 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414" y="4516244"/>
            <a:ext cx="2182083" cy="2072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105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3: Negotiation </a:t>
            </a:r>
            <a:endParaRPr lang="en-US" sz="3600" dirty="0">
              <a:solidFill>
                <a:srgbClr val="0070C0"/>
              </a:solidFill>
              <a:effectLst/>
              <a:latin typeface="Book Antiqua" panose="02040602050305030304" pitchFamily="18" charset="0"/>
            </a:endParaRPr>
          </a:p>
        </p:txBody>
      </p:sp>
      <p:sp>
        <p:nvSpPr>
          <p:cNvPr id="7" name="Content Placeholder 6"/>
          <p:cNvSpPr>
            <a:spLocks noGrp="1"/>
          </p:cNvSpPr>
          <p:nvPr>
            <p:ph idx="1"/>
          </p:nvPr>
        </p:nvSpPr>
        <p:spPr/>
        <p:txBody>
          <a:bodyPr/>
          <a:lstStyle/>
          <a:p>
            <a:pPr marL="0" indent="0" algn="ctr">
              <a:buNone/>
            </a:pPr>
            <a:r>
              <a:rPr lang="en-US" sz="2800" b="1" dirty="0" smtClean="0">
                <a:solidFill>
                  <a:srgbClr val="0070C0"/>
                </a:solidFill>
                <a:latin typeface="Book Antiqua" panose="02040602050305030304" pitchFamily="18" charset="0"/>
              </a:rPr>
              <a:t>Use the “law of win-win” to guide decisions</a:t>
            </a: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819" y="2091852"/>
            <a:ext cx="5542776" cy="2742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685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Back to the beginning . . . </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615959"/>
            <a:ext cx="10994760" cy="5090165"/>
          </a:xfrm>
        </p:spPr>
        <p:txBody>
          <a:bodyPr>
            <a:normAutofit/>
          </a:bodyPr>
          <a:lstStyle/>
          <a:p>
            <a:pPr marL="0" indent="0">
              <a:buNone/>
            </a:pPr>
            <a:r>
              <a:rPr lang="en-US" sz="2400" b="1" dirty="0" smtClean="0">
                <a:solidFill>
                  <a:srgbClr val="C00000"/>
                </a:solidFill>
                <a:latin typeface="Book Antiqua" panose="02040602050305030304" pitchFamily="18" charset="0"/>
              </a:rPr>
              <a:t>Family Involvement in Care </a:t>
            </a:r>
            <a:r>
              <a:rPr lang="en-US" sz="2400" i="1" dirty="0" smtClean="0">
                <a:solidFill>
                  <a:srgbClr val="002060"/>
                </a:solidFill>
                <a:latin typeface="Book Antiqua" panose="02040602050305030304" pitchFamily="18" charset="0"/>
              </a:rPr>
              <a:t>= A trusting partnership between staff and family in providing care for the person with dementia</a:t>
            </a:r>
          </a:p>
          <a:p>
            <a:pPr marL="0" indent="0">
              <a:buNone/>
            </a:pPr>
            <a:endParaRPr lang="en-US" sz="2400" i="1" dirty="0" smtClean="0">
              <a:solidFill>
                <a:srgbClr val="002060"/>
              </a:solidFill>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Deliberate process to involve family</a:t>
            </a:r>
          </a:p>
          <a:p>
            <a:pPr>
              <a:buClr>
                <a:srgbClr val="0070C0"/>
              </a:buClr>
              <a:buFont typeface="Wingdings" panose="05000000000000000000" pitchFamily="2" charset="2"/>
              <a:buChar char="v"/>
            </a:pPr>
            <a:r>
              <a:rPr lang="en-US" sz="2400" dirty="0" smtClean="0">
                <a:latin typeface="Book Antiqua" panose="02040602050305030304" pitchFamily="18" charset="0"/>
              </a:rPr>
              <a:t>Negotiation allows family and staff to identify SHARED goals</a:t>
            </a:r>
          </a:p>
          <a:p>
            <a:pPr>
              <a:buClr>
                <a:srgbClr val="0070C0"/>
              </a:buClr>
              <a:buFont typeface="Wingdings" panose="05000000000000000000" pitchFamily="2" charset="2"/>
              <a:buChar char="v"/>
            </a:pPr>
            <a:r>
              <a:rPr lang="en-US" sz="2400" dirty="0" smtClean="0">
                <a:latin typeface="Book Antiqua" panose="02040602050305030304" pitchFamily="18" charset="0"/>
              </a:rPr>
              <a:t>Sharing information and goals leads to a trusting partnership!</a:t>
            </a:r>
          </a:p>
        </p:txBody>
      </p:sp>
    </p:spTree>
    <p:extLst>
      <p:ext uri="{BB962C8B-B14F-4D97-AF65-F5344CB8AC3E}">
        <p14:creationId xmlns:p14="http://schemas.microsoft.com/office/powerpoint/2010/main" val="401216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Big role change for many of staff</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44267" cy="4885021"/>
          </a:xfrm>
        </p:spPr>
        <p:txBody>
          <a:bodyPr>
            <a:normAutofit/>
          </a:bodyPr>
          <a:lstStyle/>
          <a:p>
            <a:pPr>
              <a:buClr>
                <a:srgbClr val="0070C0"/>
              </a:buClr>
              <a:buFont typeface="Wingdings" panose="05000000000000000000" pitchFamily="2" charset="2"/>
              <a:buChar char="v"/>
            </a:pPr>
            <a:r>
              <a:rPr lang="en-US" sz="2400" dirty="0" smtClean="0">
                <a:solidFill>
                  <a:srgbClr val="0070C0"/>
                </a:solidFill>
                <a:latin typeface="Book Antiqua" panose="02040602050305030304" pitchFamily="18" charset="0"/>
              </a:rPr>
              <a:t>Norm </a:t>
            </a:r>
            <a:r>
              <a:rPr lang="en-US" sz="2400" dirty="0" smtClean="0">
                <a:solidFill>
                  <a:srgbClr val="0070C0"/>
                </a:solidFill>
                <a:latin typeface="Book Antiqua" panose="02040602050305030304" pitchFamily="18" charset="0"/>
                <a:sym typeface="Wingdings" panose="05000000000000000000" pitchFamily="2" charset="2"/>
              </a:rPr>
              <a:t></a:t>
            </a:r>
            <a:r>
              <a:rPr lang="en-US" sz="2400" dirty="0" smtClean="0">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rPr>
              <a:t>Health care providers and staff caregivers are the “experts” who have the “answers”</a:t>
            </a:r>
          </a:p>
          <a:p>
            <a:pPr>
              <a:buClr>
                <a:srgbClr val="0070C0"/>
              </a:buClr>
              <a:buFont typeface="Wingdings" panose="05000000000000000000" pitchFamily="2" charset="2"/>
              <a:buChar char="v"/>
            </a:pPr>
            <a:r>
              <a:rPr lang="en-US" sz="2400" dirty="0" smtClean="0">
                <a:latin typeface="Book Antiqua" panose="02040602050305030304" pitchFamily="18" charset="0"/>
              </a:rPr>
              <a:t>Being </a:t>
            </a:r>
            <a:r>
              <a:rPr lang="en-US" sz="2400" b="1" dirty="0" smtClean="0">
                <a:solidFill>
                  <a:srgbClr val="C00000"/>
                </a:solidFill>
                <a:latin typeface="Book Antiqua" panose="02040602050305030304" pitchFamily="18" charset="0"/>
              </a:rPr>
              <a:t>EQUAL</a:t>
            </a:r>
            <a:r>
              <a:rPr lang="en-US" sz="2400" dirty="0" smtClean="0">
                <a:latin typeface="Book Antiqua" panose="02040602050305030304" pitchFamily="18" charset="0"/>
              </a:rPr>
              <a:t> partners with family requires change</a:t>
            </a:r>
          </a:p>
          <a:p>
            <a:pPr lvl="1">
              <a:buClr>
                <a:srgbClr val="006600"/>
              </a:buClr>
              <a:buFont typeface="Wingdings" panose="05000000000000000000" pitchFamily="2" charset="2"/>
              <a:buChar char="ü"/>
            </a:pPr>
            <a:r>
              <a:rPr lang="en-US" sz="2400" dirty="0" smtClean="0">
                <a:latin typeface="Book Antiqua" panose="02040602050305030304" pitchFamily="18" charset="0"/>
              </a:rPr>
              <a:t>How you think about your and their roles</a:t>
            </a:r>
          </a:p>
          <a:p>
            <a:pPr lvl="1">
              <a:buClr>
                <a:srgbClr val="006600"/>
              </a:buClr>
              <a:buFont typeface="Wingdings" panose="05000000000000000000" pitchFamily="2" charset="2"/>
              <a:buChar char="ü"/>
            </a:pPr>
            <a:r>
              <a:rPr lang="en-US" sz="2400" dirty="0" smtClean="0">
                <a:latin typeface="Book Antiqua" panose="02040602050305030304" pitchFamily="18" charset="0"/>
              </a:rPr>
              <a:t>Modifying expectations and behaviors</a:t>
            </a:r>
          </a:p>
          <a:p>
            <a:pPr lvl="1">
              <a:buClr>
                <a:srgbClr val="006600"/>
              </a:buClr>
              <a:buFont typeface="Wingdings" panose="05000000000000000000" pitchFamily="2" charset="2"/>
              <a:buChar char="ü"/>
            </a:pPr>
            <a:r>
              <a:rPr lang="en-US" sz="2400" dirty="0" smtClean="0">
                <a:latin typeface="Book Antiqua" panose="02040602050305030304" pitchFamily="18" charset="0"/>
              </a:rPr>
              <a:t>Not “taking control” of person’s care</a:t>
            </a:r>
          </a:p>
          <a:p>
            <a:pPr>
              <a:buClr>
                <a:srgbClr val="0070C0"/>
              </a:buClr>
              <a:buFont typeface="Wingdings" panose="05000000000000000000" pitchFamily="2" charset="2"/>
              <a:buChar char="v"/>
            </a:pPr>
            <a:r>
              <a:rPr lang="en-US" sz="2400" dirty="0" smtClean="0">
                <a:latin typeface="Book Antiqua" panose="02040602050305030304" pitchFamily="18" charset="0"/>
              </a:rPr>
              <a:t>Negotiation: plan together</a:t>
            </a:r>
          </a:p>
          <a:p>
            <a:pPr lvl="1">
              <a:buClr>
                <a:srgbClr val="006600"/>
              </a:buClr>
              <a:buFont typeface="Wingdings" panose="05000000000000000000" pitchFamily="2" charset="2"/>
              <a:buChar char="ü"/>
            </a:pPr>
            <a:r>
              <a:rPr lang="en-US" sz="2400" dirty="0" smtClean="0">
                <a:latin typeface="Book Antiqua" panose="02040602050305030304" pitchFamily="18" charset="0"/>
              </a:rPr>
              <a:t>Help resolve conflicts</a:t>
            </a:r>
          </a:p>
          <a:p>
            <a:pPr lvl="1">
              <a:buClr>
                <a:srgbClr val="006600"/>
              </a:buClr>
              <a:buFont typeface="Wingdings" panose="05000000000000000000" pitchFamily="2" charset="2"/>
              <a:buChar char="ü"/>
            </a:pPr>
            <a:r>
              <a:rPr lang="en-US" sz="2400" dirty="0" smtClean="0">
                <a:latin typeface="Book Antiqua" panose="02040602050305030304" pitchFamily="18" charset="0"/>
              </a:rPr>
              <a:t>Blend differing points of view</a:t>
            </a:r>
            <a:endParaRPr lang="en-US" sz="2400" dirty="0">
              <a:latin typeface="Book Antiqua" panose="02040602050305030304" pitchFamily="18" charset="0"/>
            </a:endParaRPr>
          </a:p>
        </p:txBody>
      </p:sp>
    </p:spTree>
    <p:extLst>
      <p:ext uri="{BB962C8B-B14F-4D97-AF65-F5344CB8AC3E}">
        <p14:creationId xmlns:p14="http://schemas.microsoft.com/office/powerpoint/2010/main" val="387575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dirty="0" smtClean="0">
                <a:solidFill>
                  <a:srgbClr val="0070C0"/>
                </a:solidFill>
                <a:latin typeface="Book Antiqua" panose="02040602050305030304" pitchFamily="18" charset="0"/>
              </a:rPr>
              <a:t>Sources of Conflict</a:t>
            </a:r>
            <a:endParaRPr lang="en-US" sz="3600" dirty="0">
              <a:solidFill>
                <a:srgbClr val="0070C0"/>
              </a:solidFill>
              <a:latin typeface="Book Antiqua" panose="02040602050305030304" pitchFamily="18" charset="0"/>
            </a:endParaRPr>
          </a:p>
        </p:txBody>
      </p:sp>
      <p:sp>
        <p:nvSpPr>
          <p:cNvPr id="5" name="Content Placeholder 4"/>
          <p:cNvSpPr>
            <a:spLocks noGrp="1"/>
          </p:cNvSpPr>
          <p:nvPr>
            <p:ph sz="half" idx="1"/>
          </p:nvPr>
        </p:nvSpPr>
        <p:spPr>
          <a:xfrm>
            <a:off x="1038922" y="3090672"/>
            <a:ext cx="5181600" cy="2751010"/>
          </a:xfrm>
        </p:spPr>
        <p:txBody>
          <a:bodyPr>
            <a:normAutofit/>
          </a:bodyPr>
          <a:lstStyle/>
          <a:p>
            <a:pPr marL="0" indent="0">
              <a:buNone/>
            </a:pPr>
            <a:r>
              <a:rPr lang="en-US" sz="2400" b="1" dirty="0" smtClean="0">
                <a:solidFill>
                  <a:srgbClr val="C00000"/>
                </a:solidFill>
                <a:latin typeface="Book Antiqua" panose="02040602050305030304" pitchFamily="18" charset="0"/>
              </a:rPr>
              <a:t>EMOTIONS</a:t>
            </a:r>
          </a:p>
          <a:p>
            <a:pPr>
              <a:buClr>
                <a:srgbClr val="0070C0"/>
              </a:buClr>
              <a:buFont typeface="Wingdings" panose="05000000000000000000" pitchFamily="2" charset="2"/>
              <a:buChar char="v"/>
            </a:pPr>
            <a:r>
              <a:rPr lang="en-US" sz="2400" dirty="0" smtClean="0">
                <a:latin typeface="Book Antiqua" panose="02040602050305030304" pitchFamily="18" charset="0"/>
              </a:rPr>
              <a:t>Defensiveness</a:t>
            </a:r>
          </a:p>
          <a:p>
            <a:pPr>
              <a:buClr>
                <a:srgbClr val="0070C0"/>
              </a:buClr>
              <a:buFont typeface="Wingdings" panose="05000000000000000000" pitchFamily="2" charset="2"/>
              <a:buChar char="v"/>
            </a:pPr>
            <a:r>
              <a:rPr lang="en-US" sz="2400" dirty="0" smtClean="0">
                <a:latin typeface="Book Antiqua" panose="02040602050305030304" pitchFamily="18" charset="0"/>
              </a:rPr>
              <a:t>Hostility</a:t>
            </a:r>
          </a:p>
          <a:p>
            <a:pPr>
              <a:buClr>
                <a:srgbClr val="0070C0"/>
              </a:buClr>
              <a:buFont typeface="Wingdings" panose="05000000000000000000" pitchFamily="2" charset="2"/>
              <a:buChar char="v"/>
            </a:pPr>
            <a:r>
              <a:rPr lang="en-US" sz="2400" dirty="0" smtClean="0">
                <a:latin typeface="Book Antiqua" panose="02040602050305030304" pitchFamily="18" charset="0"/>
              </a:rPr>
              <a:t>Judgements</a:t>
            </a:r>
            <a:endParaRPr lang="en-US" sz="2400" dirty="0">
              <a:latin typeface="Book Antiqua" panose="02040602050305030304" pitchFamily="18" charset="0"/>
            </a:endParaRPr>
          </a:p>
        </p:txBody>
      </p:sp>
      <p:sp>
        <p:nvSpPr>
          <p:cNvPr id="6" name="Content Placeholder 5"/>
          <p:cNvSpPr>
            <a:spLocks noGrp="1"/>
          </p:cNvSpPr>
          <p:nvPr>
            <p:ph sz="half" idx="2"/>
          </p:nvPr>
        </p:nvSpPr>
        <p:spPr>
          <a:xfrm>
            <a:off x="6096000" y="3090672"/>
            <a:ext cx="5181600" cy="2751010"/>
          </a:xfrm>
        </p:spPr>
        <p:txBody>
          <a:bodyPr>
            <a:normAutofit/>
          </a:bodyPr>
          <a:lstStyle/>
          <a:p>
            <a:pPr marL="0" indent="0">
              <a:buNone/>
            </a:pPr>
            <a:r>
              <a:rPr lang="en-US" sz="2400" b="1" dirty="0" smtClean="0">
                <a:solidFill>
                  <a:srgbClr val="C00000"/>
                </a:solidFill>
                <a:latin typeface="Book Antiqua" panose="02040602050305030304" pitchFamily="18" charset="0"/>
              </a:rPr>
              <a:t>BEHAVIORS</a:t>
            </a:r>
          </a:p>
          <a:p>
            <a:pPr>
              <a:buClr>
                <a:srgbClr val="0070C0"/>
              </a:buClr>
              <a:buFont typeface="Wingdings" panose="05000000000000000000" pitchFamily="2" charset="2"/>
              <a:buChar char="v"/>
            </a:pPr>
            <a:r>
              <a:rPr lang="en-US" sz="2400" dirty="0" smtClean="0">
                <a:latin typeface="Book Antiqua" panose="02040602050305030304" pitchFamily="18" charset="0"/>
              </a:rPr>
              <a:t>Lack of knowledge</a:t>
            </a:r>
          </a:p>
          <a:p>
            <a:pPr>
              <a:buClr>
                <a:srgbClr val="0070C0"/>
              </a:buClr>
              <a:buFont typeface="Wingdings" panose="05000000000000000000" pitchFamily="2" charset="2"/>
              <a:buChar char="v"/>
            </a:pPr>
            <a:r>
              <a:rPr lang="en-US" sz="2400" dirty="0" smtClean="0">
                <a:latin typeface="Book Antiqua" panose="02040602050305030304" pitchFamily="18" charset="0"/>
              </a:rPr>
              <a:t>Lack of follow-through</a:t>
            </a:r>
          </a:p>
          <a:p>
            <a:pPr>
              <a:buClr>
                <a:srgbClr val="0070C0"/>
              </a:buClr>
              <a:buFont typeface="Wingdings" panose="05000000000000000000" pitchFamily="2" charset="2"/>
              <a:buChar char="v"/>
            </a:pPr>
            <a:r>
              <a:rPr lang="en-US" sz="2400" dirty="0" smtClean="0">
                <a:latin typeface="Book Antiqua" panose="02040602050305030304" pitchFamily="18" charset="0"/>
              </a:rPr>
              <a:t>Reluctance to try new things</a:t>
            </a:r>
          </a:p>
        </p:txBody>
      </p:sp>
      <p:sp>
        <p:nvSpPr>
          <p:cNvPr id="2" name="TextBox 1"/>
          <p:cNvSpPr txBox="1"/>
          <p:nvPr/>
        </p:nvSpPr>
        <p:spPr>
          <a:xfrm>
            <a:off x="609600" y="1451357"/>
            <a:ext cx="11024616" cy="1508105"/>
          </a:xfrm>
          <a:prstGeom prst="rect">
            <a:avLst/>
          </a:prstGeom>
          <a:noFill/>
        </p:spPr>
        <p:txBody>
          <a:bodyPr wrap="square" rtlCol="0">
            <a:spAutoFit/>
          </a:bodyPr>
          <a:lstStyle/>
          <a:p>
            <a:pPr marL="457200" indent="-457200">
              <a:spcAft>
                <a:spcPts val="1200"/>
              </a:spcAft>
              <a:buClr>
                <a:srgbClr val="0070C0"/>
              </a:buClr>
              <a:buSzPct val="85000"/>
              <a:buFont typeface="Wingdings" panose="05000000000000000000" pitchFamily="2" charset="2"/>
              <a:buChar char="v"/>
            </a:pPr>
            <a:r>
              <a:rPr lang="en-US" sz="2400" b="1" dirty="0" smtClean="0">
                <a:solidFill>
                  <a:srgbClr val="0070C0"/>
                </a:solidFill>
                <a:latin typeface="Book Antiqua" panose="02040602050305030304" pitchFamily="18" charset="0"/>
              </a:rPr>
              <a:t>Staff and family</a:t>
            </a:r>
            <a:r>
              <a:rPr lang="en-US" sz="2400" dirty="0" smtClean="0">
                <a:solidFill>
                  <a:srgbClr val="0070C0"/>
                </a:solidFill>
                <a:latin typeface="Book Antiqua" panose="02040602050305030304" pitchFamily="18" charset="0"/>
              </a:rPr>
              <a:t>: </a:t>
            </a:r>
            <a:r>
              <a:rPr lang="en-US" sz="2400" dirty="0" smtClean="0">
                <a:latin typeface="Book Antiqua" panose="02040602050305030304" pitchFamily="18" charset="0"/>
              </a:rPr>
              <a:t>Different perceptions (viewpoints)</a:t>
            </a:r>
          </a:p>
          <a:p>
            <a:pPr marL="457200" indent="-457200">
              <a:spcAft>
                <a:spcPts val="1200"/>
              </a:spcAft>
              <a:buClr>
                <a:srgbClr val="C00000"/>
              </a:buClr>
              <a:buSzPct val="85000"/>
              <a:buFont typeface="Wingdings" panose="05000000000000000000" pitchFamily="2" charset="2"/>
              <a:buChar char="v"/>
            </a:pPr>
            <a:r>
              <a:rPr lang="en-US" sz="2400" b="1" dirty="0" smtClean="0">
                <a:solidFill>
                  <a:srgbClr val="C00000"/>
                </a:solidFill>
                <a:latin typeface="Book Antiqua" panose="02040602050305030304" pitchFamily="18" charset="0"/>
              </a:rPr>
              <a:t>Conflict:</a:t>
            </a:r>
            <a:r>
              <a:rPr lang="en-US" sz="2400" dirty="0" smtClean="0">
                <a:latin typeface="Book Antiqua" panose="02040602050305030304" pitchFamily="18" charset="0"/>
              </a:rPr>
              <a:t> Disagreements about MOST important care activities</a:t>
            </a:r>
          </a:p>
          <a:p>
            <a:pPr marL="457200" indent="-457200">
              <a:buClr>
                <a:srgbClr val="0070C0"/>
              </a:buClr>
              <a:buSzPct val="85000"/>
              <a:buFont typeface="Wingdings" panose="05000000000000000000" pitchFamily="2" charset="2"/>
              <a:buChar char="v"/>
            </a:pPr>
            <a:r>
              <a:rPr lang="en-US" sz="2400" b="1" dirty="0" smtClean="0">
                <a:solidFill>
                  <a:srgbClr val="0070C0"/>
                </a:solidFill>
                <a:latin typeface="Book Antiqua" panose="02040602050305030304" pitchFamily="18" charset="0"/>
              </a:rPr>
              <a:t>Negotiation:</a:t>
            </a:r>
            <a:r>
              <a:rPr lang="en-US" sz="2400" dirty="0" smtClean="0">
                <a:solidFill>
                  <a:srgbClr val="0070C0"/>
                </a:solidFill>
                <a:latin typeface="Book Antiqua" panose="02040602050305030304" pitchFamily="18" charset="0"/>
              </a:rPr>
              <a:t> </a:t>
            </a:r>
            <a:r>
              <a:rPr lang="en-US" sz="2400" dirty="0" smtClean="0">
                <a:latin typeface="Book Antiqua" panose="02040602050305030304" pitchFamily="18" charset="0"/>
              </a:rPr>
              <a:t>Differences may trigger emotions, behaviors</a:t>
            </a:r>
            <a:endParaRPr lang="en-US" sz="2400" dirty="0">
              <a:latin typeface="Book Antiqua" panose="02040602050305030304" pitchFamily="18" charset="0"/>
            </a:endParaRPr>
          </a:p>
        </p:txBody>
      </p:sp>
    </p:spTree>
    <p:extLst>
      <p:ext uri="{BB962C8B-B14F-4D97-AF65-F5344CB8AC3E}">
        <p14:creationId xmlns:p14="http://schemas.microsoft.com/office/powerpoint/2010/main" val="983437760"/>
      </p:ext>
    </p:extLst>
  </p:cSld>
  <p:clrMapOvr>
    <a:masterClrMapping/>
  </p:clrMapOvr>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Bench</Template>
  <TotalTime>1719</TotalTime>
  <Words>1290</Words>
  <Application>Microsoft Office PowerPoint</Application>
  <PresentationFormat>Widescreen</PresentationFormat>
  <Paragraphs>180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 Antiqua</vt:lpstr>
      <vt:lpstr>Calibri</vt:lpstr>
      <vt:lpstr>Times New Roman</vt:lpstr>
      <vt:lpstr>Wingdings</vt:lpstr>
      <vt:lpstr>Bench</vt:lpstr>
      <vt:lpstr>Family-Staff Partnerships: Part 2</vt:lpstr>
      <vt:lpstr>Training Goals</vt:lpstr>
      <vt:lpstr>Family Involvement in Care (FIC) Intervention</vt:lpstr>
      <vt:lpstr>Step 3. Negotiation </vt:lpstr>
      <vt:lpstr>Step 3. Negotiation</vt:lpstr>
      <vt:lpstr>Step 3: Negotiation </vt:lpstr>
      <vt:lpstr>Back to the beginning . . . </vt:lpstr>
      <vt:lpstr>Big role change for many of staff</vt:lpstr>
      <vt:lpstr>Sources of Conflict</vt:lpstr>
      <vt:lpstr>Breakout Moment</vt:lpstr>
      <vt:lpstr>Example:  Sources of Conflict</vt:lpstr>
      <vt:lpstr>Negotiation in dementia care</vt:lpstr>
      <vt:lpstr>Negotiation in dementia care</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119</cp:revision>
  <cp:lastPrinted>2018-09-09T18:06:02Z</cp:lastPrinted>
  <dcterms:created xsi:type="dcterms:W3CDTF">2017-07-06T19:39:11Z</dcterms:created>
  <dcterms:modified xsi:type="dcterms:W3CDTF">2018-09-09T18:06:24Z</dcterms:modified>
</cp:coreProperties>
</file>