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handoutMasterIdLst>
    <p:handoutMasterId r:id="rId19"/>
  </p:handoutMasterIdLst>
  <p:sldIdLst>
    <p:sldId id="256" r:id="rId2"/>
    <p:sldId id="319" r:id="rId3"/>
    <p:sldId id="320" r:id="rId4"/>
    <p:sldId id="322" r:id="rId5"/>
    <p:sldId id="333" r:id="rId6"/>
    <p:sldId id="334" r:id="rId7"/>
    <p:sldId id="335" r:id="rId8"/>
    <p:sldId id="336" r:id="rId9"/>
    <p:sldId id="325" r:id="rId10"/>
    <p:sldId id="326" r:id="rId11"/>
    <p:sldId id="337" r:id="rId12"/>
    <p:sldId id="327" r:id="rId13"/>
    <p:sldId id="338" r:id="rId14"/>
    <p:sldId id="329" r:id="rId15"/>
    <p:sldId id="279" r:id="rId16"/>
    <p:sldId id="26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503" autoAdjust="0"/>
  </p:normalViewPr>
  <p:slideViewPr>
    <p:cSldViewPr snapToGrid="0">
      <p:cViewPr varScale="1">
        <p:scale>
          <a:sx n="48" d="100"/>
          <a:sy n="48" d="100"/>
        </p:scale>
        <p:origin x="1722" y="3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298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CCCCF4D3-4481-4D51-B78A-0A1CF5F5E55E}" type="datetimeFigureOut">
              <a:rPr lang="en-US" smtClean="0"/>
              <a:t>9/9/2018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r>
              <a:rPr lang="en-US" smtClean="0"/>
              <a:t>Module 6, Part 3: August 11, 2012</a:t>
            </a: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DE26FED7-5F73-410E-A20D-111448EA82DD}" type="slidenum">
              <a:rPr lang="en-US" smtClean="0"/>
              <a:t>‹#›</a:t>
            </a:fld>
            <a:endParaRPr lang="en-US"/>
          </a:p>
        </p:txBody>
      </p:sp>
    </p:spTree>
    <p:extLst>
      <p:ext uri="{BB962C8B-B14F-4D97-AF65-F5344CB8AC3E}">
        <p14:creationId xmlns:p14="http://schemas.microsoft.com/office/powerpoint/2010/main" val="8607618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96727D8E-CDC7-4A1C-A0D0-E6768152B114}"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r>
              <a:rPr lang="en-US" smtClean="0"/>
              <a:t>Module 6, Part 3: August 11, 2012</a:t>
            </a: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6F5AFFD2-27A8-44D2-97C5-91D3ADAC9EC9}" type="slidenum">
              <a:rPr lang="en-US" smtClean="0"/>
              <a:t>‹#›</a:t>
            </a:fld>
            <a:endParaRPr lang="en-US"/>
          </a:p>
        </p:txBody>
      </p:sp>
    </p:spTree>
    <p:extLst>
      <p:ext uri="{BB962C8B-B14F-4D97-AF65-F5344CB8AC3E}">
        <p14:creationId xmlns:p14="http://schemas.microsoft.com/office/powerpoint/2010/main" val="39280246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7</a:t>
            </a:r>
            <a:r>
              <a:rPr lang="en-US" baseline="30000" dirty="0"/>
              <a:t>th</a:t>
            </a:r>
            <a:r>
              <a:rPr lang="en-US" dirty="0"/>
              <a:t> presentation in the series, Partnerships to Improve Care and Quality of Life for Persons with Dementia.  This is the third of three modules in the series that is squarely focused on the Family Involvement in Care Intervention.</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a:t>
            </a:fld>
            <a:endParaRPr lang="en-US"/>
          </a:p>
        </p:txBody>
      </p:sp>
    </p:spTree>
    <p:extLst>
      <p:ext uri="{BB962C8B-B14F-4D97-AF65-F5344CB8AC3E}">
        <p14:creationId xmlns:p14="http://schemas.microsoft.com/office/powerpoint/2010/main" val="95832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in the discussion, the goal is to use what staff and family members have observed to guide further discussion of activities that might be part of the Partnership Agreement.</a:t>
            </a:r>
          </a:p>
          <a:p>
            <a:r>
              <a:rPr lang="en-US" dirty="0"/>
              <a:t> </a:t>
            </a:r>
          </a:p>
          <a:p>
            <a:r>
              <a:rPr lang="en-US" dirty="0"/>
              <a:t>For example, there may be opportunities for family members to help with physical care needs, like eating, grooming, exercise or other activities of daily living. Another important area for family is engaging the person in enjoyable psychosocial or recreational activities. Family members may also help staff address care challenges, like behavioral symptoms or getting the person to take their medications. </a:t>
            </a:r>
          </a:p>
          <a:p>
            <a:r>
              <a:rPr lang="en-US" dirty="0"/>
              <a:t> </a:t>
            </a:r>
          </a:p>
          <a:p>
            <a:r>
              <a:rPr lang="en-US" dirty="0"/>
              <a:t>The “back and forth” discussion includes both options for addressing needs, and what contributions family members and staff will each make.  Using a paper form to document activities that family members and staff will each provide is often helpful. </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B6A202E0-3492-4E99-9BF7-412585CC523C}" type="slidenum">
              <a:rPr lang="en-US" smtClean="0"/>
              <a:t>10</a:t>
            </a:fld>
            <a:endParaRPr lang="en-US" dirty="0"/>
          </a:p>
        </p:txBody>
      </p:sp>
    </p:spTree>
    <p:extLst>
      <p:ext uri="{BB962C8B-B14F-4D97-AF65-F5344CB8AC3E}">
        <p14:creationId xmlns:p14="http://schemas.microsoft.com/office/powerpoint/2010/main" val="399392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family members talk about how they would like to be involved in care, it may be important to explore the pros and cons about their involvement. For example, some may want to be more involved than seems practical. Gently pointing out the pros and cons can help arrive at a “doable” plan.</a:t>
            </a:r>
          </a:p>
          <a:p>
            <a:r>
              <a:rPr lang="en-US" dirty="0"/>
              <a:t> </a:t>
            </a:r>
          </a:p>
          <a:p>
            <a:r>
              <a:rPr lang="en-US" dirty="0"/>
              <a:t>It may also be important to offer family members ideas for their involvement, and to negotiate how much and what type of activities they want to do. Gently reminding everyone that the plan is “not written in stone” and can be changed, will help ease uncertainty. </a:t>
            </a:r>
          </a:p>
          <a:p>
            <a:r>
              <a:rPr lang="en-US" dirty="0"/>
              <a:t> </a:t>
            </a:r>
          </a:p>
          <a:p>
            <a:r>
              <a:rPr lang="en-US" dirty="0"/>
              <a:t>The next part is to fill in what staff will do to support family members to be involved in the activities identified. For example, if family members want to eat lunch with their loved one, the staff role might be to make sure their loved one is clean, dressed, and ready for lunch at a certain time, on certain days.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11</a:t>
            </a:fld>
            <a:endParaRPr lang="en-US"/>
          </a:p>
        </p:txBody>
      </p:sp>
    </p:spTree>
    <p:extLst>
      <p:ext uri="{BB962C8B-B14F-4D97-AF65-F5344CB8AC3E}">
        <p14:creationId xmlns:p14="http://schemas.microsoft.com/office/powerpoint/2010/main" val="34488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Negotiation Session ends by writing up the agreement and thanking EVERYONE for their participation in the discussion. Making sure that family members know their participation is appreciated is important to building the partnership, so it’s good to pay special attention to thanking them. </a:t>
            </a:r>
          </a:p>
          <a:p>
            <a:r>
              <a:rPr lang="en-US" dirty="0"/>
              <a:t> </a:t>
            </a:r>
          </a:p>
          <a:p>
            <a:r>
              <a:rPr lang="en-US" dirty="0"/>
              <a:t>It doesn’t stop there, though. Staff need to share the agreement with other staff, and put it in a place that is easy to find, and use. That means talking about it in shift-change discussions or reports, putting it in care or service plans, and even placing it in the person’s room. </a:t>
            </a:r>
          </a:p>
          <a:p>
            <a:r>
              <a:rPr lang="en-US" dirty="0"/>
              <a:t> </a:t>
            </a:r>
          </a:p>
          <a:p>
            <a:r>
              <a:rPr lang="en-US" dirty="0"/>
              <a:t>It’s important that the family members share the agreement with OTHER family who were not in the meeting. Although one family member is the “lead” for making the partnership agreement, all involved family should be informed. </a:t>
            </a:r>
            <a:endParaRPr lang="en-US" dirty="0"/>
          </a:p>
        </p:txBody>
      </p:sp>
      <p:sp>
        <p:nvSpPr>
          <p:cNvPr id="4" name="Slide Number Placeholder 3"/>
          <p:cNvSpPr>
            <a:spLocks noGrp="1"/>
          </p:cNvSpPr>
          <p:nvPr>
            <p:ph type="sldNum" sz="quarter" idx="10"/>
          </p:nvPr>
        </p:nvSpPr>
        <p:spPr/>
        <p:txBody>
          <a:bodyPr/>
          <a:lstStyle/>
          <a:p>
            <a:fld id="{B6A202E0-3492-4E99-9BF7-412585CC523C}" type="slidenum">
              <a:rPr lang="en-US" smtClean="0"/>
              <a:t>12</a:t>
            </a:fld>
            <a:endParaRPr lang="en-US" dirty="0"/>
          </a:p>
        </p:txBody>
      </p:sp>
    </p:spTree>
    <p:extLst>
      <p:ext uri="{BB962C8B-B14F-4D97-AF65-F5344CB8AC3E}">
        <p14:creationId xmlns:p14="http://schemas.microsoft.com/office/powerpoint/2010/main" val="3085176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step in the Intervention is an extension of the Agreement itself. The outcomes that staff and family agreed on need to be monitored – so part of the process is to figure out how soon the agreement will be reviewed again. </a:t>
            </a:r>
            <a:endParaRPr lang="en-US" dirty="0"/>
          </a:p>
        </p:txBody>
      </p:sp>
      <p:sp>
        <p:nvSpPr>
          <p:cNvPr id="4" name="Slide Number Placeholder 3"/>
          <p:cNvSpPr>
            <a:spLocks noGrp="1"/>
          </p:cNvSpPr>
          <p:nvPr>
            <p:ph type="sldNum" sz="quarter" idx="10"/>
          </p:nvPr>
        </p:nvSpPr>
        <p:spPr/>
        <p:txBody>
          <a:bodyPr/>
          <a:lstStyle/>
          <a:p>
            <a:pPr defTabSz="904159">
              <a:defRPr/>
            </a:pPr>
            <a:fld id="{32144B4A-9BF6-4E96-B0F6-AE46AADFD3CB}" type="slidenum">
              <a:rPr lang="en-US">
                <a:solidFill>
                  <a:prstClr val="black"/>
                </a:solidFill>
                <a:latin typeface="Calibri" panose="020F0502020204030204"/>
              </a:rPr>
              <a:pPr defTabSz="90415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7726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to decide how everyone – family and staff alike – will know if the plan is achieving the goals and outcomes that were laid out in the Partnership Agreement. Two main questions include:</a:t>
            </a:r>
          </a:p>
          <a:p>
            <a:r>
              <a:rPr lang="en-US" dirty="0"/>
              <a:t>1) How soon will the group meet again to review and update the agreement?  And </a:t>
            </a:r>
          </a:p>
          <a:p>
            <a:r>
              <a:rPr lang="en-US" dirty="0"/>
              <a:t>2) What steps will be taken if either party – staff or family – think new or different issues need to be addressed BEFORE the next meeting?</a:t>
            </a:r>
          </a:p>
          <a:p>
            <a:r>
              <a:rPr lang="en-US" dirty="0"/>
              <a:t> </a:t>
            </a:r>
          </a:p>
          <a:p>
            <a:r>
              <a:rPr lang="en-US" dirty="0"/>
              <a:t>The second question means that “signals” that the plan may not be working should be clearly identified and communicated – among staff and family alike.</a:t>
            </a:r>
          </a:p>
          <a:p>
            <a:endParaRPr lang="en-US" dirty="0"/>
          </a:p>
          <a:p>
            <a:r>
              <a:rPr lang="en-US" dirty="0"/>
              <a:t>How the re-evaluation plan works will depend on the setting of care. However, some of the best approaches include:</a:t>
            </a:r>
          </a:p>
          <a:p>
            <a:pPr marL="169530" indent="-169530">
              <a:buFont typeface="Arial" panose="020B0604020202020204" pitchFamily="34" charset="0"/>
              <a:buChar char="•"/>
            </a:pPr>
            <a:r>
              <a:rPr lang="en-US" dirty="0"/>
              <a:t>Regular communication between a key staff member and family members</a:t>
            </a:r>
          </a:p>
          <a:p>
            <a:pPr marL="169530" indent="-169530">
              <a:buFont typeface="Arial" panose="020B0604020202020204" pitchFamily="34" charset="0"/>
              <a:buChar char="•"/>
            </a:pPr>
            <a:r>
              <a:rPr lang="en-US" dirty="0"/>
              <a:t>Staff leaders making a point to “check in” with family about how things are going, and </a:t>
            </a:r>
          </a:p>
          <a:p>
            <a:pPr marL="169530" indent="-169530">
              <a:buFont typeface="Arial" panose="020B0604020202020204" pitchFamily="34" charset="0"/>
              <a:buChar char="•"/>
            </a:pPr>
            <a:r>
              <a:rPr lang="en-US" dirty="0"/>
              <a:t>Setting clear target dates to review and renegotiate the Partnership Agreement.</a:t>
            </a:r>
            <a:endParaRPr lang="en-US" dirty="0"/>
          </a:p>
        </p:txBody>
      </p:sp>
      <p:sp>
        <p:nvSpPr>
          <p:cNvPr id="4" name="Slide Number Placeholder 3"/>
          <p:cNvSpPr>
            <a:spLocks noGrp="1"/>
          </p:cNvSpPr>
          <p:nvPr>
            <p:ph type="sldNum" sz="quarter" idx="10"/>
          </p:nvPr>
        </p:nvSpPr>
        <p:spPr/>
        <p:txBody>
          <a:bodyPr/>
          <a:lstStyle/>
          <a:p>
            <a:fld id="{B6A202E0-3492-4E99-9BF7-412585CC523C}" type="slidenum">
              <a:rPr lang="en-US" smtClean="0"/>
              <a:t>14</a:t>
            </a:fld>
            <a:endParaRPr lang="en-US" dirty="0"/>
          </a:p>
        </p:txBody>
      </p:sp>
    </p:spTree>
    <p:extLst>
      <p:ext uri="{BB962C8B-B14F-4D97-AF65-F5344CB8AC3E}">
        <p14:creationId xmlns:p14="http://schemas.microsoft.com/office/powerpoint/2010/main" val="331544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Family Involvement in Care Intervention is a trusting partnership between staff and family members that is focused on high quality care of the person with dementia. </a:t>
            </a:r>
          </a:p>
          <a:p>
            <a:r>
              <a:rPr lang="en-US" dirty="0"/>
              <a:t> </a:t>
            </a:r>
          </a:p>
          <a:p>
            <a:r>
              <a:rPr lang="en-US" dirty="0"/>
              <a:t>The process of negotiation is based on a solid foundation of assessment information, and discussions with family BEFORE the Negotiation Session that leads to a Partnership Agreement. </a:t>
            </a:r>
          </a:p>
          <a:p>
            <a:r>
              <a:rPr lang="en-US" dirty="0"/>
              <a:t> </a:t>
            </a:r>
          </a:p>
          <a:p>
            <a:r>
              <a:rPr lang="en-US" dirty="0"/>
              <a:t>Coming to a Win-Win agreement, – one that is mutually satisfying to both family and staff depends on a respectful “give and take” discussion that leads to a clear agreement, one that is shared with both staff and family members. </a:t>
            </a:r>
          </a:p>
          <a:p>
            <a:r>
              <a:rPr lang="en-US" dirty="0"/>
              <a:t> </a:t>
            </a:r>
          </a:p>
          <a:p>
            <a:r>
              <a:rPr lang="en-US" dirty="0"/>
              <a:t>Defining clear goals for care, clear roles for both family members and staff, and clear signals that the plan is working OR NOT working, are the keys to success. </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15</a:t>
            </a:fld>
            <a:endParaRPr lang="en-US"/>
          </a:p>
        </p:txBody>
      </p:sp>
    </p:spTree>
    <p:extLst>
      <p:ext uri="{BB962C8B-B14F-4D97-AF65-F5344CB8AC3E}">
        <p14:creationId xmlns:p14="http://schemas.microsoft.com/office/powerpoint/2010/main" val="182313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next presentation titled “Person-Centered Care-Overview” we will introduce the concept of being Person-Centered in providing dementia care.</a:t>
            </a:r>
          </a:p>
          <a:p>
            <a:pPr defTabSz="931735">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16</a:t>
            </a:fld>
            <a:endParaRPr lang="en-US"/>
          </a:p>
        </p:txBody>
      </p:sp>
    </p:spTree>
    <p:extLst>
      <p:ext uri="{BB962C8B-B14F-4D97-AF65-F5344CB8AC3E}">
        <p14:creationId xmlns:p14="http://schemas.microsoft.com/office/powerpoint/2010/main" val="61937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for this module are to discuss practices that are part of the Negotiation Session that leads to the Partnership Agreement. We’ll also briefly review the last component of the Intervention, which is to evaluate and renegotiate the agreement to fit the person’s changing care needs.</a:t>
            </a:r>
          </a:p>
          <a:p>
            <a:endParaRPr lang="en-US" dirty="0" smtClean="0"/>
          </a:p>
          <a:p>
            <a:endParaRPr lang="en-US" dirty="0" smtClean="0">
              <a:solidFill>
                <a:srgbClr val="0000CC"/>
              </a:solidFill>
            </a:endParaRPr>
          </a:p>
        </p:txBody>
      </p:sp>
      <p:sp>
        <p:nvSpPr>
          <p:cNvPr id="4" name="Slide Number Placeholder 3"/>
          <p:cNvSpPr>
            <a:spLocks noGrp="1"/>
          </p:cNvSpPr>
          <p:nvPr>
            <p:ph type="sldNum" sz="quarter" idx="10"/>
          </p:nvPr>
        </p:nvSpPr>
        <p:spPr/>
        <p:txBody>
          <a:bodyPr/>
          <a:lstStyle/>
          <a:p>
            <a:fld id="{6F5AFFD2-27A8-44D2-97C5-91D3ADAC9EC9}" type="slidenum">
              <a:rPr lang="en-US" smtClean="0"/>
              <a:t>2</a:t>
            </a:fld>
            <a:endParaRPr lang="en-US"/>
          </a:p>
        </p:txBody>
      </p:sp>
    </p:spTree>
    <p:extLst>
      <p:ext uri="{BB962C8B-B14F-4D97-AF65-F5344CB8AC3E}">
        <p14:creationId xmlns:p14="http://schemas.microsoft.com/office/powerpoint/2010/main" val="53513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we’ll talk more about Step 3 of the Intervention and we will focus on how the Negotiation Session is conducted. </a:t>
            </a:r>
          </a:p>
          <a:p>
            <a:r>
              <a:rPr lang="en-US" dirty="0"/>
              <a:t> </a:t>
            </a:r>
          </a:p>
          <a:p>
            <a:r>
              <a:rPr lang="en-US" dirty="0"/>
              <a:t>The negotiation session is another example of how different staff members play different roles in being partners with family members – but ALL staff benefit from having the “Big Picture” of what the Intervention involves. </a:t>
            </a:r>
          </a:p>
          <a:p>
            <a:r>
              <a:rPr lang="en-US" dirty="0"/>
              <a:t> </a:t>
            </a:r>
          </a:p>
          <a:p>
            <a:r>
              <a:rPr lang="en-US" dirty="0"/>
              <a:t>For example, the negotiation session itself is best led by the nurse manager or another key leader. However, daily care providers should be at the table to help shape the partnership agreement. Knowing more about negotiating helps get to the best agreement for everyone involved!</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3</a:t>
            </a:fld>
            <a:endParaRPr lang="en-US"/>
          </a:p>
        </p:txBody>
      </p:sp>
    </p:spTree>
    <p:extLst>
      <p:ext uri="{BB962C8B-B14F-4D97-AF65-F5344CB8AC3E}">
        <p14:creationId xmlns:p14="http://schemas.microsoft.com/office/powerpoint/2010/main" val="36379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in the last module, the goal is to use negotiation in a cooperative manner that leads to a win-win Partnership Agreement between family and staff.  The process involves sharing views that may not always agree. </a:t>
            </a:r>
          </a:p>
          <a:p>
            <a:r>
              <a:rPr lang="en-US" dirty="0"/>
              <a:t> </a:t>
            </a:r>
          </a:p>
          <a:p>
            <a:r>
              <a:rPr lang="en-US" dirty="0"/>
              <a:t>Using a “give and take” approach is needed to reach a mutually satisfying agreement; one that is clearly focused on what is best for the person with dementia. </a:t>
            </a:r>
          </a:p>
          <a:p>
            <a:pPr hangingPunct="0"/>
            <a:r>
              <a:rPr lang="en-US" dirty="0">
                <a:latin typeface="Times New Roman" panose="02020603050405020304" pitchFamily="18" charset="0"/>
                <a:cs typeface="Times New Roman" panose="02020603050405020304" pitchFamily="18" charset="0"/>
              </a:rPr>
              <a:t> </a:t>
            </a:r>
          </a:p>
          <a:p>
            <a:pPr hangingPunct="0"/>
            <a:r>
              <a:rPr lang="en-US" dirty="0" smtClean="0">
                <a:latin typeface="Times New Roman" panose="02020603050405020304" pitchFamily="18" charset="0"/>
                <a:cs typeface="Times New Roman" panose="02020603050405020304" pitchFamily="18" charset="0"/>
              </a:rPr>
              <a:t> </a:t>
            </a:r>
            <a:endParaRPr lang="en-US" dirty="0"/>
          </a:p>
        </p:txBody>
      </p:sp>
      <p:sp>
        <p:nvSpPr>
          <p:cNvPr id="5" name="Slide Number Placeholder 4"/>
          <p:cNvSpPr>
            <a:spLocks noGrp="1"/>
          </p:cNvSpPr>
          <p:nvPr>
            <p:ph type="sldNum" sz="quarter" idx="11"/>
          </p:nvPr>
        </p:nvSpPr>
        <p:spPr/>
        <p:txBody>
          <a:bodyPr/>
          <a:lstStyle/>
          <a:p>
            <a:fld id="{6553E912-6071-4BCF-BE56-90D51F976577}" type="slidenum">
              <a:rPr lang="en-US" smtClean="0"/>
              <a:t>4</a:t>
            </a:fld>
            <a:endParaRPr lang="en-US"/>
          </a:p>
        </p:txBody>
      </p:sp>
    </p:spTree>
    <p:extLst>
      <p:ext uri="{BB962C8B-B14F-4D97-AF65-F5344CB8AC3E}">
        <p14:creationId xmlns:p14="http://schemas.microsoft.com/office/powerpoint/2010/main" val="399204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Negotiating an agreement between the family members and staff is an active process in which both parties work together to exchange thoughts and ideas to establish specific activities the family will provide for the resident. </a:t>
            </a:r>
          </a:p>
          <a:p>
            <a:r>
              <a:rPr lang="en-US" dirty="0"/>
              <a:t> </a:t>
            </a:r>
          </a:p>
          <a:p>
            <a:r>
              <a:rPr lang="en-US" dirty="0"/>
              <a:t>This working agreement is not written in stone; it is open to additional discussion and change to assure it fits the needs of everyone involved. The primary goal is to help family members and staff have a shared understanding of their roles and responsibilities.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5</a:t>
            </a:fld>
            <a:endParaRPr lang="en-US"/>
          </a:p>
        </p:txBody>
      </p:sp>
    </p:spTree>
    <p:extLst>
      <p:ext uri="{BB962C8B-B14F-4D97-AF65-F5344CB8AC3E}">
        <p14:creationId xmlns:p14="http://schemas.microsoft.com/office/powerpoint/2010/main" val="271759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important factors in using negotiation during the Negotiation Session are to: </a:t>
            </a:r>
          </a:p>
          <a:p>
            <a:pPr marL="169530" indent="-169530">
              <a:buFont typeface="Arial" panose="020B0604020202020204" pitchFamily="34" charset="0"/>
              <a:buChar char="•"/>
            </a:pPr>
            <a:r>
              <a:rPr lang="en-US" i="1" dirty="0"/>
              <a:t>First, focus on the issue at hand</a:t>
            </a:r>
            <a:r>
              <a:rPr lang="en-US" dirty="0"/>
              <a:t>.  Define the issue and keep it manageable.  Don't try and resolve all the disagreements that may have occurred in the past. </a:t>
            </a:r>
          </a:p>
          <a:p>
            <a:pPr marL="169530" indent="-169530">
              <a:buFont typeface="Arial" panose="020B0604020202020204" pitchFamily="34" charset="0"/>
              <a:buChar char="•"/>
            </a:pPr>
            <a:r>
              <a:rPr lang="en-US" i="1" dirty="0"/>
              <a:t>Second, communicate openly and honestly</a:t>
            </a:r>
            <a:r>
              <a:rPr lang="en-US" dirty="0"/>
              <a:t>.  Attempt to understand the other party’s viewpoint, and explain yours to them, and </a:t>
            </a:r>
          </a:p>
          <a:p>
            <a:pPr marL="169530" indent="-169530">
              <a:buFont typeface="Arial" panose="020B0604020202020204" pitchFamily="34" charset="0"/>
              <a:buChar char="•"/>
            </a:pPr>
            <a:r>
              <a:rPr lang="en-US" dirty="0"/>
              <a:t> </a:t>
            </a:r>
            <a:r>
              <a:rPr lang="en-US" i="1" dirty="0"/>
              <a:t>Lastly,</a:t>
            </a:r>
            <a:r>
              <a:rPr lang="en-US" dirty="0"/>
              <a:t> </a:t>
            </a:r>
            <a:r>
              <a:rPr lang="en-US" i="1" dirty="0"/>
              <a:t>be willing to compromise</a:t>
            </a:r>
            <a:r>
              <a:rPr lang="en-US" dirty="0"/>
              <a:t>.  Work to reconcile the differences through compromise, which may mean finding the “middle point” or coming up with a totally new solution.  </a:t>
            </a:r>
          </a:p>
          <a:p>
            <a:endParaRPr lang="en-US" dirty="0"/>
          </a:p>
          <a:p>
            <a:r>
              <a:rPr lang="en-US" dirty="0"/>
              <a:t>Think, again about the advice: Not your way, or my way, but the BEST way.  This results in a win - win solution.</a:t>
            </a:r>
          </a:p>
          <a:p>
            <a:r>
              <a:rPr lang="en-US" dirty="0"/>
              <a:t> </a:t>
            </a:r>
          </a:p>
          <a:p>
            <a:r>
              <a:rPr lang="en-US" dirty="0"/>
              <a:t>Now let’s talk about how to conduct the Negotiation Session with family members who agree to participate. </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6</a:t>
            </a:fld>
            <a:endParaRPr lang="en-US"/>
          </a:p>
        </p:txBody>
      </p:sp>
    </p:spTree>
    <p:extLst>
      <p:ext uri="{BB962C8B-B14F-4D97-AF65-F5344CB8AC3E}">
        <p14:creationId xmlns:p14="http://schemas.microsoft.com/office/powerpoint/2010/main" val="123117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a welcoming, comfortable, non-threatening “tone” for the Negotiation Session is an important starting point. Be sure to welcome everyone and let them introduce themselves. </a:t>
            </a:r>
          </a:p>
          <a:p>
            <a:r>
              <a:rPr lang="en-US" dirty="0"/>
              <a:t> </a:t>
            </a:r>
          </a:p>
          <a:p>
            <a:r>
              <a:rPr lang="en-US" dirty="0"/>
              <a:t>Thank them for coming to the meeting, and explain that the best care for their loved one results when staff and family members work together. Working together means sharing information and ideas, and also sharing decisions about the best care approaches. </a:t>
            </a:r>
          </a:p>
          <a:p>
            <a:r>
              <a:rPr lang="en-US" dirty="0"/>
              <a:t> </a:t>
            </a:r>
          </a:p>
          <a:p>
            <a:r>
              <a:rPr lang="en-US" dirty="0"/>
              <a:t>Sharing ideas and decision-making can involve differing opinions, and that’s okay. In fact, it is good to hear what others see and know. Ask everyone to please listen carefully, and remember that the goal is to find creative, mutually acceptable solutions to different views or perspectives. </a:t>
            </a:r>
          </a:p>
          <a:p>
            <a:r>
              <a:rPr lang="en-US" dirty="0"/>
              <a:t> </a:t>
            </a:r>
          </a:p>
          <a:p>
            <a:r>
              <a:rPr lang="en-US" dirty="0"/>
              <a:t>That is: It’s okay to disagree, but let’s stay focused on what is best for the person with dementia. This goes back to the idea of Win-Win: not your way, not my way, but the “best way”!</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7</a:t>
            </a:fld>
            <a:endParaRPr lang="en-US"/>
          </a:p>
        </p:txBody>
      </p:sp>
    </p:spTree>
    <p:extLst>
      <p:ext uri="{BB962C8B-B14F-4D97-AF65-F5344CB8AC3E}">
        <p14:creationId xmlns:p14="http://schemas.microsoft.com/office/powerpoint/2010/main" val="338894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meeting should address the things that family discussed in the Assessment Inventory form that they completed. That’s part of “being prepared” for the meeting. Use that information to guide questions and discussion. </a:t>
            </a:r>
          </a:p>
          <a:p>
            <a:r>
              <a:rPr lang="en-US" dirty="0"/>
              <a:t> </a:t>
            </a:r>
          </a:p>
          <a:p>
            <a:r>
              <a:rPr lang="en-US" dirty="0"/>
              <a:t>For example, </a:t>
            </a:r>
            <a:r>
              <a:rPr lang="en-US" i="1" dirty="0"/>
              <a:t>How would you like to be more involved in your mom’s care?  </a:t>
            </a:r>
            <a:endParaRPr lang="en-US" dirty="0"/>
          </a:p>
          <a:p>
            <a:r>
              <a:rPr lang="en-US" i="1" dirty="0"/>
              <a:t>What thing(s) do you like best about her care?  </a:t>
            </a:r>
            <a:endParaRPr lang="en-US" dirty="0"/>
          </a:p>
          <a:p>
            <a:r>
              <a:rPr lang="en-US" i="1" dirty="0"/>
              <a:t>What things would you like to change about your mom’s care? Or the care environment?</a:t>
            </a:r>
            <a:endParaRPr lang="en-US" dirty="0"/>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8</a:t>
            </a:fld>
            <a:endParaRPr lang="en-US"/>
          </a:p>
        </p:txBody>
      </p:sp>
    </p:spTree>
    <p:extLst>
      <p:ext uri="{BB962C8B-B14F-4D97-AF65-F5344CB8AC3E}">
        <p14:creationId xmlns:p14="http://schemas.microsoft.com/office/powerpoint/2010/main" val="380644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family members to ask questions, express their concerns, and share positive points about the care their loved one has received at the setting or service. This part of the discussion should also address how family members think about their role in caregiving – what do family members want for themselves? What is most important or enjoyable?</a:t>
            </a:r>
          </a:p>
          <a:p>
            <a:r>
              <a:rPr lang="en-US" dirty="0"/>
              <a:t> </a:t>
            </a:r>
          </a:p>
          <a:p>
            <a:r>
              <a:rPr lang="en-US" dirty="0"/>
              <a:t>Next, staff should be invited to talk about their thoughts, concerns, or observations. What do they see happening with the person, and also with family members’ involvement in care?</a:t>
            </a:r>
          </a:p>
          <a:p>
            <a:r>
              <a:rPr lang="en-US" dirty="0"/>
              <a:t> </a:t>
            </a:r>
          </a:p>
          <a:p>
            <a:r>
              <a:rPr lang="en-US" dirty="0"/>
              <a:t>This leads to discussion of family members’ current involvement in caregiving, and more general discussion of how the person with dementia is responding to daily care or services in the setting. This discussion lays the foundation for talking about possible changes, or adjustments that might help improve quality of care, and life for the person with dementia. </a:t>
            </a:r>
            <a:endParaRPr lang="en-US" dirty="0"/>
          </a:p>
        </p:txBody>
      </p:sp>
      <p:sp>
        <p:nvSpPr>
          <p:cNvPr id="4" name="Slide Number Placeholder 3"/>
          <p:cNvSpPr>
            <a:spLocks noGrp="1"/>
          </p:cNvSpPr>
          <p:nvPr>
            <p:ph type="sldNum" sz="quarter" idx="10"/>
          </p:nvPr>
        </p:nvSpPr>
        <p:spPr/>
        <p:txBody>
          <a:bodyPr/>
          <a:lstStyle/>
          <a:p>
            <a:fld id="{B6A202E0-3492-4E99-9BF7-412585CC523C}" type="slidenum">
              <a:rPr lang="en-US" smtClean="0"/>
              <a:t>9</a:t>
            </a:fld>
            <a:endParaRPr lang="en-US" dirty="0"/>
          </a:p>
        </p:txBody>
      </p:sp>
    </p:spTree>
    <p:extLst>
      <p:ext uri="{BB962C8B-B14F-4D97-AF65-F5344CB8AC3E}">
        <p14:creationId xmlns:p14="http://schemas.microsoft.com/office/powerpoint/2010/main" val="980828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703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380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076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5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549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19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59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075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49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02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829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970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
        <p:nvSpPr>
          <p:cNvPr id="7" name="TextBox 6">
            <a:extLst>
              <a:ext uri="{FF2B5EF4-FFF2-40B4-BE49-F238E27FC236}">
                <a16:creationId xmlns="" xmlns:a16="http://schemas.microsoft.com/office/drawing/2014/main"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10710447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42247" y="578508"/>
            <a:ext cx="9547527" cy="1018033"/>
          </a:xfrm>
        </p:spPr>
        <p:txBody>
          <a:bodyPr>
            <a:noAutofit/>
          </a:bodyPr>
          <a:lstStyle/>
          <a:p>
            <a:r>
              <a:rPr lang="en-US" sz="3600" dirty="0" smtClean="0">
                <a:solidFill>
                  <a:schemeClr val="bg1"/>
                </a:solidFill>
                <a:latin typeface="Book Antiqua" panose="02040602050305030304" pitchFamily="18" charset="0"/>
              </a:rPr>
              <a:t>Family-Staff Partnerships: Part 3</a:t>
            </a:r>
            <a:endParaRPr lang="en-US" sz="3600" dirty="0">
              <a:solidFill>
                <a:schemeClr val="bg1"/>
              </a:solidFill>
              <a:latin typeface="Book Antiqua" panose="02040602050305030304" pitchFamily="18" charset="0"/>
            </a:endParaRPr>
          </a:p>
        </p:txBody>
      </p:sp>
      <p:sp>
        <p:nvSpPr>
          <p:cNvPr id="3" name="Subtitle 2"/>
          <p:cNvSpPr>
            <a:spLocks noGrp="1"/>
          </p:cNvSpPr>
          <p:nvPr>
            <p:ph type="subTitle" idx="1"/>
          </p:nvPr>
        </p:nvSpPr>
        <p:spPr>
          <a:xfrm>
            <a:off x="4289612" y="1596540"/>
            <a:ext cx="7100162" cy="814427"/>
          </a:xfrm>
        </p:spPr>
        <p:txBody>
          <a:bodyPr>
            <a:normAutofit fontScale="77500" lnSpcReduction="20000"/>
          </a:bodyPr>
          <a:lstStyle/>
          <a:p>
            <a:r>
              <a:rPr lang="en-US" sz="3600" dirty="0" smtClean="0">
                <a:solidFill>
                  <a:srgbClr val="FFFF00"/>
                </a:solidFill>
                <a:latin typeface="Book Antiqua" panose="02040602050305030304" pitchFamily="18" charset="0"/>
              </a:rPr>
              <a:t>Partnerships to Improve Care and Quality of Life for Persons with Dementia</a:t>
            </a:r>
          </a:p>
          <a:p>
            <a:endParaRPr lang="en-US" dirty="0"/>
          </a:p>
        </p:txBody>
      </p:sp>
    </p:spTree>
    <p:extLst>
      <p:ext uri="{BB962C8B-B14F-4D97-AF65-F5344CB8AC3E}">
        <p14:creationId xmlns:p14="http://schemas.microsoft.com/office/powerpoint/2010/main" val="375953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Discuss care and activity options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392935"/>
            <a:ext cx="10994760" cy="5090165"/>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Identify specific needs of the person with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Physical care?</a:t>
            </a:r>
          </a:p>
          <a:p>
            <a:pPr lvl="1">
              <a:buClr>
                <a:srgbClr val="006600"/>
              </a:buClr>
              <a:buFont typeface="Wingdings" panose="05000000000000000000" pitchFamily="2" charset="2"/>
              <a:buChar char="ü"/>
            </a:pPr>
            <a:r>
              <a:rPr lang="en-US" sz="2400" dirty="0" smtClean="0">
                <a:latin typeface="Book Antiqua" panose="02040602050305030304" pitchFamily="18" charset="0"/>
              </a:rPr>
              <a:t>Psychosocial/leisure?</a:t>
            </a:r>
          </a:p>
          <a:p>
            <a:pPr lvl="1">
              <a:buClr>
                <a:srgbClr val="006600"/>
              </a:buClr>
              <a:buFont typeface="Wingdings" panose="05000000000000000000" pitchFamily="2" charset="2"/>
              <a:buChar char="ü"/>
            </a:pPr>
            <a:r>
              <a:rPr lang="en-US" sz="2400" dirty="0" smtClean="0">
                <a:latin typeface="Book Antiqua" panose="02040602050305030304" pitchFamily="18" charset="0"/>
              </a:rPr>
              <a:t>Behavioral symptoms?</a:t>
            </a:r>
          </a:p>
          <a:p>
            <a:pPr lvl="1">
              <a:buClr>
                <a:srgbClr val="006600"/>
              </a:buClr>
              <a:buFont typeface="Wingdings" panose="05000000000000000000" pitchFamily="2" charset="2"/>
              <a:buChar char="ü"/>
            </a:pPr>
            <a:r>
              <a:rPr lang="en-US" sz="2400" dirty="0" smtClean="0">
                <a:latin typeface="Book Antiqua" panose="02040602050305030304" pitchFamily="18" charset="0"/>
              </a:rPr>
              <a:t>Medication management?</a:t>
            </a:r>
          </a:p>
          <a:p>
            <a:pPr lvl="1">
              <a:buClr>
                <a:srgbClr val="0070C0"/>
              </a:buClr>
              <a:buFont typeface="Wingdings" panose="05000000000000000000" pitchFamily="2" charset="2"/>
              <a:buChar char="v"/>
            </a:pPr>
            <a:endParaRPr lang="en-US" sz="2400" dirty="0" smtClean="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Discuss activities that would meet those needs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8122" y="578507"/>
            <a:ext cx="2365258" cy="2045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913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Consider Pros and Cons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144267" cy="4885021"/>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Identify &amp; discuss pros and cons of family preferences for involvement</a:t>
            </a:r>
          </a:p>
          <a:p>
            <a:pPr>
              <a:buClr>
                <a:srgbClr val="0070C0"/>
              </a:buClr>
              <a:buFont typeface="Wingdings" panose="05000000000000000000" pitchFamily="2" charset="2"/>
              <a:buChar char="v"/>
            </a:pPr>
            <a:r>
              <a:rPr lang="en-US" sz="2400" dirty="0" smtClean="0">
                <a:latin typeface="Book Antiqua" panose="02040602050305030304" pitchFamily="18" charset="0"/>
              </a:rPr>
              <a:t>Negotiate level &amp; type of family involvement</a:t>
            </a:r>
          </a:p>
          <a:p>
            <a:pPr lvl="1">
              <a:buClr>
                <a:srgbClr val="006600"/>
              </a:buClr>
              <a:buFont typeface="Wingdings" panose="05000000000000000000" pitchFamily="2" charset="2"/>
              <a:buChar char="ü"/>
            </a:pPr>
            <a:r>
              <a:rPr lang="en-US" sz="2400" dirty="0" smtClean="0">
                <a:latin typeface="Book Antiqua" panose="02040602050305030304" pitchFamily="18" charset="0"/>
              </a:rPr>
              <a:t>Respectful discussion</a:t>
            </a:r>
          </a:p>
          <a:p>
            <a:pPr lvl="1">
              <a:buClr>
                <a:srgbClr val="006600"/>
              </a:buClr>
              <a:buFont typeface="Wingdings" panose="05000000000000000000" pitchFamily="2" charset="2"/>
              <a:buChar char="ü"/>
            </a:pPr>
            <a:r>
              <a:rPr lang="en-US" sz="2400" dirty="0" smtClean="0">
                <a:latin typeface="Book Antiqua" panose="02040602050305030304" pitchFamily="18" charset="0"/>
              </a:rPr>
              <a:t>Thoughtful listening</a:t>
            </a:r>
          </a:p>
          <a:p>
            <a:pPr lvl="1">
              <a:buClr>
                <a:srgbClr val="006600"/>
              </a:buClr>
              <a:buFont typeface="Wingdings" panose="05000000000000000000" pitchFamily="2" charset="2"/>
              <a:buChar char="ü"/>
            </a:pPr>
            <a:r>
              <a:rPr lang="en-US" sz="2400" dirty="0" smtClean="0">
                <a:latin typeface="Book Antiqua" panose="02040602050305030304" pitchFamily="18" charset="0"/>
              </a:rPr>
              <a:t>Be willing to compromise</a:t>
            </a:r>
          </a:p>
          <a:p>
            <a:pPr>
              <a:buClr>
                <a:srgbClr val="0070C0"/>
              </a:buClr>
              <a:buFont typeface="Wingdings" panose="05000000000000000000" pitchFamily="2" charset="2"/>
              <a:buChar char="v"/>
            </a:pPr>
            <a:r>
              <a:rPr lang="en-US" sz="2400" dirty="0" smtClean="0">
                <a:latin typeface="Book Antiqua" panose="02040602050305030304" pitchFamily="18" charset="0"/>
              </a:rPr>
              <a:t>Remind: “Not in stone”; open to change</a:t>
            </a:r>
          </a:p>
          <a:p>
            <a:pPr>
              <a:buClr>
                <a:srgbClr val="0070C0"/>
              </a:buClr>
              <a:buFont typeface="Wingdings" panose="05000000000000000000" pitchFamily="2" charset="2"/>
              <a:buChar char="v"/>
            </a:pPr>
            <a:r>
              <a:rPr lang="en-US" sz="2400" dirty="0" smtClean="0">
                <a:latin typeface="Book Antiqua" panose="02040602050305030304" pitchFamily="18" charset="0"/>
              </a:rPr>
              <a:t>Identify staff activities to facilitate family member’s involvement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51" y="5067546"/>
            <a:ext cx="1881236" cy="1627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3345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Finalize and Implement the Agreement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622649"/>
            <a:ext cx="10994760" cy="5090165"/>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Finalize the </a:t>
            </a:r>
            <a:r>
              <a:rPr lang="en-US" sz="2400" dirty="0" smtClean="0">
                <a:solidFill>
                  <a:srgbClr val="C00000"/>
                </a:solidFill>
                <a:latin typeface="Book Antiqua" panose="02040602050305030304" pitchFamily="18" charset="0"/>
                <a:sym typeface="Wingdings" panose="05000000000000000000" pitchFamily="2" charset="2"/>
              </a:rPr>
              <a:t>partnership agreement</a:t>
            </a:r>
          </a:p>
          <a:p>
            <a:pPr>
              <a:buClr>
                <a:srgbClr val="0070C0"/>
              </a:buClr>
              <a:buFont typeface="Wingdings" panose="05000000000000000000" pitchFamily="2" charset="2"/>
              <a:buChar char="v"/>
            </a:pPr>
            <a:r>
              <a:rPr lang="en-US" sz="2400" dirty="0" smtClean="0">
                <a:latin typeface="Book Antiqua" panose="02040602050305030304" pitchFamily="18" charset="0"/>
              </a:rPr>
              <a:t>Thank family for participating</a:t>
            </a:r>
          </a:p>
          <a:p>
            <a:pPr>
              <a:buClr>
                <a:srgbClr val="0070C0"/>
              </a:buClr>
              <a:buFont typeface="Wingdings" panose="05000000000000000000" pitchFamily="2" charset="2"/>
              <a:buChar char="v"/>
            </a:pPr>
            <a:r>
              <a:rPr lang="en-US" sz="2400" dirty="0">
                <a:latin typeface="Book Antiqua" panose="02040602050305030304" pitchFamily="18" charset="0"/>
              </a:rPr>
              <a:t>Share the </a:t>
            </a:r>
            <a:r>
              <a:rPr lang="en-US" sz="2400" dirty="0">
                <a:solidFill>
                  <a:srgbClr val="C00000"/>
                </a:solidFill>
                <a:latin typeface="Book Antiqua" panose="02040602050305030304" pitchFamily="18" charset="0"/>
              </a:rPr>
              <a:t>partnership </a:t>
            </a:r>
            <a:r>
              <a:rPr lang="en-US" sz="2400" dirty="0" smtClean="0">
                <a:solidFill>
                  <a:srgbClr val="C00000"/>
                </a:solidFill>
                <a:latin typeface="Book Antiqua" panose="02040602050305030304" pitchFamily="18" charset="0"/>
              </a:rPr>
              <a:t>agreement</a:t>
            </a:r>
            <a:endParaRPr lang="en-US" sz="2400" dirty="0">
              <a:solidFill>
                <a:srgbClr val="C00000"/>
              </a:solidFill>
              <a:latin typeface="Book Antiqua" panose="02040602050305030304" pitchFamily="18" charset="0"/>
            </a:endParaRPr>
          </a:p>
          <a:p>
            <a:pPr>
              <a:buClr>
                <a:srgbClr val="0070C0"/>
              </a:buClr>
              <a:buFont typeface="Wingdings" panose="05000000000000000000" pitchFamily="2" charset="2"/>
              <a:buChar char="v"/>
            </a:pPr>
            <a:r>
              <a:rPr lang="en-US" sz="2400" dirty="0">
                <a:latin typeface="Book Antiqua" panose="02040602050305030304" pitchFamily="18" charset="0"/>
              </a:rPr>
              <a:t>Involve other </a:t>
            </a:r>
            <a:r>
              <a:rPr lang="en-US" sz="2400" dirty="0" smtClean="0">
                <a:latin typeface="Book Antiqua" panose="02040602050305030304" pitchFamily="18" charset="0"/>
              </a:rPr>
              <a:t>staff</a:t>
            </a:r>
          </a:p>
          <a:p>
            <a:pPr lvl="1">
              <a:buClr>
                <a:srgbClr val="006600"/>
              </a:buClr>
              <a:buFont typeface="Wingdings" panose="05000000000000000000" pitchFamily="2" charset="2"/>
              <a:buChar char="ü"/>
            </a:pPr>
            <a:r>
              <a:rPr lang="en-US" sz="2400" dirty="0" smtClean="0">
                <a:latin typeface="Book Antiqua" panose="02040602050305030304" pitchFamily="18" charset="0"/>
              </a:rPr>
              <a:t>Place in service record, chart</a:t>
            </a:r>
          </a:p>
          <a:p>
            <a:pPr lvl="1">
              <a:buClr>
                <a:srgbClr val="006600"/>
              </a:buClr>
              <a:buFont typeface="Wingdings" panose="05000000000000000000" pitchFamily="2" charset="2"/>
              <a:buChar char="ü"/>
            </a:pPr>
            <a:r>
              <a:rPr lang="en-US" sz="2400" dirty="0" smtClean="0">
                <a:latin typeface="Book Antiqua" panose="02040602050305030304" pitchFamily="18" charset="0"/>
              </a:rPr>
              <a:t>Hand-off discussions</a:t>
            </a:r>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Share with other </a:t>
            </a:r>
            <a:r>
              <a:rPr lang="en-US" sz="2400" dirty="0">
                <a:latin typeface="Book Antiqua" panose="02040602050305030304" pitchFamily="18" charset="0"/>
              </a:rPr>
              <a:t>family </a:t>
            </a:r>
            <a:r>
              <a:rPr lang="en-US" sz="2400" dirty="0" smtClean="0">
                <a:latin typeface="Book Antiqua" panose="02040602050305030304" pitchFamily="18" charset="0"/>
              </a:rPr>
              <a:t>members via </a:t>
            </a:r>
            <a:r>
              <a:rPr lang="en-US" sz="2400" dirty="0">
                <a:latin typeface="Book Antiqua" panose="02040602050305030304" pitchFamily="18" charset="0"/>
              </a:rPr>
              <a:t>phone, email, personal </a:t>
            </a:r>
            <a:r>
              <a:rPr lang="en-US" sz="2400" dirty="0" smtClean="0">
                <a:latin typeface="Book Antiqua" panose="02040602050305030304" pitchFamily="18" charset="0"/>
              </a:rPr>
              <a:t>discussions</a:t>
            </a:r>
            <a:endParaRPr lang="en-US" sz="2400" dirty="0">
              <a:latin typeface="Book Antiqua" panose="0204060205030503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79" y="578507"/>
            <a:ext cx="2414201" cy="2088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791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Family Involvement in Care Intervention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767835"/>
            <a:ext cx="10994760" cy="5090165"/>
          </a:xfrm>
        </p:spPr>
        <p:txBody>
          <a:bodyPr>
            <a:normAutofit/>
          </a:bodyPr>
          <a:lstStyle/>
          <a:p>
            <a:pPr marL="514350" indent="-514350">
              <a:buFont typeface="+mj-lt"/>
              <a:buAutoNum type="arabicPeriod"/>
            </a:pPr>
            <a:r>
              <a:rPr lang="en-US" sz="2400" dirty="0" smtClean="0">
                <a:latin typeface="Book Antiqua" panose="02040602050305030304" pitchFamily="18" charset="0"/>
              </a:rPr>
              <a:t>Orient family to the setting and the idea of partnership</a:t>
            </a:r>
          </a:p>
          <a:p>
            <a:pPr marL="514350" indent="-514350">
              <a:buFont typeface="+mj-lt"/>
              <a:buAutoNum type="arabicPeriod"/>
            </a:pPr>
            <a:r>
              <a:rPr lang="en-US" sz="2400" dirty="0" smtClean="0">
                <a:latin typeface="Book Antiqua" panose="02040602050305030304" pitchFamily="18" charset="0"/>
              </a:rPr>
              <a:t>Educate staff </a:t>
            </a:r>
            <a:endParaRPr lang="en-US" sz="2400" dirty="0">
              <a:latin typeface="Book Antiqua" panose="02040602050305030304" pitchFamily="18" charset="0"/>
            </a:endParaRPr>
          </a:p>
          <a:p>
            <a:pPr marL="514350" indent="-514350">
              <a:buFont typeface="+mj-lt"/>
              <a:buAutoNum type="arabicPeriod"/>
            </a:pPr>
            <a:r>
              <a:rPr lang="en-US" sz="2400" dirty="0" smtClean="0">
                <a:latin typeface="Book Antiqua" panose="02040602050305030304" pitchFamily="18" charset="0"/>
              </a:rPr>
              <a:t>Negotiate and form partnership agreement with family</a:t>
            </a:r>
          </a:p>
          <a:p>
            <a:pPr marL="514350" indent="-514350">
              <a:buFont typeface="+mj-lt"/>
              <a:buAutoNum type="arabicPeriod"/>
            </a:pPr>
            <a:r>
              <a:rPr lang="en-US" sz="2400" dirty="0" smtClean="0">
                <a:latin typeface="Book Antiqua" panose="02040602050305030304" pitchFamily="18" charset="0"/>
              </a:rPr>
              <a:t>Educate family members about staying involved in care </a:t>
            </a:r>
          </a:p>
          <a:p>
            <a:pPr marL="514350" indent="-514350">
              <a:buFont typeface="+mj-lt"/>
              <a:buAutoNum type="arabicPeriod"/>
            </a:pPr>
            <a:r>
              <a:rPr lang="en-US" sz="2400" b="1" dirty="0" smtClean="0">
                <a:solidFill>
                  <a:srgbClr val="C00000"/>
                </a:solidFill>
                <a:latin typeface="Book Antiqua" panose="02040602050305030304" pitchFamily="18" charset="0"/>
              </a:rPr>
              <a:t>Evaluate and renegotiate the agreement as needed</a:t>
            </a:r>
            <a:endParaRPr lang="en-US" sz="2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0392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5. Evaluate and Renegotiate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1" y="1392935"/>
            <a:ext cx="10994760" cy="5090165"/>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Decide how feedback will be gathered and shared</a:t>
            </a:r>
          </a:p>
          <a:p>
            <a:pPr lvl="1">
              <a:buClr>
                <a:srgbClr val="006600"/>
              </a:buClr>
              <a:buFont typeface="Wingdings" panose="05000000000000000000" pitchFamily="2" charset="2"/>
              <a:buChar char="ü"/>
            </a:pPr>
            <a:r>
              <a:rPr lang="en-US" sz="2400" dirty="0" smtClean="0">
                <a:latin typeface="Book Antiqua" panose="02040602050305030304" pitchFamily="18" charset="0"/>
              </a:rPr>
              <a:t>When will the agreement be reviewed again?</a:t>
            </a:r>
          </a:p>
          <a:p>
            <a:pPr lvl="1">
              <a:buClr>
                <a:srgbClr val="006600"/>
              </a:buClr>
              <a:buFont typeface="Wingdings" panose="05000000000000000000" pitchFamily="2" charset="2"/>
              <a:buChar char="ü"/>
            </a:pPr>
            <a:r>
              <a:rPr lang="en-US" sz="2400" dirty="0" smtClean="0">
                <a:latin typeface="Book Antiqua" panose="02040602050305030304" pitchFamily="18" charset="0"/>
              </a:rPr>
              <a:t>What if new/different issues show up before the review date?</a:t>
            </a:r>
          </a:p>
          <a:p>
            <a:pPr>
              <a:buClr>
                <a:srgbClr val="0070C0"/>
              </a:buClr>
              <a:buFont typeface="Wingdings" panose="05000000000000000000" pitchFamily="2" charset="2"/>
              <a:buChar char="v"/>
            </a:pPr>
            <a:r>
              <a:rPr lang="en-US" sz="2400" dirty="0" smtClean="0">
                <a:latin typeface="Book Antiqua" panose="02040602050305030304" pitchFamily="18" charset="0"/>
              </a:rPr>
              <a:t>Best practices depend on the setting but include</a:t>
            </a:r>
          </a:p>
          <a:p>
            <a:pPr lvl="1">
              <a:buClr>
                <a:srgbClr val="006600"/>
              </a:buClr>
              <a:buFont typeface="Wingdings" panose="05000000000000000000" pitchFamily="2" charset="2"/>
              <a:buChar char="ü"/>
            </a:pPr>
            <a:r>
              <a:rPr lang="en-US" sz="2400" dirty="0" smtClean="0">
                <a:latin typeface="Book Antiqua" panose="02040602050305030304" pitchFamily="18" charset="0"/>
              </a:rPr>
              <a:t>Regular (weekly) communication in person or phone between family and key leader</a:t>
            </a:r>
          </a:p>
          <a:p>
            <a:pPr lvl="1">
              <a:buClr>
                <a:srgbClr val="006600"/>
              </a:buClr>
              <a:buFont typeface="Wingdings" panose="05000000000000000000" pitchFamily="2" charset="2"/>
              <a:buChar char="ü"/>
            </a:pPr>
            <a:r>
              <a:rPr lang="en-US" sz="2400" dirty="0" smtClean="0">
                <a:latin typeface="Book Antiqua" panose="02040602050305030304" pitchFamily="18" charset="0"/>
              </a:rPr>
              <a:t>Key leader seeking feedback and suggesting from family at visits</a:t>
            </a:r>
          </a:p>
          <a:p>
            <a:pPr lvl="1">
              <a:buClr>
                <a:srgbClr val="006600"/>
              </a:buClr>
              <a:buFont typeface="Wingdings" panose="05000000000000000000" pitchFamily="2" charset="2"/>
              <a:buChar char="ü"/>
            </a:pPr>
            <a:r>
              <a:rPr lang="en-US" sz="2400" dirty="0">
                <a:latin typeface="Book Antiqua" panose="02040602050305030304" pitchFamily="18" charset="0"/>
              </a:rPr>
              <a:t>R</a:t>
            </a:r>
            <a:r>
              <a:rPr lang="en-US" sz="2400" dirty="0" smtClean="0">
                <a:latin typeface="Book Antiqua" panose="02040602050305030304" pitchFamily="18" charset="0"/>
              </a:rPr>
              <a:t>enegotiating the </a:t>
            </a:r>
            <a:r>
              <a:rPr lang="en-US" sz="2400" dirty="0" smtClean="0">
                <a:solidFill>
                  <a:srgbClr val="C00000"/>
                </a:solidFill>
                <a:latin typeface="Book Antiqua" panose="02040602050305030304" pitchFamily="18" charset="0"/>
              </a:rPr>
              <a:t>Partnership Agreement </a:t>
            </a:r>
            <a:r>
              <a:rPr lang="en-US" sz="2400" dirty="0" smtClean="0">
                <a:latin typeface="Book Antiqua" panose="02040602050305030304" pitchFamily="18" charset="0"/>
              </a:rPr>
              <a:t>at pre-set intervals</a:t>
            </a:r>
          </a:p>
          <a:p>
            <a:endParaRPr lang="en-US" dirty="0"/>
          </a:p>
        </p:txBody>
      </p:sp>
    </p:spTree>
    <p:extLst>
      <p:ext uri="{BB962C8B-B14F-4D97-AF65-F5344CB8AC3E}">
        <p14:creationId xmlns:p14="http://schemas.microsoft.com/office/powerpoint/2010/main" val="40761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Summary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Back to the beginning</a:t>
            </a:r>
            <a:r>
              <a:rPr lang="en-US" sz="2400" dirty="0" smtClean="0">
                <a:solidFill>
                  <a:srgbClr val="0070C0"/>
                </a:solidFill>
                <a:latin typeface="Book Antiqua" panose="02040602050305030304" pitchFamily="18" charset="0"/>
              </a:rPr>
              <a:t>… </a:t>
            </a:r>
            <a:r>
              <a:rPr lang="en-US" sz="2400" b="1" i="1" dirty="0" smtClean="0">
                <a:solidFill>
                  <a:srgbClr val="006600"/>
                </a:solidFill>
                <a:latin typeface="Book Antiqua" panose="02040602050305030304" pitchFamily="18" charset="0"/>
              </a:rPr>
              <a:t>Family involvement in Care </a:t>
            </a:r>
            <a:r>
              <a:rPr lang="en-US" sz="2400" i="1" dirty="0" smtClean="0">
                <a:latin typeface="Book Antiqua" panose="02040602050305030304" pitchFamily="18" charset="0"/>
              </a:rPr>
              <a:t>is a trusting partnership between staff and family in providing care for persons with dementia</a:t>
            </a:r>
          </a:p>
          <a:p>
            <a:pPr>
              <a:buClr>
                <a:srgbClr val="0070C0"/>
              </a:buClr>
              <a:buFont typeface="Wingdings" panose="05000000000000000000" pitchFamily="2" charset="2"/>
              <a:buChar char="v"/>
            </a:pPr>
            <a:r>
              <a:rPr lang="en-US" sz="2400" dirty="0" smtClean="0">
                <a:latin typeface="Book Antiqua" panose="02040602050305030304" pitchFamily="18" charset="0"/>
              </a:rPr>
              <a:t>Respectful “give and take”</a:t>
            </a:r>
          </a:p>
          <a:p>
            <a:pPr>
              <a:buClr>
                <a:srgbClr val="0070C0"/>
              </a:buClr>
              <a:buFont typeface="Wingdings" panose="05000000000000000000" pitchFamily="2" charset="2"/>
              <a:buChar char="v"/>
            </a:pPr>
            <a:r>
              <a:rPr lang="en-US" sz="2400" dirty="0" smtClean="0">
                <a:latin typeface="Book Antiqua" panose="02040602050305030304" pitchFamily="18" charset="0"/>
              </a:rPr>
              <a:t>Clear agreement, communicated with others</a:t>
            </a:r>
          </a:p>
          <a:p>
            <a:pPr>
              <a:buClr>
                <a:srgbClr val="0070C0"/>
              </a:buClr>
              <a:buFont typeface="Wingdings" panose="05000000000000000000" pitchFamily="2" charset="2"/>
              <a:buChar char="v"/>
            </a:pPr>
            <a:r>
              <a:rPr lang="en-US" sz="2400" dirty="0" smtClean="0">
                <a:latin typeface="Book Antiqua" panose="02040602050305030304" pitchFamily="18" charset="0"/>
              </a:rPr>
              <a:t>Adjusted to fit changing needs</a:t>
            </a:r>
          </a:p>
          <a:p>
            <a:pPr>
              <a:buClr>
                <a:srgbClr val="0070C0"/>
              </a:buClr>
              <a:buFont typeface="Wingdings" panose="05000000000000000000" pitchFamily="2" charset="2"/>
              <a:buChar char="v"/>
            </a:pPr>
            <a:r>
              <a:rPr lang="en-US" sz="2400" dirty="0" smtClean="0">
                <a:latin typeface="Book Antiqua" panose="02040602050305030304" pitchFamily="18" charset="0"/>
              </a:rPr>
              <a:t>Clear goals</a:t>
            </a:r>
          </a:p>
          <a:p>
            <a:pPr>
              <a:buClr>
                <a:srgbClr val="0070C0"/>
              </a:buClr>
              <a:buFont typeface="Wingdings" panose="05000000000000000000" pitchFamily="2" charset="2"/>
              <a:buChar char="v"/>
            </a:pPr>
            <a:r>
              <a:rPr lang="en-US" sz="2400" dirty="0" smtClean="0">
                <a:latin typeface="Book Antiqua" panose="02040602050305030304" pitchFamily="18" charset="0"/>
              </a:rPr>
              <a:t>Clear roles </a:t>
            </a:r>
          </a:p>
          <a:p>
            <a:pPr>
              <a:buClr>
                <a:srgbClr val="0070C0"/>
              </a:buClr>
              <a:buFont typeface="Wingdings" panose="05000000000000000000" pitchFamily="2" charset="2"/>
              <a:buChar char="v"/>
            </a:pPr>
            <a:r>
              <a:rPr lang="en-US" sz="2400" dirty="0" smtClean="0">
                <a:latin typeface="Book Antiqua" panose="02040602050305030304" pitchFamily="18" charset="0"/>
              </a:rPr>
              <a:t>Clear “signals” that re-</a:t>
            </a:r>
            <a:r>
              <a:rPr lang="en-US" sz="2400" dirty="0" err="1" smtClean="0">
                <a:latin typeface="Book Antiqua" panose="02040602050305030304" pitchFamily="18" charset="0"/>
              </a:rPr>
              <a:t>negotiatation</a:t>
            </a:r>
            <a:r>
              <a:rPr lang="en-US" sz="2400" dirty="0" smtClean="0">
                <a:latin typeface="Book Antiqua" panose="02040602050305030304" pitchFamily="18" charset="0"/>
              </a:rPr>
              <a:t> is needed</a:t>
            </a:r>
            <a:endParaRPr lang="en-US" sz="2400" dirty="0">
              <a:latin typeface="Book Antiqua" panose="02040602050305030304" pitchFamily="18" charset="0"/>
            </a:endParaRPr>
          </a:p>
        </p:txBody>
      </p:sp>
    </p:spTree>
    <p:extLst>
      <p:ext uri="{BB962C8B-B14F-4D97-AF65-F5344CB8AC3E}">
        <p14:creationId xmlns:p14="http://schemas.microsoft.com/office/powerpoint/2010/main" val="121277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Coming up next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917371"/>
            <a:ext cx="10994760" cy="2681524"/>
          </a:xfrm>
        </p:spPr>
        <p:txBody>
          <a:bodyPr>
            <a:normAutofit/>
          </a:bodyPr>
          <a:lstStyle/>
          <a:p>
            <a:pPr marL="0" indent="0">
              <a:buClr>
                <a:srgbClr val="0070C0"/>
              </a:buClr>
              <a:buNone/>
            </a:pPr>
            <a:r>
              <a:rPr lang="en-US" sz="2800" dirty="0" smtClean="0">
                <a:latin typeface="Book Antiqua" panose="02040602050305030304" pitchFamily="18" charset="0"/>
              </a:rPr>
              <a:t>In the next presentation titled </a:t>
            </a:r>
            <a:r>
              <a:rPr lang="en-US" sz="2800" dirty="0" smtClean="0">
                <a:solidFill>
                  <a:srgbClr val="C00000"/>
                </a:solidFill>
                <a:latin typeface="Book Antiqua" panose="02040602050305030304" pitchFamily="18" charset="0"/>
              </a:rPr>
              <a:t>“Person-Centered Care-Overview” </a:t>
            </a:r>
            <a:r>
              <a:rPr lang="en-US" sz="2800" dirty="0" smtClean="0">
                <a:latin typeface="Book Antiqua" panose="02040602050305030304" pitchFamily="18" charset="0"/>
              </a:rPr>
              <a:t>we will introduce the concept of Person-Centered Care in Dementia Care.</a:t>
            </a:r>
          </a:p>
        </p:txBody>
      </p:sp>
    </p:spTree>
    <p:extLst>
      <p:ext uri="{BB962C8B-B14F-4D97-AF65-F5344CB8AC3E}">
        <p14:creationId xmlns:p14="http://schemas.microsoft.com/office/powerpoint/2010/main" val="102887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Training Goals</a:t>
            </a:r>
            <a:endParaRPr lang="en-US" sz="3600" dirty="0">
              <a:solidFill>
                <a:srgbClr val="0070C0"/>
              </a:solidFill>
              <a:effectLst/>
              <a:latin typeface="Book Antiqua" panose="02040602050305030304" pitchFamily="18" charset="0"/>
            </a:endParaRPr>
          </a:p>
        </p:txBody>
      </p:sp>
      <p:sp>
        <p:nvSpPr>
          <p:cNvPr id="4" name="Content Placeholder 3"/>
          <p:cNvSpPr>
            <a:spLocks noGrp="1"/>
          </p:cNvSpPr>
          <p:nvPr>
            <p:ph idx="1"/>
          </p:nvPr>
        </p:nvSpPr>
        <p:spPr/>
        <p:txBody>
          <a:bodyPr>
            <a:normAutofit/>
          </a:bodyPr>
          <a:lstStyle/>
          <a:p>
            <a:pPr marL="0" indent="0">
              <a:buClr>
                <a:srgbClr val="0070C0"/>
              </a:buClr>
              <a:buNone/>
            </a:pPr>
            <a:r>
              <a:rPr lang="en-US" sz="2400" b="1" dirty="0" smtClean="0">
                <a:solidFill>
                  <a:srgbClr val="0070C0"/>
                </a:solidFill>
                <a:latin typeface="Book Antiqua" panose="02040602050305030304" pitchFamily="18" charset="0"/>
              </a:rPr>
              <a:t>Goals for our series  </a:t>
            </a:r>
          </a:p>
          <a:p>
            <a:pPr lvl="1">
              <a:buClr>
                <a:srgbClr val="0070C0"/>
              </a:buClr>
              <a:buFont typeface="Wingdings" panose="05000000000000000000" pitchFamily="2" charset="2"/>
              <a:buChar char="v"/>
            </a:pPr>
            <a:r>
              <a:rPr lang="en-US" sz="2400" dirty="0" smtClean="0">
                <a:latin typeface="Book Antiqua" panose="02040602050305030304" pitchFamily="18" charset="0"/>
              </a:rPr>
              <a:t>Enhance family involvement in the daily care of their loved ones</a:t>
            </a:r>
          </a:p>
          <a:p>
            <a:pPr lvl="1">
              <a:buClr>
                <a:srgbClr val="0070C0"/>
              </a:buClr>
              <a:buFont typeface="Wingdings" panose="05000000000000000000" pitchFamily="2" charset="2"/>
              <a:buChar char="v"/>
            </a:pPr>
            <a:r>
              <a:rPr lang="en-US" sz="2400" dirty="0" smtClean="0">
                <a:latin typeface="Book Antiqua" panose="02040602050305030304" pitchFamily="18" charset="0"/>
              </a:rPr>
              <a:t>Promote person-centered care</a:t>
            </a:r>
          </a:p>
          <a:p>
            <a:pPr lvl="1">
              <a:buClr>
                <a:srgbClr val="0070C0"/>
              </a:buClr>
              <a:buFont typeface="Wingdings" panose="05000000000000000000" pitchFamily="2" charset="2"/>
              <a:buChar char="v"/>
            </a:pPr>
            <a:endParaRPr lang="en-US" sz="2400" dirty="0" smtClean="0">
              <a:latin typeface="Book Antiqua" panose="02040602050305030304" pitchFamily="18" charset="0"/>
            </a:endParaRPr>
          </a:p>
          <a:p>
            <a:pPr marL="0" indent="0">
              <a:buClr>
                <a:srgbClr val="0070C0"/>
              </a:buClr>
              <a:buNone/>
            </a:pPr>
            <a:r>
              <a:rPr lang="en-US" sz="2400" b="1" dirty="0" smtClean="0">
                <a:solidFill>
                  <a:srgbClr val="0070C0"/>
                </a:solidFill>
                <a:latin typeface="Book Antiqua" panose="02040602050305030304" pitchFamily="18" charset="0"/>
              </a:rPr>
              <a:t>Goals for today </a:t>
            </a:r>
            <a:endParaRPr lang="en-US" sz="2400" b="1" dirty="0" smtClean="0">
              <a:solidFill>
                <a:srgbClr val="0070C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smtClean="0">
                <a:latin typeface="Book Antiqua" panose="02040602050305030304" pitchFamily="18" charset="0"/>
              </a:rPr>
              <a:t>Discuss practices that are part of the Negotiation Session</a:t>
            </a:r>
          </a:p>
          <a:p>
            <a:pPr lvl="1">
              <a:buClr>
                <a:srgbClr val="0070C0"/>
              </a:buClr>
              <a:buFont typeface="Wingdings" panose="05000000000000000000" pitchFamily="2" charset="2"/>
              <a:buChar char="v"/>
            </a:pPr>
            <a:r>
              <a:rPr lang="en-US" sz="2400" dirty="0" smtClean="0">
                <a:latin typeface="Book Antiqua" panose="02040602050305030304" pitchFamily="18" charset="0"/>
              </a:rPr>
              <a:t>Review Step 5, Evaluating and renegotiating the agreement</a:t>
            </a:r>
          </a:p>
          <a:p>
            <a:pPr lvl="1"/>
            <a:endParaRPr lang="en-US" sz="2400" dirty="0" smtClean="0">
              <a:latin typeface="Book Antiqua" panose="02040602050305030304" pitchFamily="18" charset="0"/>
            </a:endParaRPr>
          </a:p>
          <a:p>
            <a:pPr lvl="1"/>
            <a:endParaRPr lang="en-US" dirty="0"/>
          </a:p>
        </p:txBody>
      </p:sp>
    </p:spTree>
    <p:extLst>
      <p:ext uri="{BB962C8B-B14F-4D97-AF65-F5344CB8AC3E}">
        <p14:creationId xmlns:p14="http://schemas.microsoft.com/office/powerpoint/2010/main" val="4991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939429" cy="763525"/>
          </a:xfrm>
        </p:spPr>
        <p:txBody>
          <a:bodyPr>
            <a:noAutofit/>
          </a:bodyPr>
          <a:lstStyle/>
          <a:p>
            <a:r>
              <a:rPr lang="en-US" sz="3600" dirty="0" smtClean="0">
                <a:solidFill>
                  <a:srgbClr val="0070C0"/>
                </a:solidFill>
                <a:effectLst/>
                <a:latin typeface="Book Antiqua" panose="02040602050305030304" pitchFamily="18" charset="0"/>
              </a:rPr>
              <a:t>Family Involvement in Care Intervention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337735" y="1392935"/>
            <a:ext cx="8144267" cy="4885021"/>
          </a:xfrm>
        </p:spPr>
        <p:txBody>
          <a:bodyPr>
            <a:normAutofit/>
          </a:bodyPr>
          <a:lstStyle/>
          <a:p>
            <a:pPr marL="514350" indent="-514350">
              <a:buFont typeface="+mj-lt"/>
              <a:buAutoNum type="arabicPeriod"/>
            </a:pPr>
            <a:r>
              <a:rPr lang="en-US" sz="2400" dirty="0" smtClean="0">
                <a:latin typeface="Book Antiqua" panose="02040602050305030304" pitchFamily="18" charset="0"/>
              </a:rPr>
              <a:t>Orient family to the setting and the idea of partnership</a:t>
            </a:r>
          </a:p>
          <a:p>
            <a:pPr marL="514350" indent="-514350">
              <a:buFont typeface="+mj-lt"/>
              <a:buAutoNum type="arabicPeriod"/>
            </a:pPr>
            <a:r>
              <a:rPr lang="en-US" sz="2400" dirty="0" smtClean="0">
                <a:latin typeface="Book Antiqua" panose="02040602050305030304" pitchFamily="18" charset="0"/>
              </a:rPr>
              <a:t>Educate staff </a:t>
            </a:r>
            <a:endParaRPr lang="en-US" sz="2400" dirty="0">
              <a:latin typeface="Book Antiqua" panose="02040602050305030304" pitchFamily="18" charset="0"/>
            </a:endParaRPr>
          </a:p>
          <a:p>
            <a:pPr marL="514350" indent="-514350">
              <a:buFont typeface="+mj-lt"/>
              <a:buAutoNum type="arabicPeriod"/>
            </a:pPr>
            <a:r>
              <a:rPr lang="en-US" sz="2400" b="1" dirty="0" smtClean="0">
                <a:solidFill>
                  <a:srgbClr val="C00000"/>
                </a:solidFill>
                <a:latin typeface="Book Antiqua" panose="02040602050305030304" pitchFamily="18" charset="0"/>
              </a:rPr>
              <a:t>Negotiate and form partnership agreement with family</a:t>
            </a:r>
          </a:p>
          <a:p>
            <a:pPr marL="514350" indent="-514350">
              <a:buFont typeface="+mj-lt"/>
              <a:buAutoNum type="arabicPeriod"/>
            </a:pPr>
            <a:r>
              <a:rPr lang="en-US" sz="2400" dirty="0" smtClean="0">
                <a:latin typeface="Book Antiqua" panose="02040602050305030304" pitchFamily="18" charset="0"/>
              </a:rPr>
              <a:t>Educate family members about staying involved in care </a:t>
            </a:r>
          </a:p>
          <a:p>
            <a:pPr marL="514350" indent="-514350">
              <a:buFont typeface="+mj-lt"/>
              <a:buAutoNum type="arabicPeriod"/>
            </a:pPr>
            <a:r>
              <a:rPr lang="en-US" sz="2400" dirty="0" smtClean="0">
                <a:latin typeface="Book Antiqua" panose="02040602050305030304" pitchFamily="18" charset="0"/>
              </a:rPr>
              <a:t>Evaluate and renegotiate the agreement as needed</a:t>
            </a:r>
            <a:endParaRPr lang="en-US" sz="2400" dirty="0">
              <a:latin typeface="Book Antiqua" panose="0204060205030503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616" y="4642852"/>
            <a:ext cx="4127798" cy="1889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883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3. Negotiation Session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681421"/>
            <a:ext cx="10994760" cy="5090165"/>
          </a:xfrm>
        </p:spPr>
        <p:txBody>
          <a:bodyPr/>
          <a:lstStyle/>
          <a:p>
            <a:pPr marL="0" indent="0">
              <a:buNone/>
            </a:pPr>
            <a:r>
              <a:rPr lang="en-US" sz="2800" b="1" dirty="0" smtClean="0">
                <a:solidFill>
                  <a:srgbClr val="0070C0"/>
                </a:solidFill>
                <a:latin typeface="Book Antiqua" panose="02040602050305030304" pitchFamily="18" charset="0"/>
              </a:rPr>
              <a:t>Cooperative Negotiation = Win-Win</a:t>
            </a:r>
          </a:p>
          <a:p>
            <a:pPr>
              <a:buClr>
                <a:srgbClr val="0070C0"/>
              </a:buClr>
              <a:buFont typeface="Wingdings" panose="05000000000000000000" pitchFamily="2" charset="2"/>
              <a:buChar char="v"/>
            </a:pPr>
            <a:r>
              <a:rPr lang="en-US" sz="2400" dirty="0" smtClean="0">
                <a:latin typeface="Book Antiqua" panose="02040602050305030304" pitchFamily="18" charset="0"/>
              </a:rPr>
              <a:t>Consider differing views, perceptions</a:t>
            </a:r>
          </a:p>
          <a:p>
            <a:pPr>
              <a:buClr>
                <a:srgbClr val="0070C0"/>
              </a:buClr>
              <a:buFont typeface="Wingdings" panose="05000000000000000000" pitchFamily="2" charset="2"/>
              <a:buChar char="v"/>
            </a:pPr>
            <a:r>
              <a:rPr lang="en-US" sz="2400" dirty="0" smtClean="0">
                <a:latin typeface="Book Antiqua" panose="02040602050305030304" pitchFamily="18" charset="0"/>
              </a:rPr>
              <a:t>Resolve possible conflict over who controls or provides care </a:t>
            </a:r>
          </a:p>
          <a:p>
            <a:pPr>
              <a:buClr>
                <a:srgbClr val="0070C0"/>
              </a:buClr>
              <a:buFont typeface="Wingdings" panose="05000000000000000000" pitchFamily="2" charset="2"/>
              <a:buChar char="v"/>
            </a:pPr>
            <a:r>
              <a:rPr lang="en-US" sz="2400" dirty="0" smtClean="0">
                <a:latin typeface="Book Antiqua" panose="02040602050305030304" pitchFamily="18" charset="0"/>
              </a:rPr>
              <a:t>Give and take process to reach a </a:t>
            </a:r>
            <a:r>
              <a:rPr lang="en-US" sz="2400" dirty="0" smtClean="0">
                <a:latin typeface="Book Antiqua" panose="02040602050305030304" pitchFamily="18" charset="0"/>
                <a:sym typeface="Wingdings" panose="05000000000000000000" pitchFamily="2" charset="2"/>
              </a:rPr>
              <a:t>mutually satisfying agreement</a:t>
            </a:r>
            <a:endParaRPr lang="en-US" sz="2400" dirty="0" smtClean="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Focus on care of person with dementia</a:t>
            </a:r>
          </a:p>
          <a:p>
            <a:endParaRPr lang="en-US" dirty="0" smtClean="0"/>
          </a:p>
          <a:p>
            <a:endParaRPr lang="en-US" dirty="0"/>
          </a:p>
        </p:txBody>
      </p:sp>
      <p:pic>
        <p:nvPicPr>
          <p:cNvPr id="5" name="Picture 4" descr="IntermarketAndMore | Economia, Trading, Intermarket 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765" y="497997"/>
            <a:ext cx="1884078" cy="1789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897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3. Negotiating the Agreement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800" dirty="0" smtClean="0">
                <a:latin typeface="Book Antiqua" panose="02040602050305030304" pitchFamily="18" charset="0"/>
              </a:rPr>
              <a:t>Active process</a:t>
            </a:r>
          </a:p>
          <a:p>
            <a:pPr lvl="1">
              <a:buClr>
                <a:srgbClr val="006600"/>
              </a:buClr>
              <a:buFont typeface="Wingdings" panose="05000000000000000000" pitchFamily="2" charset="2"/>
              <a:buChar char="ü"/>
            </a:pPr>
            <a:r>
              <a:rPr lang="en-US" sz="2400" dirty="0" smtClean="0">
                <a:latin typeface="Book Antiqua" panose="02040602050305030304" pitchFamily="18" charset="0"/>
              </a:rPr>
              <a:t>Exchange thoughts and ideas</a:t>
            </a:r>
          </a:p>
          <a:p>
            <a:pPr lvl="1">
              <a:buClr>
                <a:srgbClr val="006600"/>
              </a:buClr>
              <a:buFont typeface="Wingdings" panose="05000000000000000000" pitchFamily="2" charset="2"/>
              <a:buChar char="ü"/>
            </a:pPr>
            <a:r>
              <a:rPr lang="en-US" sz="2400" dirty="0" smtClean="0">
                <a:latin typeface="Book Antiqua" panose="02040602050305030304" pitchFamily="18" charset="0"/>
              </a:rPr>
              <a:t>Establish specific activities family (and staff) will provide</a:t>
            </a:r>
          </a:p>
          <a:p>
            <a:pPr>
              <a:buClr>
                <a:srgbClr val="0070C0"/>
              </a:buClr>
              <a:buFont typeface="Wingdings" panose="05000000000000000000" pitchFamily="2" charset="2"/>
              <a:buChar char="v"/>
            </a:pPr>
            <a:r>
              <a:rPr lang="en-US" sz="2800" dirty="0" smtClean="0">
                <a:latin typeface="Book Antiqua" panose="02040602050305030304" pitchFamily="18" charset="0"/>
              </a:rPr>
              <a:t>Working agreement, not “written in stone”</a:t>
            </a:r>
          </a:p>
          <a:p>
            <a:pPr lvl="1">
              <a:buClr>
                <a:srgbClr val="006600"/>
              </a:buClr>
              <a:buFont typeface="Wingdings" panose="05000000000000000000" pitchFamily="2" charset="2"/>
              <a:buChar char="ü"/>
            </a:pPr>
            <a:r>
              <a:rPr lang="en-US" sz="2400" dirty="0" smtClean="0">
                <a:latin typeface="Book Antiqua" panose="02040602050305030304" pitchFamily="18" charset="0"/>
              </a:rPr>
              <a:t>Open to discussion and change</a:t>
            </a:r>
          </a:p>
          <a:p>
            <a:pPr lvl="1">
              <a:buClr>
                <a:srgbClr val="006600"/>
              </a:buClr>
              <a:buFont typeface="Wingdings" panose="05000000000000000000" pitchFamily="2" charset="2"/>
              <a:buChar char="ü"/>
            </a:pPr>
            <a:r>
              <a:rPr lang="en-US" sz="2400" dirty="0" smtClean="0">
                <a:latin typeface="Book Antiqua" panose="02040602050305030304" pitchFamily="18" charset="0"/>
              </a:rPr>
              <a:t>Aimed at defining roles for family and staff</a:t>
            </a:r>
            <a:endParaRPr lang="en-US" sz="2400" dirty="0">
              <a:latin typeface="Book Antiqua" panose="02040602050305030304" pitchFamily="18" charset="0"/>
            </a:endParaRPr>
          </a:p>
        </p:txBody>
      </p:sp>
    </p:spTree>
    <p:extLst>
      <p:ext uri="{BB962C8B-B14F-4D97-AF65-F5344CB8AC3E}">
        <p14:creationId xmlns:p14="http://schemas.microsoft.com/office/powerpoint/2010/main" val="145215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3. Negotiating the Agreement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Basic principles of reaching mutually satisfying agreements</a:t>
            </a:r>
          </a:p>
          <a:p>
            <a:pPr marL="0" indent="0">
              <a:buNone/>
            </a:pPr>
            <a:endParaRPr lang="en-US" sz="2400" b="1" dirty="0" smtClean="0">
              <a:solidFill>
                <a:srgbClr val="0070C0"/>
              </a:solidFill>
              <a:latin typeface="Book Antiqua" panose="02040602050305030304" pitchFamily="18" charset="0"/>
            </a:endParaRPr>
          </a:p>
          <a:p>
            <a:pPr marL="514350" indent="-514350">
              <a:buFont typeface="+mj-lt"/>
              <a:buAutoNum type="arabicPeriod"/>
            </a:pPr>
            <a:r>
              <a:rPr lang="en-US" sz="2400" dirty="0" smtClean="0">
                <a:latin typeface="Book Antiqua" panose="02040602050305030304" pitchFamily="18" charset="0"/>
              </a:rPr>
              <a:t>Focus on the issue at hand: Keep the topic manageable</a:t>
            </a:r>
          </a:p>
          <a:p>
            <a:pPr marL="514350" indent="-514350">
              <a:buFont typeface="+mj-lt"/>
              <a:buAutoNum type="arabicPeriod"/>
            </a:pPr>
            <a:r>
              <a:rPr lang="en-US" sz="2400" dirty="0" smtClean="0">
                <a:latin typeface="Book Antiqua" panose="02040602050305030304" pitchFamily="18" charset="0"/>
              </a:rPr>
              <a:t>Communicate opening and honestly</a:t>
            </a:r>
          </a:p>
          <a:p>
            <a:pPr marL="514350" indent="-514350">
              <a:buFont typeface="+mj-lt"/>
              <a:buAutoNum type="arabicPeriod"/>
            </a:pPr>
            <a:r>
              <a:rPr lang="en-US" sz="2400" dirty="0" smtClean="0">
                <a:latin typeface="Book Antiqua" panose="02040602050305030304" pitchFamily="18" charset="0"/>
              </a:rPr>
              <a:t>Be willing to compromise</a:t>
            </a:r>
          </a:p>
        </p:txBody>
      </p:sp>
    </p:spTree>
    <p:extLst>
      <p:ext uri="{BB962C8B-B14F-4D97-AF65-F5344CB8AC3E}">
        <p14:creationId xmlns:p14="http://schemas.microsoft.com/office/powerpoint/2010/main" val="62476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Set a Non-threatening tone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762276"/>
            <a:ext cx="10994760" cy="5090165"/>
          </a:xfrm>
        </p:spPr>
        <p:txBody>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Welcome, introduce all participants</a:t>
            </a:r>
          </a:p>
          <a:p>
            <a:pPr>
              <a:buClr>
                <a:srgbClr val="0070C0"/>
              </a:buClr>
              <a:buFont typeface="Wingdings" panose="05000000000000000000" pitchFamily="2" charset="2"/>
              <a:buChar char="v"/>
            </a:pPr>
            <a:r>
              <a:rPr lang="en-US" sz="2400" dirty="0" smtClean="0">
                <a:latin typeface="Book Antiqua" panose="02040602050305030304" pitchFamily="18" charset="0"/>
              </a:rPr>
              <a:t>Discuss importance of shared care and goals</a:t>
            </a:r>
          </a:p>
          <a:p>
            <a:pPr>
              <a:buClr>
                <a:srgbClr val="0070C0"/>
              </a:buClr>
              <a:buFont typeface="Wingdings" panose="05000000000000000000" pitchFamily="2" charset="2"/>
              <a:buChar char="v"/>
            </a:pPr>
            <a:r>
              <a:rPr lang="en-US" sz="2400" dirty="0" smtClean="0">
                <a:latin typeface="Book Antiqua" panose="02040602050305030304" pitchFamily="18" charset="0"/>
              </a:rPr>
              <a:t>Discuss shared goal: Best care for person</a:t>
            </a:r>
          </a:p>
          <a:p>
            <a:pPr>
              <a:buClr>
                <a:srgbClr val="0070C0"/>
              </a:buClr>
              <a:buFont typeface="Wingdings" panose="05000000000000000000" pitchFamily="2" charset="2"/>
              <a:buChar char="v"/>
            </a:pPr>
            <a:r>
              <a:rPr lang="en-US" sz="2400" dirty="0" smtClean="0">
                <a:latin typeface="Book Antiqua" panose="02040602050305030304" pitchFamily="18" charset="0"/>
              </a:rPr>
              <a:t>Acknowledge possibility of differing views</a:t>
            </a:r>
          </a:p>
          <a:p>
            <a:pPr>
              <a:buClr>
                <a:srgbClr val="0070C0"/>
              </a:buClr>
              <a:buFont typeface="Wingdings" panose="05000000000000000000" pitchFamily="2" charset="2"/>
              <a:buChar char="v"/>
            </a:pPr>
            <a:r>
              <a:rPr lang="en-US" sz="2400" dirty="0" smtClean="0">
                <a:latin typeface="Book Antiqua" panose="02040602050305030304" pitchFamily="18" charset="0"/>
              </a:rPr>
              <a:t>Encourage </a:t>
            </a:r>
            <a:r>
              <a:rPr lang="en-US" sz="2400" dirty="0" smtClean="0">
                <a:solidFill>
                  <a:srgbClr val="C00000"/>
                </a:solidFill>
                <a:latin typeface="Book Antiqua" panose="02040602050305030304" pitchFamily="18" charset="0"/>
              </a:rPr>
              <a:t>LISTENING</a:t>
            </a:r>
            <a:r>
              <a:rPr lang="en-US" sz="2400" dirty="0" smtClean="0">
                <a:latin typeface="Book Antiqua" panose="02040602050305030304" pitchFamily="18" charset="0"/>
              </a:rPr>
              <a:t> to one another</a:t>
            </a:r>
          </a:p>
          <a:p>
            <a:pPr>
              <a:buClr>
                <a:srgbClr val="0070C0"/>
              </a:buClr>
              <a:buFont typeface="Wingdings" panose="05000000000000000000" pitchFamily="2" charset="2"/>
              <a:buChar char="v"/>
            </a:pPr>
            <a:r>
              <a:rPr lang="en-US" sz="2400" dirty="0" smtClean="0">
                <a:latin typeface="Book Antiqua" panose="02040602050305030304" pitchFamily="18" charset="0"/>
              </a:rPr>
              <a:t>Commit to finding mutually acceptable solutions to differing view</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8771568" y="680241"/>
            <a:ext cx="2575213" cy="2237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0323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Discuss care and activity options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675440"/>
            <a:ext cx="10994760" cy="5090165"/>
          </a:xfrm>
        </p:spPr>
        <p:txBody>
          <a:bodyPr>
            <a:normAutofit/>
          </a:bodyPr>
          <a:lstStyle/>
          <a:p>
            <a:pPr marL="0" indent="0">
              <a:buNone/>
            </a:pPr>
            <a:r>
              <a:rPr lang="en-US" sz="2400" dirty="0" smtClean="0">
                <a:solidFill>
                  <a:srgbClr val="0070C0"/>
                </a:solidFill>
                <a:latin typeface="Book Antiqua" panose="02040602050305030304" pitchFamily="18" charset="0"/>
              </a:rPr>
              <a:t>Review what activities family would like to be involved in </a:t>
            </a:r>
            <a:endParaRPr lang="en-US" sz="2400" i="1" dirty="0">
              <a:solidFill>
                <a:srgbClr val="0070C0"/>
              </a:solidFill>
              <a:latin typeface="Book Antiqua" panose="02040602050305030304" pitchFamily="18" charset="0"/>
            </a:endParaRPr>
          </a:p>
          <a:p>
            <a:pPr marL="411480" lvl="1" indent="0">
              <a:buNone/>
            </a:pPr>
            <a:r>
              <a:rPr lang="en-US" sz="2400" i="1" dirty="0" smtClean="0">
                <a:latin typeface="Book Antiqua" panose="02040602050305030304" pitchFamily="18" charset="0"/>
              </a:rPr>
              <a:t>How would you like to be more involved in ________’s care?</a:t>
            </a:r>
          </a:p>
          <a:p>
            <a:pPr marL="411480" lvl="1" indent="0">
              <a:buNone/>
            </a:pPr>
            <a:endParaRPr lang="en-US" sz="2400" i="1" dirty="0" smtClean="0">
              <a:latin typeface="Book Antiqua" panose="02040602050305030304" pitchFamily="18" charset="0"/>
            </a:endParaRPr>
          </a:p>
          <a:p>
            <a:pPr marL="411480" lvl="1" indent="0">
              <a:buNone/>
            </a:pPr>
            <a:r>
              <a:rPr lang="en-US" sz="2400" i="1" dirty="0" smtClean="0">
                <a:latin typeface="Book Antiqua" panose="02040602050305030304" pitchFamily="18" charset="0"/>
              </a:rPr>
              <a:t>What things do you like best about ________’s care?</a:t>
            </a:r>
          </a:p>
          <a:p>
            <a:pPr marL="411480" lvl="1" indent="0">
              <a:buNone/>
            </a:pPr>
            <a:endParaRPr lang="en-US" sz="2400" i="1" dirty="0" smtClean="0">
              <a:latin typeface="Book Antiqua" panose="02040602050305030304" pitchFamily="18" charset="0"/>
            </a:endParaRPr>
          </a:p>
          <a:p>
            <a:pPr marL="411480" lvl="1" indent="0">
              <a:buNone/>
            </a:pPr>
            <a:r>
              <a:rPr lang="en-US" sz="2400" i="1" dirty="0" smtClean="0">
                <a:latin typeface="Book Antiqua" panose="02040602050305030304" pitchFamily="18" charset="0"/>
              </a:rPr>
              <a:t>What thing would you like to change about ________’s care? Environment? Activities? Staff relationships?</a:t>
            </a:r>
            <a:endParaRPr lang="en-US" sz="2400" i="1" dirty="0">
              <a:latin typeface="Book Antiqua" panose="0204060205030503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942" y="578507"/>
            <a:ext cx="2129438" cy="1841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9815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207" y="4960443"/>
            <a:ext cx="1817368" cy="1572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Encourage questions and discussion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144267" cy="4885021"/>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Encourage family to ask questions, express concerns, share positives points</a:t>
            </a:r>
          </a:p>
          <a:p>
            <a:pPr>
              <a:buClr>
                <a:srgbClr val="0070C0"/>
              </a:buClr>
              <a:buFont typeface="Wingdings" panose="05000000000000000000" pitchFamily="2" charset="2"/>
              <a:buChar char="v"/>
            </a:pPr>
            <a:r>
              <a:rPr lang="en-US" sz="2400" dirty="0" smtClean="0">
                <a:latin typeface="Book Antiqua" panose="02040602050305030304" pitchFamily="18" charset="0"/>
              </a:rPr>
              <a:t>Express staff thoughts/concerns</a:t>
            </a:r>
          </a:p>
          <a:p>
            <a:pPr lvl="1">
              <a:buClr>
                <a:srgbClr val="006600"/>
              </a:buClr>
              <a:buFont typeface="Wingdings" panose="05000000000000000000" pitchFamily="2" charset="2"/>
              <a:buChar char="ü"/>
            </a:pPr>
            <a:r>
              <a:rPr lang="en-US" sz="2400" dirty="0" smtClean="0">
                <a:latin typeface="Book Antiqua" panose="02040602050305030304" pitchFamily="18" charset="0"/>
              </a:rPr>
              <a:t>Person with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Family involvement in care</a:t>
            </a:r>
          </a:p>
          <a:p>
            <a:pPr>
              <a:buClr>
                <a:srgbClr val="0070C0"/>
              </a:buClr>
              <a:buFont typeface="Wingdings" panose="05000000000000000000" pitchFamily="2" charset="2"/>
              <a:buChar char="v"/>
            </a:pPr>
            <a:r>
              <a:rPr lang="en-US" sz="2400" dirty="0" smtClean="0">
                <a:latin typeface="Book Antiqua" panose="02040602050305030304" pitchFamily="18" charset="0"/>
              </a:rPr>
              <a:t>Discuss family’s current care activities</a:t>
            </a:r>
          </a:p>
          <a:p>
            <a:pPr>
              <a:buClr>
                <a:srgbClr val="0070C0"/>
              </a:buClr>
              <a:buFont typeface="Wingdings" panose="05000000000000000000" pitchFamily="2" charset="2"/>
              <a:buChar char="v"/>
            </a:pPr>
            <a:r>
              <a:rPr lang="en-US" sz="2400" dirty="0" smtClean="0">
                <a:latin typeface="Book Antiqua" panose="02040602050305030304" pitchFamily="18" charset="0"/>
              </a:rPr>
              <a:t>Discuss person’s activities, behaviors while in the service/setting</a:t>
            </a:r>
          </a:p>
        </p:txBody>
      </p:sp>
    </p:spTree>
    <p:extLst>
      <p:ext uri="{BB962C8B-B14F-4D97-AF65-F5344CB8AC3E}">
        <p14:creationId xmlns:p14="http://schemas.microsoft.com/office/powerpoint/2010/main" val="1768868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1398</Words>
  <Application>Microsoft Office PowerPoint</Application>
  <PresentationFormat>Widescreen</PresentationFormat>
  <Paragraphs>194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 Antiqua</vt:lpstr>
      <vt:lpstr>Calibri</vt:lpstr>
      <vt:lpstr>Times New Roman</vt:lpstr>
      <vt:lpstr>Wingdings</vt:lpstr>
      <vt:lpstr>Bench</vt:lpstr>
      <vt:lpstr>Family-Staff Partnerships: Part 3</vt:lpstr>
      <vt:lpstr>Training Goals</vt:lpstr>
      <vt:lpstr>Family Involvement in Care Intervention</vt:lpstr>
      <vt:lpstr>Step 3. Negotiation Session</vt:lpstr>
      <vt:lpstr>Step 3. Negotiating the Agreement</vt:lpstr>
      <vt:lpstr>Step 3. Negotiating the Agreement</vt:lpstr>
      <vt:lpstr>Set a Non-threatening tone</vt:lpstr>
      <vt:lpstr>Discuss care and activity options</vt:lpstr>
      <vt:lpstr>Encourage questions and discussion</vt:lpstr>
      <vt:lpstr>Discuss care and activity options</vt:lpstr>
      <vt:lpstr>Consider Pros and Cons</vt:lpstr>
      <vt:lpstr>Finalize and Implement the Agreement</vt:lpstr>
      <vt:lpstr>Family Involvement in Care Intervention</vt:lpstr>
      <vt:lpstr>Step 5. Evaluate and Renegotiate</vt:lpstr>
      <vt:lpstr>Summary</vt:lpstr>
      <vt:lpstr>Coming up next</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Involvement in Care: Provider Focused</dc:title>
  <dc:creator>Colbert, Jill A</dc:creator>
  <cp:lastModifiedBy>Colbert, Jill A</cp:lastModifiedBy>
  <cp:revision>133</cp:revision>
  <cp:lastPrinted>2018-09-09T18:07:05Z</cp:lastPrinted>
  <dcterms:created xsi:type="dcterms:W3CDTF">2017-07-06T19:39:11Z</dcterms:created>
  <dcterms:modified xsi:type="dcterms:W3CDTF">2018-09-09T18:07:42Z</dcterms:modified>
</cp:coreProperties>
</file>