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7" r:id="rId2"/>
  </p:sldMasterIdLst>
  <p:notesMasterIdLst>
    <p:notesMasterId r:id="rId22"/>
  </p:notesMasterIdLst>
  <p:handoutMasterIdLst>
    <p:handoutMasterId r:id="rId23"/>
  </p:handoutMasterIdLst>
  <p:sldIdLst>
    <p:sldId id="256" r:id="rId3"/>
    <p:sldId id="309" r:id="rId4"/>
    <p:sldId id="298" r:id="rId5"/>
    <p:sldId id="299" r:id="rId6"/>
    <p:sldId id="300" r:id="rId7"/>
    <p:sldId id="310" r:id="rId8"/>
    <p:sldId id="271" r:id="rId9"/>
    <p:sldId id="289" r:id="rId10"/>
    <p:sldId id="294" r:id="rId11"/>
    <p:sldId id="308" r:id="rId12"/>
    <p:sldId id="282" r:id="rId13"/>
    <p:sldId id="290" r:id="rId14"/>
    <p:sldId id="303" r:id="rId15"/>
    <p:sldId id="302" r:id="rId16"/>
    <p:sldId id="291" r:id="rId17"/>
    <p:sldId id="293" r:id="rId18"/>
    <p:sldId id="295" r:id="rId19"/>
    <p:sldId id="279" r:id="rId20"/>
    <p:sldId id="269"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99CCF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1335" autoAdjust="0"/>
  </p:normalViewPr>
  <p:slideViewPr>
    <p:cSldViewPr snapToGrid="0">
      <p:cViewPr varScale="1">
        <p:scale>
          <a:sx n="48" d="100"/>
          <a:sy n="48" d="100"/>
        </p:scale>
        <p:origin x="1722" y="36"/>
      </p:cViewPr>
      <p:guideLst/>
    </p:cSldViewPr>
  </p:slideViewPr>
  <p:notesTextViewPr>
    <p:cViewPr>
      <p:scale>
        <a:sx n="200" d="100"/>
        <a:sy n="2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5292"/>
          </a:xfrm>
          <a:prstGeom prst="rect">
            <a:avLst/>
          </a:prstGeom>
        </p:spPr>
        <p:txBody>
          <a:bodyPr vert="horz" lIns="90416" tIns="45208" rIns="90416" bIns="45208" rtlCol="0"/>
          <a:lstStyle>
            <a:lvl1pPr algn="l">
              <a:defRPr sz="1200"/>
            </a:lvl1pPr>
          </a:lstStyle>
          <a:p>
            <a:endParaRPr lang="en-US" dirty="0"/>
          </a:p>
        </p:txBody>
      </p:sp>
      <p:sp>
        <p:nvSpPr>
          <p:cNvPr id="3" name="Date Placeholder 2"/>
          <p:cNvSpPr>
            <a:spLocks noGrp="1"/>
          </p:cNvSpPr>
          <p:nvPr>
            <p:ph type="dt" sz="quarter" idx="1"/>
          </p:nvPr>
        </p:nvSpPr>
        <p:spPr>
          <a:xfrm>
            <a:off x="3970576" y="0"/>
            <a:ext cx="3038258" cy="465292"/>
          </a:xfrm>
          <a:prstGeom prst="rect">
            <a:avLst/>
          </a:prstGeom>
        </p:spPr>
        <p:txBody>
          <a:bodyPr vert="horz" lIns="90416" tIns="45208" rIns="90416" bIns="45208" rtlCol="0"/>
          <a:lstStyle>
            <a:lvl1pPr algn="r">
              <a:defRPr sz="1200"/>
            </a:lvl1pPr>
          </a:lstStyle>
          <a:p>
            <a:fld id="{C28AEC38-5484-4C70-8518-11A0FC733C45}" type="datetimeFigureOut">
              <a:rPr lang="en-US" smtClean="0"/>
              <a:t>9/9/2018</a:t>
            </a:fld>
            <a:endParaRPr lang="en-US" dirty="0"/>
          </a:p>
        </p:txBody>
      </p:sp>
      <p:sp>
        <p:nvSpPr>
          <p:cNvPr id="4" name="Footer Placeholder 3"/>
          <p:cNvSpPr>
            <a:spLocks noGrp="1"/>
          </p:cNvSpPr>
          <p:nvPr>
            <p:ph type="ftr" sz="quarter" idx="2"/>
          </p:nvPr>
        </p:nvSpPr>
        <p:spPr>
          <a:xfrm>
            <a:off x="1" y="8831108"/>
            <a:ext cx="3038258" cy="465292"/>
          </a:xfrm>
          <a:prstGeom prst="rect">
            <a:avLst/>
          </a:prstGeom>
        </p:spPr>
        <p:txBody>
          <a:bodyPr vert="horz" lIns="90416" tIns="45208" rIns="90416" bIns="452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576" y="8831108"/>
            <a:ext cx="3038258" cy="465292"/>
          </a:xfrm>
          <a:prstGeom prst="rect">
            <a:avLst/>
          </a:prstGeom>
        </p:spPr>
        <p:txBody>
          <a:bodyPr vert="horz" lIns="90416" tIns="45208" rIns="90416" bIns="45208" rtlCol="0" anchor="b"/>
          <a:lstStyle>
            <a:lvl1pPr algn="r">
              <a:defRPr sz="1200"/>
            </a:lvl1pPr>
          </a:lstStyle>
          <a:p>
            <a:fld id="{FE5F3F5B-E115-42EF-8C5C-C9BCD931482A}" type="slidenum">
              <a:rPr lang="en-US" smtClean="0"/>
              <a:t>‹#›</a:t>
            </a:fld>
            <a:endParaRPr lang="en-US" dirty="0"/>
          </a:p>
        </p:txBody>
      </p:sp>
    </p:spTree>
    <p:extLst>
      <p:ext uri="{BB962C8B-B14F-4D97-AF65-F5344CB8AC3E}">
        <p14:creationId xmlns:p14="http://schemas.microsoft.com/office/powerpoint/2010/main" val="6245760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96727D8E-CDC7-4A1C-A0D0-E6768152B114}" type="datetimeFigureOut">
              <a:rPr lang="en-US" smtClean="0"/>
              <a:t>9/9/2018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dirty="0"/>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6F5AFFD2-27A8-44D2-97C5-91D3ADAC9EC9}" type="slidenum">
              <a:rPr lang="en-US" smtClean="0"/>
              <a:t>‹#›</a:t>
            </a:fld>
            <a:endParaRPr lang="en-US" dirty="0"/>
          </a:p>
        </p:txBody>
      </p:sp>
    </p:spTree>
    <p:extLst>
      <p:ext uri="{BB962C8B-B14F-4D97-AF65-F5344CB8AC3E}">
        <p14:creationId xmlns:p14="http://schemas.microsoft.com/office/powerpoint/2010/main" val="39280246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9</a:t>
            </a:r>
            <a:r>
              <a:rPr lang="en-US" baseline="30000" dirty="0"/>
              <a:t>th</a:t>
            </a:r>
            <a:r>
              <a:rPr lang="en-US" dirty="0"/>
              <a:t> presentation in the series Partnerships to Improve Care and Quality of Life for Persons with Dementia.</a:t>
            </a:r>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1</a:t>
            </a:fld>
            <a:endParaRPr lang="en-US" dirty="0"/>
          </a:p>
        </p:txBody>
      </p:sp>
    </p:spTree>
    <p:extLst>
      <p:ext uri="{BB962C8B-B14F-4D97-AF65-F5344CB8AC3E}">
        <p14:creationId xmlns:p14="http://schemas.microsoft.com/office/powerpoint/2010/main" val="958326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of active communication also applies to how caregivers interact with people with dementia. </a:t>
            </a:r>
          </a:p>
          <a:p>
            <a:r>
              <a:rPr lang="en-US" dirty="0"/>
              <a:t> </a:t>
            </a:r>
          </a:p>
          <a:p>
            <a:pPr marL="169530" indent="-169530">
              <a:buFont typeface="Arial" panose="020B0604020202020204" pitchFamily="34" charset="0"/>
              <a:buChar char="•"/>
            </a:pPr>
            <a:r>
              <a:rPr lang="en-US" dirty="0"/>
              <a:t>Adjusting your communication style can be very helpful when engaging the person in their care. Using short phrases, simple words, and avoiding jargon can help the person “follow” the message – that is, they are less likely to become confused by not understanding your message. </a:t>
            </a:r>
          </a:p>
          <a:p>
            <a:pPr marL="169530" indent="-169530">
              <a:buFont typeface="Arial" panose="020B0604020202020204" pitchFamily="34" charset="0"/>
              <a:buChar char="•"/>
            </a:pPr>
            <a:r>
              <a:rPr lang="en-US" dirty="0"/>
              <a:t>Be specific and use terms the person understands. </a:t>
            </a:r>
          </a:p>
          <a:p>
            <a:pPr marL="169530" indent="-169530">
              <a:buFont typeface="Arial" panose="020B0604020202020204" pitchFamily="34" charset="0"/>
              <a:buChar char="•"/>
            </a:pPr>
            <a:r>
              <a:rPr lang="en-US" dirty="0"/>
              <a:t>Think about your nonverbal language and gestures. </a:t>
            </a:r>
          </a:p>
          <a:p>
            <a:pPr marL="169530" indent="-169530">
              <a:buFont typeface="Arial" panose="020B0604020202020204" pitchFamily="34" charset="0"/>
              <a:buChar char="•"/>
            </a:pPr>
            <a:r>
              <a:rPr lang="en-US" dirty="0"/>
              <a:t>Monitor your tone of voice and facial expressions – work to show care and compassion through your appearance and words. </a:t>
            </a:r>
          </a:p>
          <a:p>
            <a:pPr marL="169530" indent="-169530">
              <a:buFont typeface="Arial" panose="020B0604020202020204" pitchFamily="34" charset="0"/>
              <a:buChar char="•"/>
            </a:pPr>
            <a:r>
              <a:rPr lang="en-US" dirty="0"/>
              <a:t>You can also help convey your message by pointing or illustrating a task to help the person get started. </a:t>
            </a:r>
          </a:p>
          <a:p>
            <a:pPr defTabSz="904159">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10</a:t>
            </a:fld>
            <a:endParaRPr lang="en-US" dirty="0"/>
          </a:p>
        </p:txBody>
      </p:sp>
    </p:spTree>
    <p:extLst>
      <p:ext uri="{BB962C8B-B14F-4D97-AF65-F5344CB8AC3E}">
        <p14:creationId xmlns:p14="http://schemas.microsoft.com/office/powerpoint/2010/main" val="3494298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busy caregivers seem to forget is the value of SLOWING DOWN and thinking about the person with dementia. This is what is meant by PERSON-FIRST care. </a:t>
            </a:r>
          </a:p>
          <a:p>
            <a:r>
              <a:rPr lang="en-US" dirty="0"/>
              <a:t> </a:t>
            </a:r>
          </a:p>
          <a:p>
            <a:r>
              <a:rPr lang="en-US" dirty="0"/>
              <a:t>Person-centered care uses a calm, caring, compassionate approach that communicates “I care about you.” As before, constantly thinking about the PERSON and not the routine or task demands is key. </a:t>
            </a:r>
          </a:p>
          <a:p>
            <a:r>
              <a:rPr lang="en-US" dirty="0"/>
              <a:t> </a:t>
            </a:r>
          </a:p>
          <a:p>
            <a:r>
              <a:rPr lang="en-US" dirty="0"/>
              <a:t>Adjusting to the “moment” in care means you may not expect reactions, but can respond in a way to reassure, calm or distract the person. </a:t>
            </a:r>
          </a:p>
          <a:p>
            <a:r>
              <a:rPr lang="en-US" dirty="0"/>
              <a:t> </a:t>
            </a:r>
          </a:p>
          <a:p>
            <a:r>
              <a:rPr lang="en-US" dirty="0"/>
              <a:t>Accepting that changes in the person’s abilities are part of the disease is also important. How a person with dementia interacts and responds can be different from one day to another, and will change over time. </a:t>
            </a:r>
          </a:p>
          <a:p>
            <a:r>
              <a:rPr lang="en-US" dirty="0"/>
              <a:t> </a:t>
            </a:r>
          </a:p>
          <a:p>
            <a:r>
              <a:rPr lang="en-US" dirty="0"/>
              <a:t>Avoid trying to reason with the person or ask them to “try harder” to complete a care task. This will likely only cause more stress for both the person with dementia and caregivers. Instead, work to adjust your approach to fit their needs. That’s what is meant by “tailoring care” – caregivers make routines fit the person’s needs.</a:t>
            </a:r>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11</a:t>
            </a:fld>
            <a:endParaRPr lang="en-US" dirty="0"/>
          </a:p>
        </p:txBody>
      </p:sp>
    </p:spTree>
    <p:extLst>
      <p:ext uri="{BB962C8B-B14F-4D97-AF65-F5344CB8AC3E}">
        <p14:creationId xmlns:p14="http://schemas.microsoft.com/office/powerpoint/2010/main" val="3374905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important aspect to staying person-centered is engaging the person in conversation. In too many situations caregivers forget to talk with the person, or tell them what they are doing and why. </a:t>
            </a:r>
          </a:p>
          <a:p>
            <a:r>
              <a:rPr lang="en-US" dirty="0"/>
              <a:t> </a:t>
            </a:r>
          </a:p>
          <a:p>
            <a:r>
              <a:rPr lang="en-US" dirty="0"/>
              <a:t>The value of having conversations and relationships means that caregivers should actively engage the person in the care task. Guide the person through what is being done, how, and why, with step-by-step instructions if needed. </a:t>
            </a:r>
          </a:p>
          <a:p>
            <a:r>
              <a:rPr lang="en-US" dirty="0"/>
              <a:t> </a:t>
            </a:r>
          </a:p>
          <a:p>
            <a:r>
              <a:rPr lang="en-US" dirty="0"/>
              <a:t>Having conversations can also include asking questions about their past habits or their present interests. This serves the dual purpose of helping you know the person better, AND taking their mind off the task at hand. In some situations, singing a song that the person enjoys can provide a positive distraction – for example, during a shower.</a:t>
            </a:r>
          </a:p>
          <a:p>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12</a:t>
            </a:fld>
            <a:endParaRPr lang="en-US" dirty="0"/>
          </a:p>
        </p:txBody>
      </p:sp>
    </p:spTree>
    <p:extLst>
      <p:ext uri="{BB962C8B-B14F-4D97-AF65-F5344CB8AC3E}">
        <p14:creationId xmlns:p14="http://schemas.microsoft.com/office/powerpoint/2010/main" val="2272076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suggested earlier, another key is to keep things as simple as possible. Break the task into smaller, more manageable steps. If the person responds in a negative way, work to redirect their attention to something more enjoyable. For example, this may be a good time to ask about their life history, or earlier experiences. </a:t>
            </a:r>
          </a:p>
          <a:p>
            <a:r>
              <a:rPr lang="en-US" dirty="0"/>
              <a:t> </a:t>
            </a:r>
          </a:p>
          <a:p>
            <a:r>
              <a:rPr lang="en-US" dirty="0"/>
              <a:t>Always work at the person’s pace. Try to not rush or hurry them. Instead, follow their lead. If they resist you or the task at hand, take “a minute” to consider what is going on.  You may need to take a break and try again later, OR you may ask another person to try. </a:t>
            </a:r>
          </a:p>
          <a:p>
            <a:r>
              <a:rPr lang="en-US" dirty="0"/>
              <a:t> </a:t>
            </a:r>
          </a:p>
          <a:p>
            <a:r>
              <a:rPr lang="en-US" dirty="0"/>
              <a:t>The main thing to remember is that pushing and hurrying people with dementia often leads to behavioral reactions. The person is telling you through their behavior that they dislike the activity, and are pushing back. That creates more distress for everyone, AND ultimately takes MORE time.</a:t>
            </a:r>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13</a:t>
            </a:fld>
            <a:endParaRPr lang="en-US" dirty="0"/>
          </a:p>
        </p:txBody>
      </p:sp>
    </p:spTree>
    <p:extLst>
      <p:ext uri="{BB962C8B-B14F-4D97-AF65-F5344CB8AC3E}">
        <p14:creationId xmlns:p14="http://schemas.microsoft.com/office/powerpoint/2010/main" val="3022612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Caregivers may think that they can’t really support the person’s function and abilities -- what the person CAN do for him or herself -- without KNOWING the person. However, there are ways around that.</a:t>
            </a:r>
          </a:p>
          <a:p>
            <a:r>
              <a:rPr lang="en-US" dirty="0"/>
              <a:t> </a:t>
            </a:r>
          </a:p>
          <a:p>
            <a:r>
              <a:rPr lang="en-US" dirty="0"/>
              <a:t>Be sure to check out what may be in the chart about care needs and abilities, AND talk with other staff and caregivers about their experiences. This is particularly important in settings where care is provided on a continuous basis – like in residential care and nursing homes.</a:t>
            </a:r>
          </a:p>
          <a:p>
            <a:r>
              <a:rPr lang="en-US" dirty="0"/>
              <a:t> </a:t>
            </a:r>
          </a:p>
          <a:p>
            <a:r>
              <a:rPr lang="en-US" dirty="0"/>
              <a:t>The other approach is thinking about care as “trial and error” – meaning that caregivers encourage, cue, simplify, illustrate, and help the person get started – AND then see how it goes. Start with the least amount of instruction or cueing – and keep adding more assistance as needed. </a:t>
            </a:r>
          </a:p>
          <a:p>
            <a:r>
              <a:rPr lang="en-US" dirty="0"/>
              <a:t> </a:t>
            </a:r>
          </a:p>
          <a:p>
            <a:r>
              <a:rPr lang="en-US" dirty="0"/>
              <a:t>Sometimes, the person really does need your help to complete the task, but that help should only be given AFTER efforts are made to help the person be self-sufficient. </a:t>
            </a:r>
          </a:p>
          <a:p>
            <a:r>
              <a:rPr lang="en-US" dirty="0"/>
              <a:t> </a:t>
            </a:r>
          </a:p>
          <a:p>
            <a:r>
              <a:rPr lang="en-US" dirty="0"/>
              <a:t>Independence helps the person RETAIN their remaining abilities and contributes to self-worth. In short, try to only do what the person can’t do for themselves.</a:t>
            </a:r>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14</a:t>
            </a:fld>
            <a:endParaRPr lang="en-US" dirty="0"/>
          </a:p>
        </p:txBody>
      </p:sp>
    </p:spTree>
    <p:extLst>
      <p:ext uri="{BB962C8B-B14F-4D97-AF65-F5344CB8AC3E}">
        <p14:creationId xmlns:p14="http://schemas.microsoft.com/office/powerpoint/2010/main" val="1965164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 involvement is another important element of person-centered care AND the focus of this training program. Involving families is very important to knowing the person so care can be tailored, or made to fit. </a:t>
            </a:r>
          </a:p>
          <a:p>
            <a:endParaRPr lang="en-US" dirty="0"/>
          </a:p>
          <a:p>
            <a:r>
              <a:rPr lang="en-US" dirty="0"/>
              <a:t>Family can help answer questions about long-standing characteristics, habits or behaviors related to their past work life, and favorite social or family activities. This information can guide conversations with the person during care, and help direct the person’s involvement in meaningful and enjoyable activities. </a:t>
            </a:r>
          </a:p>
          <a:p>
            <a:r>
              <a:rPr lang="en-US" dirty="0"/>
              <a:t> </a:t>
            </a:r>
          </a:p>
          <a:p>
            <a:r>
              <a:rPr lang="en-US" dirty="0"/>
              <a:t>Families are also a great resource when puzzling behaviors, words, or reactions are encountered during care. For example, shortly after “Henry” was admitted to the nursing home, he began trying to “elope” every day at about 4 pm. Family explained that that was “chore” time, which helped staff develop a plan to reassure Henry the “chores were done” and explain his help was needed with another activity.  </a:t>
            </a:r>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15</a:t>
            </a:fld>
            <a:endParaRPr lang="en-US" dirty="0"/>
          </a:p>
        </p:txBody>
      </p:sp>
    </p:spTree>
    <p:extLst>
      <p:ext uri="{BB962C8B-B14F-4D97-AF65-F5344CB8AC3E}">
        <p14:creationId xmlns:p14="http://schemas.microsoft.com/office/powerpoint/2010/main" val="2011744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before, a key to staying person-centered is sharing information with both team members and family members. Discuss the person as an individual in shift report or other documentation. Share information you have discovered about the person, as well as keys to care approaches that you have found successful. This is a good time to ask for help, as well.</a:t>
            </a:r>
            <a:br>
              <a:rPr lang="en-US" dirty="0"/>
            </a:br>
            <a:endParaRPr lang="en-US" dirty="0"/>
          </a:p>
          <a:p>
            <a:r>
              <a:rPr lang="en-US" dirty="0"/>
              <a:t>Too often, individual staff members have discovered a “work around” – a successful approach to a common problem – but have not passed the information on to others.</a:t>
            </a:r>
          </a:p>
          <a:p>
            <a:r>
              <a:rPr lang="en-US" dirty="0"/>
              <a:t> </a:t>
            </a:r>
          </a:p>
          <a:p>
            <a:r>
              <a:rPr lang="en-US" dirty="0"/>
              <a:t>And as we just reviewed, family members often can help providers better understand the person with dementia, and should be involved in care planning and decision-making. Take time to share ideas and questions with family members during daily contacts, and also during formal meetings such as care or service planning meetings. </a:t>
            </a:r>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16</a:t>
            </a:fld>
            <a:endParaRPr lang="en-US" dirty="0"/>
          </a:p>
        </p:txBody>
      </p:sp>
    </p:spTree>
    <p:extLst>
      <p:ext uri="{BB962C8B-B14F-4D97-AF65-F5344CB8AC3E}">
        <p14:creationId xmlns:p14="http://schemas.microsoft.com/office/powerpoint/2010/main" val="2504942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few minutes for a situational discussion breakout. </a:t>
            </a:r>
          </a:p>
          <a:p>
            <a:r>
              <a:rPr lang="en-US" dirty="0"/>
              <a:t> </a:t>
            </a:r>
          </a:p>
          <a:p>
            <a:r>
              <a:rPr lang="en-US" dirty="0"/>
              <a:t>For this situation imagine that you are a care assistant for Mrs. Jones. She lives in an Assisted Living Community and you go into her apartment to check on her one morning and find her looking like this. </a:t>
            </a:r>
          </a:p>
          <a:p>
            <a:r>
              <a:rPr lang="en-US" dirty="0"/>
              <a:t> </a:t>
            </a:r>
          </a:p>
          <a:p>
            <a:r>
              <a:rPr lang="en-US" dirty="0"/>
              <a:t>Take a minute to assess the environment as well as Mrs. Jones’ nonverbal communication. Using your one-minute assessment how would you best approach her to provide care and support?</a:t>
            </a:r>
          </a:p>
          <a:p>
            <a:r>
              <a:rPr lang="en-US" dirty="0"/>
              <a:t> </a:t>
            </a:r>
          </a:p>
          <a:p>
            <a:r>
              <a:rPr lang="en-US" dirty="0"/>
              <a:t>Pause the presentation and then start it back up when you are ready to continue. </a:t>
            </a:r>
          </a:p>
          <a:p>
            <a:endParaRPr lang="en-US" dirty="0"/>
          </a:p>
        </p:txBody>
      </p:sp>
      <p:sp>
        <p:nvSpPr>
          <p:cNvPr id="4" name="Slide Number Placeholder 3"/>
          <p:cNvSpPr>
            <a:spLocks noGrp="1"/>
          </p:cNvSpPr>
          <p:nvPr>
            <p:ph type="sldNum" sz="quarter" idx="10"/>
          </p:nvPr>
        </p:nvSpPr>
        <p:spPr/>
        <p:txBody>
          <a:bodyPr/>
          <a:lstStyle/>
          <a:p>
            <a:fld id="{8822A97E-095B-4FBE-AFE2-D86FF3F9305D}" type="slidenum">
              <a:rPr lang="en-US" smtClean="0"/>
              <a:t>17</a:t>
            </a:fld>
            <a:endParaRPr lang="en-US" dirty="0"/>
          </a:p>
        </p:txBody>
      </p:sp>
    </p:spTree>
    <p:extLst>
      <p:ext uri="{BB962C8B-B14F-4D97-AF65-F5344CB8AC3E}">
        <p14:creationId xmlns:p14="http://schemas.microsoft.com/office/powerpoint/2010/main" val="1230351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doubt that the best way to provide person-centered care is to know the person over time, and use their long-standing values, preferences, characteristics, and experiences to guide daily care. </a:t>
            </a:r>
          </a:p>
          <a:p>
            <a:r>
              <a:rPr lang="en-US" dirty="0"/>
              <a:t> </a:t>
            </a:r>
          </a:p>
          <a:p>
            <a:r>
              <a:rPr lang="en-US" dirty="0"/>
              <a:t>However, staff caregivers can use the values and principles of person-centered care to “get to know” the person. There are many care situations in which staff don’t know the person YET – and are still building their base knowledge about the person’s history and characteristics. </a:t>
            </a:r>
          </a:p>
          <a:p>
            <a:r>
              <a:rPr lang="en-US" dirty="0"/>
              <a:t> </a:t>
            </a:r>
          </a:p>
          <a:p>
            <a:r>
              <a:rPr lang="en-US" dirty="0"/>
              <a:t>In those cases, staff can use one-minute assessments to gauge next steps in care, use best-practices in communication, and engage the person in conversations, care routines, and meaningful activities. </a:t>
            </a:r>
          </a:p>
          <a:p>
            <a:r>
              <a:rPr lang="en-US" dirty="0"/>
              <a:t> </a:t>
            </a:r>
          </a:p>
          <a:p>
            <a:r>
              <a:rPr lang="en-US" dirty="0"/>
              <a:t>Using a “trial and error” approach can help staff learn how MUCH assistance is needed for the person to be successful, and all this together helps staff “get to know” the person so it can be shared with others.</a:t>
            </a:r>
          </a:p>
          <a:p>
            <a:r>
              <a:rPr lang="en-US" dirty="0"/>
              <a:t>And last but definitely not least, working in partnership with family members is the very best way to stay person-centered in care.</a:t>
            </a:r>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18</a:t>
            </a:fld>
            <a:endParaRPr lang="en-US" dirty="0"/>
          </a:p>
        </p:txBody>
      </p:sp>
    </p:spTree>
    <p:extLst>
      <p:ext uri="{BB962C8B-B14F-4D97-AF65-F5344CB8AC3E}">
        <p14:creationId xmlns:p14="http://schemas.microsoft.com/office/powerpoint/2010/main" val="1823137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presentation, </a:t>
            </a:r>
            <a:r>
              <a:rPr lang="en-US" b="1" dirty="0"/>
              <a:t>Knowing the Person with Dementia,</a:t>
            </a:r>
            <a:r>
              <a:rPr lang="en-US" dirty="0"/>
              <a:t> we will review both traditional and novel ways that staff and family members may collaborate to develop life stories for the person with dementia. </a:t>
            </a:r>
          </a:p>
          <a:p>
            <a:r>
              <a:rPr lang="en-US" dirty="0"/>
              <a:t> </a:t>
            </a:r>
          </a:p>
          <a:p>
            <a:r>
              <a:rPr lang="en-US"/>
              <a:t>This rich history can often help care providers both understand behavior AND engage the person in meaningful activities that are essential to high quality care.</a:t>
            </a:r>
            <a:endParaRPr lang="en-US"/>
          </a:p>
        </p:txBody>
      </p:sp>
      <p:sp>
        <p:nvSpPr>
          <p:cNvPr id="4" name="Slide Number Placeholder 3"/>
          <p:cNvSpPr>
            <a:spLocks noGrp="1"/>
          </p:cNvSpPr>
          <p:nvPr>
            <p:ph type="sldNum" sz="quarter" idx="10"/>
          </p:nvPr>
        </p:nvSpPr>
        <p:spPr/>
        <p:txBody>
          <a:bodyPr/>
          <a:lstStyle/>
          <a:p>
            <a:fld id="{6F5AFFD2-27A8-44D2-97C5-91D3ADAC9EC9}" type="slidenum">
              <a:rPr lang="en-US" smtClean="0"/>
              <a:t>19</a:t>
            </a:fld>
            <a:endParaRPr lang="en-US" dirty="0"/>
          </a:p>
        </p:txBody>
      </p:sp>
    </p:spTree>
    <p:extLst>
      <p:ext uri="{BB962C8B-B14F-4D97-AF65-F5344CB8AC3E}">
        <p14:creationId xmlns:p14="http://schemas.microsoft.com/office/powerpoint/2010/main" val="619373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today is to discuss how to take a person-centered approach in daily interactions with a person with dementia – even when you may not know the person well.</a:t>
            </a:r>
          </a:p>
          <a:p>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2</a:t>
            </a:fld>
            <a:endParaRPr lang="en-US" dirty="0"/>
          </a:p>
        </p:txBody>
      </p:sp>
    </p:spTree>
    <p:extLst>
      <p:ext uri="{BB962C8B-B14F-4D97-AF65-F5344CB8AC3E}">
        <p14:creationId xmlns:p14="http://schemas.microsoft.com/office/powerpoint/2010/main" val="3520939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discussed in the last presentation, being person-centered means tailoring daily care to the person’s interests, abilities, history and personality. The person with dementia and their family members should be involved in developing plans for care. </a:t>
            </a:r>
          </a:p>
          <a:p>
            <a:r>
              <a:rPr lang="en-US" dirty="0"/>
              <a:t> </a:t>
            </a:r>
          </a:p>
          <a:p>
            <a:r>
              <a:rPr lang="en-US" dirty="0"/>
              <a:t>Their input is essential to making sure the plan truly fits the person and his/her individual characteristics and needs.</a:t>
            </a:r>
            <a:endParaRPr lang="en-US" dirty="0" smtClean="0"/>
          </a:p>
          <a:p>
            <a:endParaRPr lang="en-US" dirty="0" smtClean="0"/>
          </a:p>
          <a:p>
            <a:pPr defTabSz="960153"/>
            <a:r>
              <a:rPr lang="en-US" dirty="0" smtClean="0">
                <a:sym typeface="Wingdings" panose="05000000000000000000" pitchFamily="2" charset="2"/>
              </a:rPr>
              <a:t>Source:</a:t>
            </a:r>
            <a:r>
              <a:rPr lang="en-US" baseline="0" dirty="0" smtClean="0">
                <a:sym typeface="Wingdings" panose="05000000000000000000" pitchFamily="2" charset="2"/>
              </a:rPr>
              <a:t> A</a:t>
            </a:r>
            <a:r>
              <a:rPr lang="en-US" dirty="0" smtClean="0">
                <a:sym typeface="Wingdings" panose="05000000000000000000" pitchFamily="2" charset="2"/>
              </a:rPr>
              <a:t>lzheimer’s </a:t>
            </a:r>
            <a:r>
              <a:rPr lang="en-US" dirty="0">
                <a:sym typeface="Wingdings" panose="05000000000000000000" pitchFamily="2" charset="2"/>
              </a:rPr>
              <a:t>Society, UK; www.alzheimers.org.uk/info</a:t>
            </a:r>
            <a:endParaRPr lang="en-US" dirty="0" smtClean="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pPr defTabSz="931735"/>
            <a:fld id="{6F5AFFD2-27A8-44D2-97C5-91D3ADAC9EC9}" type="slidenum">
              <a:rPr lang="en-US">
                <a:solidFill>
                  <a:prstClr val="black"/>
                </a:solidFill>
                <a:latin typeface="Calibri" panose="020F0502020204030204"/>
              </a:rPr>
              <a:pPr defTabSz="931735"/>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42909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 that the Family Involvement in Care Intervention process will help you identify, and use information about the person in order to stay person-focused in care. Being person-centered often relies on understanding the individual’s </a:t>
            </a:r>
          </a:p>
          <a:p>
            <a:pPr marL="169530" indent="-169530">
              <a:buFont typeface="Arial" panose="020B0604020202020204" pitchFamily="34" charset="0"/>
              <a:buChar char="•"/>
            </a:pPr>
            <a:r>
              <a:rPr lang="en-US" dirty="0"/>
              <a:t>level of function in daily activities, </a:t>
            </a:r>
          </a:p>
          <a:p>
            <a:pPr marL="169530" indent="-169530">
              <a:buFont typeface="Arial" panose="020B0604020202020204" pitchFamily="34" charset="0"/>
              <a:buChar char="•"/>
            </a:pPr>
            <a:r>
              <a:rPr lang="en-US" dirty="0"/>
              <a:t>physical self-care abilities, </a:t>
            </a:r>
          </a:p>
          <a:p>
            <a:pPr marL="169530" indent="-169530">
              <a:buFont typeface="Arial" panose="020B0604020202020204" pitchFamily="34" charset="0"/>
              <a:buChar char="•"/>
            </a:pPr>
            <a:r>
              <a:rPr lang="en-US" dirty="0"/>
              <a:t>cognitive function, and </a:t>
            </a:r>
          </a:p>
          <a:p>
            <a:pPr marL="169530" indent="-169530">
              <a:buFont typeface="Arial" panose="020B0604020202020204" pitchFamily="34" charset="0"/>
              <a:buChar char="•"/>
            </a:pPr>
            <a:r>
              <a:rPr lang="en-US" dirty="0"/>
              <a:t>preferred recreational or leisure activities.</a:t>
            </a:r>
          </a:p>
          <a:p>
            <a:r>
              <a:rPr lang="en-US" dirty="0"/>
              <a:t> </a:t>
            </a:r>
          </a:p>
          <a:p>
            <a:r>
              <a:rPr lang="en-US" dirty="0"/>
              <a:t>The Family Involvement in Care Intervention also encourages care providers and staff to learn about long-standing values, preferences, interests, personality, and experiences that will guide person-centered care.</a:t>
            </a:r>
            <a:endParaRPr lang="en-US" dirty="0"/>
          </a:p>
        </p:txBody>
      </p:sp>
      <p:sp>
        <p:nvSpPr>
          <p:cNvPr id="4" name="Slide Number Placeholder 3"/>
          <p:cNvSpPr>
            <a:spLocks noGrp="1"/>
          </p:cNvSpPr>
          <p:nvPr>
            <p:ph type="sldNum" sz="quarter" idx="10"/>
          </p:nvPr>
        </p:nvSpPr>
        <p:spPr/>
        <p:txBody>
          <a:bodyPr/>
          <a:lstStyle/>
          <a:p>
            <a:fld id="{32144B4A-9BF6-4E96-B0F6-AE46AADFD3CB}" type="slidenum">
              <a:rPr lang="en-US" smtClean="0"/>
              <a:t>4</a:t>
            </a:fld>
            <a:endParaRPr lang="en-US" dirty="0"/>
          </a:p>
        </p:txBody>
      </p:sp>
    </p:spTree>
    <p:extLst>
      <p:ext uri="{BB962C8B-B14F-4D97-AF65-F5344CB8AC3E}">
        <p14:creationId xmlns:p14="http://schemas.microsoft.com/office/powerpoint/2010/main" val="4111014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there are many situations when you don’t KNOW the person with dementia yet. You or they may be new to the care or service situation and you haven’t done an assessment of their needs or characteristics. However, being person-centered doesn’t depend on having all the “facts”.</a:t>
            </a:r>
          </a:p>
          <a:p>
            <a:r>
              <a:rPr lang="en-US" dirty="0"/>
              <a:t> </a:t>
            </a:r>
          </a:p>
          <a:p>
            <a:r>
              <a:rPr lang="en-US" dirty="0"/>
              <a:t>Thoughtful approaches to care make all the difference in caring for the person as a human being. As before, psycho-social and disease-related factors interact to determine quality of life. </a:t>
            </a:r>
          </a:p>
          <a:p>
            <a:r>
              <a:rPr lang="en-US" dirty="0"/>
              <a:t> </a:t>
            </a:r>
          </a:p>
          <a:p>
            <a:r>
              <a:rPr lang="en-US" dirty="0"/>
              <a:t>When you don’t really know the person, use the values and principles of person-centered care to guide how you approach care. Think PERSON FIRST. That means</a:t>
            </a:r>
          </a:p>
          <a:p>
            <a:pPr marL="169530" indent="-169530">
              <a:buFont typeface="Arial" panose="020B0604020202020204" pitchFamily="34" charset="0"/>
              <a:buChar char="•"/>
            </a:pPr>
            <a:r>
              <a:rPr lang="en-US" dirty="0"/>
              <a:t>Providing respect for the person as a human being</a:t>
            </a:r>
          </a:p>
          <a:p>
            <a:pPr marL="169530" indent="-169530">
              <a:buFont typeface="Arial" panose="020B0604020202020204" pitchFamily="34" charset="0"/>
              <a:buChar char="•"/>
            </a:pPr>
            <a:r>
              <a:rPr lang="en-US" dirty="0"/>
              <a:t>Assuring dignity in all approaches and care</a:t>
            </a:r>
          </a:p>
          <a:p>
            <a:pPr marL="169530" indent="-169530">
              <a:buFont typeface="Arial" panose="020B0604020202020204" pitchFamily="34" charset="0"/>
              <a:buChar char="•"/>
            </a:pPr>
            <a:r>
              <a:rPr lang="en-US" dirty="0"/>
              <a:t>Considering how the person looks at the situation from their viewpoint, </a:t>
            </a:r>
          </a:p>
          <a:p>
            <a:pPr marL="169530" indent="-169530">
              <a:buFont typeface="Arial" panose="020B0604020202020204" pitchFamily="34" charset="0"/>
              <a:buChar char="•"/>
            </a:pPr>
            <a:r>
              <a:rPr lang="en-US" dirty="0"/>
              <a:t>Offering choices the person can make, and</a:t>
            </a:r>
          </a:p>
          <a:p>
            <a:pPr marL="169530" indent="-169530">
              <a:buFont typeface="Arial" panose="020B0604020202020204" pitchFamily="34" charset="0"/>
              <a:buChar char="•"/>
            </a:pPr>
            <a:r>
              <a:rPr lang="en-US" dirty="0"/>
              <a:t>Supporting the person to be as independent as possible in care. In other words, don’t DO things TO the person. Help them do things themselves!! </a:t>
            </a:r>
          </a:p>
          <a:p>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5</a:t>
            </a:fld>
            <a:endParaRPr lang="en-US" dirty="0"/>
          </a:p>
        </p:txBody>
      </p:sp>
    </p:spTree>
    <p:extLst>
      <p:ext uri="{BB962C8B-B14F-4D97-AF65-F5344CB8AC3E}">
        <p14:creationId xmlns:p14="http://schemas.microsoft.com/office/powerpoint/2010/main" val="1022149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is a good time to think about the Need-Driven Behavior model, and how caregivers can often influence factors in the person’s environment. </a:t>
            </a:r>
          </a:p>
          <a:p>
            <a:r>
              <a:rPr lang="en-US" dirty="0"/>
              <a:t> </a:t>
            </a:r>
          </a:p>
          <a:p>
            <a:r>
              <a:rPr lang="en-US" dirty="0"/>
              <a:t>For example, physical needs include things like hunger, pain, being cold, or needing exercise. Boredom and loneliness are common </a:t>
            </a:r>
            <a:r>
              <a:rPr lang="en-US" u="sng" dirty="0"/>
              <a:t>unmet</a:t>
            </a:r>
            <a:r>
              <a:rPr lang="en-US" dirty="0"/>
              <a:t> social needs. </a:t>
            </a:r>
          </a:p>
          <a:p>
            <a:r>
              <a:rPr lang="en-US" dirty="0"/>
              <a:t> </a:t>
            </a:r>
          </a:p>
          <a:p>
            <a:r>
              <a:rPr lang="en-US" dirty="0"/>
              <a:t>The physical environment includes things like television, too many people talking at once, lighting that is too bright or too dim, and much more. These factors continuously change </a:t>
            </a:r>
            <a:r>
              <a:rPr lang="en-US" u="sng" dirty="0"/>
              <a:t>and</a:t>
            </a:r>
            <a:r>
              <a:rPr lang="en-US" dirty="0"/>
              <a:t> interact with longstanding abilities and preferences. </a:t>
            </a:r>
          </a:p>
          <a:p>
            <a:r>
              <a:rPr lang="en-US" dirty="0"/>
              <a:t> </a:t>
            </a:r>
          </a:p>
          <a:p>
            <a:r>
              <a:rPr lang="en-US" dirty="0"/>
              <a:t>By identifying and addressing unmet needs, caregivers can often reduce or prevent troubling behaviors – AND help to provide comfort to the person with dementia.</a:t>
            </a:r>
            <a:endParaRPr lang="en-US" altLang="en-US" dirty="0" smtClean="0"/>
          </a:p>
        </p:txBody>
      </p:sp>
    </p:spTree>
    <p:extLst>
      <p:ext uri="{BB962C8B-B14F-4D97-AF65-F5344CB8AC3E}">
        <p14:creationId xmlns:p14="http://schemas.microsoft.com/office/powerpoint/2010/main" val="815893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approach in staying person-centered is using a “one-minute assessment” before initiating conversations, or care with a person with dementia. </a:t>
            </a:r>
          </a:p>
          <a:p>
            <a:r>
              <a:rPr lang="en-US" dirty="0"/>
              <a:t> </a:t>
            </a:r>
          </a:p>
          <a:p>
            <a:r>
              <a:rPr lang="en-US" dirty="0"/>
              <a:t>STOP, think, and observe the person. Take a minute, literally 60 seconds, to consider the person’s current behavior, what he or she is saying and doing, and facial expressions or gestures. </a:t>
            </a:r>
          </a:p>
          <a:p>
            <a:r>
              <a:rPr lang="en-US" dirty="0"/>
              <a:t> </a:t>
            </a:r>
          </a:p>
          <a:p>
            <a:r>
              <a:rPr lang="en-US" dirty="0"/>
              <a:t>What does it seem to mean? How does the person seem to be feeling? Try to look at the world from their point of view.  For example, is it too dark for them to see you? Is background noise from a television, radio or others talking going to interfere with your ability to talk to the person? </a:t>
            </a:r>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7</a:t>
            </a:fld>
            <a:endParaRPr lang="en-US" dirty="0"/>
          </a:p>
        </p:txBody>
      </p:sp>
    </p:spTree>
    <p:extLst>
      <p:ext uri="{BB962C8B-B14F-4D97-AF65-F5344CB8AC3E}">
        <p14:creationId xmlns:p14="http://schemas.microsoft.com/office/powerpoint/2010/main" val="1205785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a minute to think about the world from the person’s perspective can help caregivers decide HOW to approach the person. </a:t>
            </a:r>
          </a:p>
          <a:p>
            <a:r>
              <a:rPr lang="en-US" dirty="0"/>
              <a:t> </a:t>
            </a:r>
          </a:p>
          <a:p>
            <a:r>
              <a:rPr lang="en-US" dirty="0"/>
              <a:t>For example, thinking about what is going on in THEIR world can prevent you from startling them. If they are comfortable and dozing, even a gentle touch might frighten them. And if they are restless and irritable, a calm and reassuring approach that tries to understand WHY they are uncomfortable often helps. </a:t>
            </a:r>
          </a:p>
          <a:p>
            <a:r>
              <a:rPr lang="en-US" dirty="0"/>
              <a:t> </a:t>
            </a:r>
          </a:p>
          <a:p>
            <a:r>
              <a:rPr lang="en-US" dirty="0"/>
              <a:t>The point is, use what you observe to determine how to best approach the situation and their care. Most of the time, the best approach avoids pushing the person to perform care tasks, or rushing them to complete activities. </a:t>
            </a:r>
          </a:p>
          <a:p>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8</a:t>
            </a:fld>
            <a:endParaRPr lang="en-US" dirty="0"/>
          </a:p>
        </p:txBody>
      </p:sp>
    </p:spTree>
    <p:extLst>
      <p:ext uri="{BB962C8B-B14F-4D97-AF65-F5344CB8AC3E}">
        <p14:creationId xmlns:p14="http://schemas.microsoft.com/office/powerpoint/2010/main" val="3481470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“basics” in dementia care that tend to produce better quality outcomes for people with dementia. As before, using the values and principles of person-centered care can help caregivers use practices that RESPECT the person, whether you know them well or not. For example,</a:t>
            </a:r>
          </a:p>
          <a:p>
            <a:pPr marL="169530" indent="-169530">
              <a:buFont typeface="Arial" panose="020B0604020202020204" pitchFamily="34" charset="0"/>
              <a:buChar char="•"/>
            </a:pPr>
            <a:r>
              <a:rPr lang="en-US" dirty="0"/>
              <a:t>As much as possible-ask the person what their preferences are for all care activities</a:t>
            </a:r>
          </a:p>
          <a:p>
            <a:pPr marL="169530" indent="-169530">
              <a:buFont typeface="Arial" panose="020B0604020202020204" pitchFamily="34" charset="0"/>
              <a:buChar char="•"/>
            </a:pPr>
            <a:r>
              <a:rPr lang="en-US" dirty="0"/>
              <a:t>Limit choices to ones that the person can make. Rather than asking open-ended questions, ask the person to choose using an “either or” option with two choices.</a:t>
            </a:r>
          </a:p>
          <a:p>
            <a:pPr marL="169530" indent="-169530">
              <a:buFont typeface="Arial" panose="020B0604020202020204" pitchFamily="34" charset="0"/>
              <a:buChar char="•"/>
            </a:pPr>
            <a:r>
              <a:rPr lang="en-US" dirty="0"/>
              <a:t>Point, cue, or show the person what you mean to help get your message across.</a:t>
            </a:r>
          </a:p>
          <a:p>
            <a:pPr marL="169530" indent="-169530">
              <a:buFont typeface="Arial" panose="020B0604020202020204" pitchFamily="34" charset="0"/>
              <a:buChar char="•"/>
            </a:pPr>
            <a:r>
              <a:rPr lang="en-US" dirty="0"/>
              <a:t>Monitor your own behavior, tone of voice and facial expressions to best assure the person is connecting with you, and not reacting to your frustration with the situation.</a:t>
            </a:r>
          </a:p>
          <a:p>
            <a:pPr marL="169530" indent="-169530">
              <a:buFont typeface="Arial" panose="020B0604020202020204" pitchFamily="34" charset="0"/>
              <a:buChar char="•"/>
            </a:pPr>
            <a:r>
              <a:rPr lang="en-US" dirty="0"/>
              <a:t>Approach the person from the front or side and if they are sitting or in a wheelchair, sit down to be at their eye level. </a:t>
            </a:r>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9</a:t>
            </a:fld>
            <a:endParaRPr lang="en-US" dirty="0"/>
          </a:p>
        </p:txBody>
      </p:sp>
    </p:spTree>
    <p:extLst>
      <p:ext uri="{BB962C8B-B14F-4D97-AF65-F5344CB8AC3E}">
        <p14:creationId xmlns:p14="http://schemas.microsoft.com/office/powerpoint/2010/main" val="635086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56327" y="578508"/>
            <a:ext cx="7533447" cy="1018033"/>
          </a:xfrm>
          <a:noFill/>
          <a:effectLst>
            <a:outerShdw blurRad="50800" dist="38100" dir="2700000" algn="tl" rotWithShape="0">
              <a:prstClr val="black">
                <a:alpha val="40000"/>
              </a:prstClr>
            </a:outerShdw>
          </a:effectLst>
        </p:spPr>
        <p:txBody>
          <a:bodyPr>
            <a:normAutofit/>
          </a:bodyPr>
          <a:lstStyle>
            <a:lvl1pPr algn="r">
              <a:defRPr sz="4800">
                <a:solidFill>
                  <a:srgbClr val="FFFF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856327" y="1596540"/>
            <a:ext cx="7533447" cy="814427"/>
          </a:xfrm>
        </p:spPr>
        <p:txBody>
          <a:bodyPr>
            <a:normAutofit/>
          </a:bodyPr>
          <a:lstStyle>
            <a:lvl1pPr marL="0" indent="0" algn="r">
              <a:buNone/>
              <a:defRPr sz="3733" b="0" i="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7D1A66F-BFC3-4DB4-8658-B8D587A91C12}" type="datetimeFigureOut">
              <a:rPr lang="en-US" smtClean="0"/>
              <a:t>9/9/2018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0F0170-5361-492F-89E2-1B9AB7646AD5}" type="slidenum">
              <a:rPr lang="en-US" smtClean="0"/>
              <a:t>‹#›</a:t>
            </a:fld>
            <a:endParaRPr lang="en-US" dirty="0"/>
          </a:p>
        </p:txBody>
      </p:sp>
    </p:spTree>
    <p:extLst>
      <p:ext uri="{BB962C8B-B14F-4D97-AF65-F5344CB8AC3E}">
        <p14:creationId xmlns:p14="http://schemas.microsoft.com/office/powerpoint/2010/main" val="1045845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D1A66F-BFC3-4DB4-8658-B8D587A91C12}" type="datetimeFigureOut">
              <a:rPr lang="en-US" smtClean="0"/>
              <a:t>9/9/2018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0F0170-5361-492F-89E2-1B9AB7646AD5}" type="slidenum">
              <a:rPr lang="en-US" smtClean="0"/>
              <a:t>‹#›</a:t>
            </a:fld>
            <a:endParaRPr lang="en-US" dirty="0"/>
          </a:p>
        </p:txBody>
      </p:sp>
    </p:spTree>
    <p:extLst>
      <p:ext uri="{BB962C8B-B14F-4D97-AF65-F5344CB8AC3E}">
        <p14:creationId xmlns:p14="http://schemas.microsoft.com/office/powerpoint/2010/main" val="3416401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D1A66F-BFC3-4DB4-8658-B8D587A91C12}" type="datetimeFigureOut">
              <a:rPr lang="en-US" smtClean="0"/>
              <a:t>9/9/2018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0F0170-5361-492F-89E2-1B9AB7646AD5}" type="slidenum">
              <a:rPr lang="en-US" smtClean="0"/>
              <a:t>‹#›</a:t>
            </a:fld>
            <a:endParaRPr lang="en-US" dirty="0"/>
          </a:p>
        </p:txBody>
      </p:sp>
    </p:spTree>
    <p:extLst>
      <p:ext uri="{BB962C8B-B14F-4D97-AF65-F5344CB8AC3E}">
        <p14:creationId xmlns:p14="http://schemas.microsoft.com/office/powerpoint/2010/main" val="687959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D1A66F-BFC3-4DB4-8658-B8D587A91C12}" type="datetimeFigureOut">
              <a:rPr lang="en-US" smtClean="0"/>
              <a:t>9/9/2018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0F0170-5361-492F-89E2-1B9AB7646AD5}" type="slidenum">
              <a:rPr lang="en-US" smtClean="0"/>
              <a:t>‹#›</a:t>
            </a:fld>
            <a:endParaRPr lang="en-US" dirty="0"/>
          </a:p>
        </p:txBody>
      </p:sp>
      <p:pic>
        <p:nvPicPr>
          <p:cNvPr id="7" name="Picture 6" descr="E:\websites\free-power-point-templates\2012\logos.png">
            <a:extLst>
              <a:ext uri="{FF2B5EF4-FFF2-40B4-BE49-F238E27FC236}">
                <a16:creationId xmlns="" xmlns:a16="http://schemas.microsoft.com/office/drawing/2014/main" id="{2FF2FD40-53AF-40E2-A13F-8BABAB36E1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24408"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196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56327" y="578508"/>
            <a:ext cx="7533447" cy="1018033"/>
          </a:xfrm>
          <a:noFill/>
          <a:effectLst>
            <a:outerShdw blurRad="50800" dist="38100" dir="2700000" algn="tl" rotWithShape="0">
              <a:prstClr val="black">
                <a:alpha val="40000"/>
              </a:prstClr>
            </a:outerShdw>
          </a:effectLst>
        </p:spPr>
        <p:txBody>
          <a:bodyPr>
            <a:normAutofit/>
          </a:bodyPr>
          <a:lstStyle>
            <a:lvl1pPr algn="r">
              <a:defRPr sz="4800">
                <a:solidFill>
                  <a:srgbClr val="FFFF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856327" y="1596540"/>
            <a:ext cx="7533447" cy="814427"/>
          </a:xfrm>
        </p:spPr>
        <p:txBody>
          <a:bodyPr>
            <a:normAutofit/>
          </a:bodyPr>
          <a:lstStyle>
            <a:lvl1pPr marL="0" indent="0" algn="r">
              <a:buNone/>
              <a:defRPr sz="3733" b="0" i="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1689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578507"/>
            <a:ext cx="10994760" cy="814428"/>
          </a:xfrm>
        </p:spPr>
        <p:txBody>
          <a:bodyPr>
            <a:normAutofit/>
          </a:bodyPr>
          <a:lstStyle>
            <a:lvl1pPr algn="l">
              <a:defRPr sz="4800" baseline="0">
                <a:solidFill>
                  <a:srgbClr val="00B0F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598621" y="1392935"/>
            <a:ext cx="10994760" cy="5090165"/>
          </a:xfrm>
        </p:spPr>
        <p:txBody>
          <a:bodyPr/>
          <a:lstStyle>
            <a:lvl1pPr algn="l">
              <a:defRPr sz="3733">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9590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1900" y="374900"/>
            <a:ext cx="8144267" cy="763525"/>
          </a:xfrm>
        </p:spPr>
        <p:txBody>
          <a:bodyPr>
            <a:normAutofit/>
          </a:bodyPr>
          <a:lstStyle>
            <a:lvl1pPr algn="l">
              <a:defRPr sz="4800">
                <a:solidFill>
                  <a:srgbClr val="00B0F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1900" y="1392935"/>
            <a:ext cx="8144267" cy="4885021"/>
          </a:xfrm>
        </p:spPr>
        <p:txBody>
          <a:bodyPr/>
          <a:lstStyle>
            <a:lvl1pPr>
              <a:defRPr sz="3733">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3592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7248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3129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02227" y="578507"/>
            <a:ext cx="10791153" cy="814427"/>
          </a:xfrm>
        </p:spPr>
        <p:txBody>
          <a:bodyPr>
            <a:normAutofit/>
          </a:bodyPr>
          <a:lstStyle>
            <a:lvl1pPr algn="l">
              <a:defRPr sz="4800" baseline="0">
                <a:solidFill>
                  <a:srgbClr val="00B0F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15840" y="1781104"/>
            <a:ext cx="5386917"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715840" y="2410967"/>
            <a:ext cx="5386917"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2" y="1781104"/>
            <a:ext cx="5389033"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096002" y="2410967"/>
            <a:ext cx="5389033"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2367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695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578507"/>
            <a:ext cx="10994760" cy="814428"/>
          </a:xfrm>
        </p:spPr>
        <p:txBody>
          <a:bodyPr>
            <a:normAutofit/>
          </a:bodyPr>
          <a:lstStyle>
            <a:lvl1pPr algn="l">
              <a:defRPr sz="4800" baseline="0">
                <a:solidFill>
                  <a:srgbClr val="00B0F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598621" y="1392935"/>
            <a:ext cx="10994760" cy="5090165"/>
          </a:xfrm>
        </p:spPr>
        <p:txBody>
          <a:bodyPr/>
          <a:lstStyle>
            <a:lvl1pPr algn="l">
              <a:defRPr sz="3733">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D1A66F-BFC3-4DB4-8658-B8D587A91C12}" type="datetimeFigureOut">
              <a:rPr lang="en-US" smtClean="0"/>
              <a:t>9/9/2018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0F0170-5361-492F-89E2-1B9AB7646AD5}" type="slidenum">
              <a:rPr lang="en-US" smtClean="0"/>
              <a:t>‹#›</a:t>
            </a:fld>
            <a:endParaRPr lang="en-US" dirty="0"/>
          </a:p>
        </p:txBody>
      </p:sp>
    </p:spTree>
    <p:extLst>
      <p:ext uri="{BB962C8B-B14F-4D97-AF65-F5344CB8AC3E}">
        <p14:creationId xmlns:p14="http://schemas.microsoft.com/office/powerpoint/2010/main" val="209488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5908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0524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8067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1941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E:\websites\free-power-point-templates\2012\logos.png">
            <a:extLst>
              <a:ext uri="{FF2B5EF4-FFF2-40B4-BE49-F238E27FC236}">
                <a16:creationId xmlns="" xmlns:a16="http://schemas.microsoft.com/office/drawing/2014/main" id="{2FF2FD40-53AF-40E2-A13F-8BABAB36E1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24408"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906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1900" y="374900"/>
            <a:ext cx="8144267" cy="763525"/>
          </a:xfrm>
        </p:spPr>
        <p:txBody>
          <a:bodyPr>
            <a:normAutofit/>
          </a:bodyPr>
          <a:lstStyle>
            <a:lvl1pPr algn="l">
              <a:defRPr sz="4800">
                <a:solidFill>
                  <a:srgbClr val="00B0F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1900" y="1392935"/>
            <a:ext cx="8144267" cy="4885021"/>
          </a:xfrm>
        </p:spPr>
        <p:txBody>
          <a:bodyPr/>
          <a:lstStyle>
            <a:lvl1pPr>
              <a:defRPr sz="3733">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D1A66F-BFC3-4DB4-8658-B8D587A91C12}" type="datetimeFigureOut">
              <a:rPr lang="en-US" smtClean="0"/>
              <a:t>9/9/2018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0F0170-5361-492F-89E2-1B9AB7646AD5}" type="slidenum">
              <a:rPr lang="en-US" smtClean="0"/>
              <a:t>‹#›</a:t>
            </a:fld>
            <a:endParaRPr lang="en-US" dirty="0"/>
          </a:p>
        </p:txBody>
      </p:sp>
    </p:spTree>
    <p:extLst>
      <p:ext uri="{BB962C8B-B14F-4D97-AF65-F5344CB8AC3E}">
        <p14:creationId xmlns:p14="http://schemas.microsoft.com/office/powerpoint/2010/main" val="15602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D1A66F-BFC3-4DB4-8658-B8D587A91C12}" type="datetimeFigureOut">
              <a:rPr lang="en-US" smtClean="0"/>
              <a:t>9/9/2018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0F0170-5361-492F-89E2-1B9AB7646AD5}" type="slidenum">
              <a:rPr lang="en-US" smtClean="0"/>
              <a:t>‹#›</a:t>
            </a:fld>
            <a:endParaRPr lang="en-US" dirty="0"/>
          </a:p>
        </p:txBody>
      </p:sp>
    </p:spTree>
    <p:extLst>
      <p:ext uri="{BB962C8B-B14F-4D97-AF65-F5344CB8AC3E}">
        <p14:creationId xmlns:p14="http://schemas.microsoft.com/office/powerpoint/2010/main" val="1731620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D1A66F-BFC3-4DB4-8658-B8D587A91C12}" type="datetimeFigureOut">
              <a:rPr lang="en-US" smtClean="0"/>
              <a:t>9/9/2018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0F0170-5361-492F-89E2-1B9AB7646AD5}" type="slidenum">
              <a:rPr lang="en-US" smtClean="0"/>
              <a:t>‹#›</a:t>
            </a:fld>
            <a:endParaRPr lang="en-US" dirty="0"/>
          </a:p>
        </p:txBody>
      </p:sp>
    </p:spTree>
    <p:extLst>
      <p:ext uri="{BB962C8B-B14F-4D97-AF65-F5344CB8AC3E}">
        <p14:creationId xmlns:p14="http://schemas.microsoft.com/office/powerpoint/2010/main" val="370581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02227" y="578507"/>
            <a:ext cx="10791153" cy="814427"/>
          </a:xfrm>
        </p:spPr>
        <p:txBody>
          <a:bodyPr>
            <a:normAutofit/>
          </a:bodyPr>
          <a:lstStyle>
            <a:lvl1pPr algn="l">
              <a:defRPr sz="4800" baseline="0">
                <a:solidFill>
                  <a:srgbClr val="00B0F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15840" y="1781104"/>
            <a:ext cx="5386917"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715840" y="2410967"/>
            <a:ext cx="5386917"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2" y="1781104"/>
            <a:ext cx="5389033"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096002" y="2410967"/>
            <a:ext cx="5389033"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D1A66F-BFC3-4DB4-8658-B8D587A91C12}" type="datetimeFigureOut">
              <a:rPr lang="en-US" smtClean="0"/>
              <a:t>9/9/2018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0F0170-5361-492F-89E2-1B9AB7646AD5}" type="slidenum">
              <a:rPr lang="en-US" smtClean="0"/>
              <a:t>‹#›</a:t>
            </a:fld>
            <a:endParaRPr lang="en-US" dirty="0"/>
          </a:p>
        </p:txBody>
      </p:sp>
    </p:spTree>
    <p:extLst>
      <p:ext uri="{BB962C8B-B14F-4D97-AF65-F5344CB8AC3E}">
        <p14:creationId xmlns:p14="http://schemas.microsoft.com/office/powerpoint/2010/main" val="343996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D1A66F-BFC3-4DB4-8658-B8D587A91C12}" type="datetimeFigureOut">
              <a:rPr lang="en-US" smtClean="0"/>
              <a:t>9/9/2018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0F0170-5361-492F-89E2-1B9AB7646AD5}" type="slidenum">
              <a:rPr lang="en-US" smtClean="0"/>
              <a:t>‹#›</a:t>
            </a:fld>
            <a:endParaRPr lang="en-US" dirty="0"/>
          </a:p>
        </p:txBody>
      </p:sp>
    </p:spTree>
    <p:extLst>
      <p:ext uri="{BB962C8B-B14F-4D97-AF65-F5344CB8AC3E}">
        <p14:creationId xmlns:p14="http://schemas.microsoft.com/office/powerpoint/2010/main" val="632102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D1A66F-BFC3-4DB4-8658-B8D587A91C12}" type="datetimeFigureOut">
              <a:rPr lang="en-US" smtClean="0"/>
              <a:t>9/9/2018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0F0170-5361-492F-89E2-1B9AB7646AD5}" type="slidenum">
              <a:rPr lang="en-US" smtClean="0"/>
              <a:t>‹#›</a:t>
            </a:fld>
            <a:endParaRPr lang="en-US" dirty="0"/>
          </a:p>
        </p:txBody>
      </p:sp>
    </p:spTree>
    <p:extLst>
      <p:ext uri="{BB962C8B-B14F-4D97-AF65-F5344CB8AC3E}">
        <p14:creationId xmlns:p14="http://schemas.microsoft.com/office/powerpoint/2010/main" val="3821526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D1A66F-BFC3-4DB4-8658-B8D587A91C12}" type="datetimeFigureOut">
              <a:rPr lang="en-US" smtClean="0"/>
              <a:t>9/9/2018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0F0170-5361-492F-89E2-1B9AB7646AD5}" type="slidenum">
              <a:rPr lang="en-US" smtClean="0"/>
              <a:t>‹#›</a:t>
            </a:fld>
            <a:endParaRPr lang="en-US" dirty="0"/>
          </a:p>
        </p:txBody>
      </p:sp>
    </p:spTree>
    <p:extLst>
      <p:ext uri="{BB962C8B-B14F-4D97-AF65-F5344CB8AC3E}">
        <p14:creationId xmlns:p14="http://schemas.microsoft.com/office/powerpoint/2010/main" val="5918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07D1A66F-BFC3-4DB4-8658-B8D587A91C12}" type="datetimeFigureOut">
              <a:rPr lang="en-US" smtClean="0"/>
              <a:t>9/9/2018</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E0F0170-5361-492F-89E2-1B9AB7646AD5}" type="slidenum">
              <a:rPr lang="en-US" smtClean="0"/>
              <a:t>‹#›</a:t>
            </a:fld>
            <a:endParaRPr lang="en-US" dirty="0"/>
          </a:p>
        </p:txBody>
      </p:sp>
      <p:sp>
        <p:nvSpPr>
          <p:cNvPr id="7" name="TextBox 6">
            <a:extLst>
              <a:ext uri="{FF2B5EF4-FFF2-40B4-BE49-F238E27FC236}">
                <a16:creationId xmlns="" xmlns:a16="http://schemas.microsoft.com/office/drawing/2014/main" id="{DC36905C-C2C2-43A4-A6D9-5CA2ED246A55}"/>
              </a:ext>
            </a:extLst>
          </p:cNvPr>
          <p:cNvSpPr txBox="1"/>
          <p:nvPr/>
        </p:nvSpPr>
        <p:spPr>
          <a:xfrm>
            <a:off x="-12200" y="6951663"/>
            <a:ext cx="11186167" cy="666977"/>
          </a:xfrm>
          <a:prstGeom prst="rect">
            <a:avLst/>
          </a:prstGeom>
          <a:noFill/>
        </p:spPr>
        <p:txBody>
          <a:bodyPr wrap="square" rtlCol="0">
            <a:spAutoFit/>
          </a:bodyPr>
          <a:lstStyle/>
          <a:p>
            <a:r>
              <a:rPr lang="en-US" sz="1867">
                <a:solidFill>
                  <a:schemeClr val="bg1">
                    <a:lumMod val="65000"/>
                  </a:schemeClr>
                </a:solidFill>
              </a:rPr>
              <a:t>This presentation uses a free template provided by FPPT.com</a:t>
            </a:r>
          </a:p>
          <a:p>
            <a:r>
              <a:rPr lang="en-US" sz="1867">
                <a:solidFill>
                  <a:schemeClr val="bg1">
                    <a:lumMod val="65000"/>
                  </a:schemeClr>
                </a:solidFill>
              </a:rPr>
              <a:t>www.free-power-point-templates.com</a:t>
            </a:r>
          </a:p>
        </p:txBody>
      </p:sp>
    </p:spTree>
    <p:extLst>
      <p:ext uri="{BB962C8B-B14F-4D97-AF65-F5344CB8AC3E}">
        <p14:creationId xmlns:p14="http://schemas.microsoft.com/office/powerpoint/2010/main" val="77138306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
        <p:nvSpPr>
          <p:cNvPr id="7" name="TextBox 6">
            <a:extLst>
              <a:ext uri="{FF2B5EF4-FFF2-40B4-BE49-F238E27FC236}">
                <a16:creationId xmlns="" xmlns:a16="http://schemas.microsoft.com/office/drawing/2014/main" id="{DC36905C-C2C2-43A4-A6D9-5CA2ED246A55}"/>
              </a:ext>
            </a:extLst>
          </p:cNvPr>
          <p:cNvSpPr txBox="1"/>
          <p:nvPr/>
        </p:nvSpPr>
        <p:spPr>
          <a:xfrm>
            <a:off x="-12200" y="6951663"/>
            <a:ext cx="11186167" cy="666977"/>
          </a:xfrm>
          <a:prstGeom prst="rect">
            <a:avLst/>
          </a:prstGeom>
          <a:noFill/>
        </p:spPr>
        <p:txBody>
          <a:bodyPr wrap="square" rtlCol="0">
            <a:spAutoFit/>
          </a:bodyPr>
          <a:lstStyle/>
          <a:p>
            <a:r>
              <a:rPr lang="en-US" sz="1867">
                <a:solidFill>
                  <a:schemeClr val="bg1">
                    <a:lumMod val="65000"/>
                  </a:schemeClr>
                </a:solidFill>
              </a:rPr>
              <a:t>This presentation uses a free template provided by FPPT.com</a:t>
            </a:r>
          </a:p>
          <a:p>
            <a:r>
              <a:rPr lang="en-US" sz="1867">
                <a:solidFill>
                  <a:schemeClr val="bg1">
                    <a:lumMod val="65000"/>
                  </a:schemeClr>
                </a:solidFill>
              </a:rPr>
              <a:t>www.free-power-point-templates.com</a:t>
            </a:r>
          </a:p>
        </p:txBody>
      </p:sp>
    </p:spTree>
    <p:extLst>
      <p:ext uri="{BB962C8B-B14F-4D97-AF65-F5344CB8AC3E}">
        <p14:creationId xmlns:p14="http://schemas.microsoft.com/office/powerpoint/2010/main" val="358954482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88659" y="430912"/>
            <a:ext cx="8305020" cy="1528072"/>
          </a:xfrm>
        </p:spPr>
        <p:txBody>
          <a:bodyPr>
            <a:normAutofit/>
          </a:bodyPr>
          <a:lstStyle/>
          <a:p>
            <a:r>
              <a:rPr lang="en-US" sz="3600" dirty="0" smtClean="0">
                <a:solidFill>
                  <a:schemeClr val="bg1"/>
                </a:solidFill>
                <a:latin typeface="Book Antiqua" panose="02040602050305030304" pitchFamily="18" charset="0"/>
              </a:rPr>
              <a:t>Staying Person-Centered: Opportunities and Methods</a:t>
            </a:r>
            <a:endParaRPr lang="en-US" sz="3600" dirty="0">
              <a:solidFill>
                <a:schemeClr val="bg1"/>
              </a:solidFill>
              <a:latin typeface="Book Antiqua" panose="02040602050305030304" pitchFamily="18" charset="0"/>
            </a:endParaRPr>
          </a:p>
        </p:txBody>
      </p:sp>
      <p:sp>
        <p:nvSpPr>
          <p:cNvPr id="3" name="Subtitle 2"/>
          <p:cNvSpPr>
            <a:spLocks noGrp="1"/>
          </p:cNvSpPr>
          <p:nvPr>
            <p:ph type="subTitle" idx="1"/>
          </p:nvPr>
        </p:nvSpPr>
        <p:spPr>
          <a:xfrm>
            <a:off x="5121770" y="1797297"/>
            <a:ext cx="6571909" cy="824188"/>
          </a:xfrm>
        </p:spPr>
        <p:txBody>
          <a:bodyPr>
            <a:normAutofit fontScale="62500" lnSpcReduction="20000"/>
          </a:bodyPr>
          <a:lstStyle/>
          <a:p>
            <a:r>
              <a:rPr lang="en-US" sz="4500" i="1" dirty="0">
                <a:solidFill>
                  <a:srgbClr val="FFFF00"/>
                </a:solidFill>
                <a:latin typeface="Book Antiqua" panose="02040602050305030304" pitchFamily="18" charset="0"/>
              </a:rPr>
              <a:t>Partnerships to Improve Care and Quality of Life for Persons with Dementia</a:t>
            </a:r>
          </a:p>
          <a:p>
            <a:endParaRPr lang="en-US" sz="3200" dirty="0"/>
          </a:p>
        </p:txBody>
      </p:sp>
    </p:spTree>
    <p:extLst>
      <p:ext uri="{BB962C8B-B14F-4D97-AF65-F5344CB8AC3E}">
        <p14:creationId xmlns:p14="http://schemas.microsoft.com/office/powerpoint/2010/main" val="3759532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Basics: </a:t>
            </a:r>
            <a:r>
              <a:rPr lang="en-US" sz="3600" dirty="0" smtClean="0">
                <a:solidFill>
                  <a:srgbClr val="7030A0"/>
                </a:solidFill>
                <a:effectLst/>
                <a:latin typeface="Book Antiqua" panose="02040602050305030304" pitchFamily="18" charset="0"/>
              </a:rPr>
              <a:t>Active Communication</a:t>
            </a:r>
            <a:endParaRPr lang="en-US" sz="3600" dirty="0">
              <a:solidFill>
                <a:srgbClr val="7030A0"/>
              </a:solidFill>
              <a:effectLst/>
              <a:latin typeface="Book Antiqua" panose="02040602050305030304" pitchFamily="18" charset="0"/>
            </a:endParaRPr>
          </a:p>
        </p:txBody>
      </p:sp>
      <p:sp>
        <p:nvSpPr>
          <p:cNvPr id="3" name="Content Placeholder 2"/>
          <p:cNvSpPr>
            <a:spLocks noGrp="1"/>
          </p:cNvSpPr>
          <p:nvPr>
            <p:ph idx="1"/>
          </p:nvPr>
        </p:nvSpPr>
        <p:spPr>
          <a:xfrm>
            <a:off x="3041900" y="1513959"/>
            <a:ext cx="8144267" cy="4885021"/>
          </a:xfrm>
        </p:spPr>
        <p:txBody>
          <a:bodyPr>
            <a:normAutofit/>
          </a:bodyPr>
          <a:lstStyle/>
          <a:p>
            <a:pPr marL="0" indent="0">
              <a:buNone/>
            </a:pPr>
            <a:r>
              <a:rPr lang="en-US" sz="2800" b="1" dirty="0" smtClean="0">
                <a:solidFill>
                  <a:srgbClr val="0070C0"/>
                </a:solidFill>
                <a:latin typeface="Book Antiqua" panose="02040602050305030304" pitchFamily="18" charset="0"/>
              </a:rPr>
              <a:t>Verbal and non-verbal messages both matter!</a:t>
            </a:r>
          </a:p>
          <a:p>
            <a:pPr>
              <a:buClr>
                <a:srgbClr val="0070C0"/>
              </a:buClr>
              <a:buFont typeface="Wingdings" panose="05000000000000000000" pitchFamily="2" charset="2"/>
              <a:buChar char="v"/>
            </a:pPr>
            <a:r>
              <a:rPr lang="en-US" sz="2400" dirty="0" smtClean="0">
                <a:latin typeface="Book Antiqua" panose="02040602050305030304" pitchFamily="18" charset="0"/>
              </a:rPr>
              <a:t>Short sentences, simple words, no jargon</a:t>
            </a:r>
          </a:p>
          <a:p>
            <a:pPr>
              <a:buClr>
                <a:srgbClr val="0070C0"/>
              </a:buClr>
              <a:buFont typeface="Wingdings" panose="05000000000000000000" pitchFamily="2" charset="2"/>
              <a:buChar char="v"/>
            </a:pPr>
            <a:r>
              <a:rPr lang="en-US" sz="2400" dirty="0" smtClean="0">
                <a:latin typeface="Book Antiqua" panose="02040602050305030304" pitchFamily="18" charset="0"/>
              </a:rPr>
              <a:t>Avoid pronouns like “it,” “that,” “there,” - be specific</a:t>
            </a:r>
          </a:p>
          <a:p>
            <a:pPr>
              <a:buClr>
                <a:srgbClr val="0070C0"/>
              </a:buClr>
              <a:buFont typeface="Wingdings" panose="05000000000000000000" pitchFamily="2" charset="2"/>
              <a:buChar char="v"/>
            </a:pPr>
            <a:r>
              <a:rPr lang="en-US" sz="2400" dirty="0" smtClean="0">
                <a:latin typeface="Book Antiqua" panose="02040602050305030304" pitchFamily="18" charset="0"/>
              </a:rPr>
              <a:t>Use terms the person understands</a:t>
            </a:r>
          </a:p>
          <a:p>
            <a:pPr>
              <a:buClr>
                <a:srgbClr val="0070C0"/>
              </a:buClr>
              <a:buFont typeface="Wingdings" panose="05000000000000000000" pitchFamily="2" charset="2"/>
              <a:buChar char="v"/>
            </a:pPr>
            <a:r>
              <a:rPr lang="en-US" sz="2400" dirty="0" smtClean="0">
                <a:latin typeface="Book Antiqua" panose="02040602050305030304" pitchFamily="18" charset="0"/>
              </a:rPr>
              <a:t>Monitor non-verbal language and gestures</a:t>
            </a:r>
          </a:p>
          <a:p>
            <a:pPr lvl="1">
              <a:buClr>
                <a:srgbClr val="006600"/>
              </a:buClr>
              <a:buFont typeface="Wingdings" panose="05000000000000000000" pitchFamily="2" charset="2"/>
              <a:buChar char="ü"/>
            </a:pPr>
            <a:r>
              <a:rPr lang="en-US" sz="2400" dirty="0" smtClean="0">
                <a:latin typeface="Book Antiqua" panose="02040602050305030304" pitchFamily="18" charset="0"/>
              </a:rPr>
              <a:t>Monitor tone of voice, facial expressions</a:t>
            </a:r>
          </a:p>
          <a:p>
            <a:pPr lvl="1">
              <a:buClr>
                <a:srgbClr val="006600"/>
              </a:buClr>
              <a:buFont typeface="Wingdings" panose="05000000000000000000" pitchFamily="2" charset="2"/>
              <a:buChar char="ü"/>
            </a:pPr>
            <a:r>
              <a:rPr lang="en-US" sz="2400" dirty="0" smtClean="0">
                <a:latin typeface="Book Antiqua" panose="02040602050305030304" pitchFamily="18" charset="0"/>
              </a:rPr>
              <a:t>Point, illustrate</a:t>
            </a:r>
          </a:p>
          <a:p>
            <a:pPr lvl="1">
              <a:buClr>
                <a:srgbClr val="006600"/>
              </a:buClr>
              <a:buFont typeface="Wingdings" panose="05000000000000000000" pitchFamily="2" charset="2"/>
              <a:buChar char="ü"/>
            </a:pPr>
            <a:r>
              <a:rPr lang="en-US" sz="2400" dirty="0" smtClean="0">
                <a:latin typeface="Book Antiqua" panose="02040602050305030304" pitchFamily="18" charset="0"/>
              </a:rPr>
              <a:t>Help the person get started with the task</a:t>
            </a:r>
            <a:endParaRPr lang="en-US" sz="2400" dirty="0">
              <a:latin typeface="Book Antiqua" panose="02040602050305030304" pitchFamily="18" charset="0"/>
            </a:endParaRPr>
          </a:p>
        </p:txBody>
      </p:sp>
    </p:spTree>
    <p:extLst>
      <p:ext uri="{BB962C8B-B14F-4D97-AF65-F5344CB8AC3E}">
        <p14:creationId xmlns:p14="http://schemas.microsoft.com/office/powerpoint/2010/main" val="4266669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Basics: </a:t>
            </a:r>
            <a:r>
              <a:rPr lang="en-US" sz="3600" dirty="0" smtClean="0">
                <a:solidFill>
                  <a:srgbClr val="C00000"/>
                </a:solidFill>
                <a:effectLst/>
                <a:latin typeface="Book Antiqua" panose="02040602050305030304" pitchFamily="18" charset="0"/>
              </a:rPr>
              <a:t>Person First</a:t>
            </a:r>
            <a:endParaRPr lang="en-US" sz="3600" dirty="0">
              <a:solidFill>
                <a:srgbClr val="C00000"/>
              </a:solidFill>
              <a:effectLst/>
              <a:latin typeface="Book Antiqua" panose="02040602050305030304" pitchFamily="18" charset="0"/>
            </a:endParaRPr>
          </a:p>
        </p:txBody>
      </p:sp>
      <p:sp>
        <p:nvSpPr>
          <p:cNvPr id="3" name="Content Placeholder 2"/>
          <p:cNvSpPr>
            <a:spLocks noGrp="1"/>
          </p:cNvSpPr>
          <p:nvPr>
            <p:ph idx="1"/>
          </p:nvPr>
        </p:nvSpPr>
        <p:spPr>
          <a:xfrm>
            <a:off x="3041900" y="1527405"/>
            <a:ext cx="8144267" cy="4885021"/>
          </a:xfrm>
        </p:spPr>
        <p:txBody>
          <a:bodyPr>
            <a:normAutofit/>
          </a:bodyPr>
          <a:lstStyle/>
          <a:p>
            <a:pPr marL="0" indent="0">
              <a:buNone/>
            </a:pPr>
            <a:r>
              <a:rPr lang="en-US" sz="2800" b="1" dirty="0" smtClean="0">
                <a:solidFill>
                  <a:srgbClr val="0070C0"/>
                </a:solidFill>
                <a:latin typeface="Book Antiqua" panose="02040602050305030304" pitchFamily="18" charset="0"/>
              </a:rPr>
              <a:t>Slow down and think about the person</a:t>
            </a:r>
          </a:p>
          <a:p>
            <a:pPr>
              <a:buClr>
                <a:srgbClr val="0070C0"/>
              </a:buClr>
              <a:buFont typeface="Wingdings" panose="05000000000000000000" pitchFamily="2" charset="2"/>
              <a:buChar char="v"/>
            </a:pPr>
            <a:r>
              <a:rPr lang="en-US" sz="2400" dirty="0" smtClean="0">
                <a:latin typeface="Book Antiqua" panose="02040602050305030304" pitchFamily="18" charset="0"/>
              </a:rPr>
              <a:t>Use calm, caring, compassionate  approach and routine</a:t>
            </a:r>
          </a:p>
          <a:p>
            <a:pPr>
              <a:buClr>
                <a:srgbClr val="0070C0"/>
              </a:buClr>
              <a:buFont typeface="Wingdings" panose="05000000000000000000" pitchFamily="2" charset="2"/>
              <a:buChar char="v"/>
            </a:pPr>
            <a:r>
              <a:rPr lang="en-US" sz="2400" dirty="0" smtClean="0">
                <a:latin typeface="Book Antiqua" panose="02040602050305030304" pitchFamily="18" charset="0"/>
              </a:rPr>
              <a:t>Adjust your approach to fit the “moment”/day</a:t>
            </a:r>
          </a:p>
          <a:p>
            <a:pPr>
              <a:buClr>
                <a:srgbClr val="0070C0"/>
              </a:buClr>
              <a:buFont typeface="Wingdings" panose="05000000000000000000" pitchFamily="2" charset="2"/>
              <a:buChar char="v"/>
            </a:pPr>
            <a:r>
              <a:rPr lang="en-US" sz="2400" dirty="0" smtClean="0">
                <a:latin typeface="Book Antiqua" panose="02040602050305030304" pitchFamily="18" charset="0"/>
              </a:rPr>
              <a:t>Accept changing abilities</a:t>
            </a:r>
          </a:p>
          <a:p>
            <a:pPr lvl="1">
              <a:buClr>
                <a:srgbClr val="006600"/>
              </a:buClr>
              <a:buFont typeface="Wingdings" panose="05000000000000000000" pitchFamily="2" charset="2"/>
              <a:buChar char="ü"/>
            </a:pPr>
            <a:r>
              <a:rPr lang="en-US" sz="2400" dirty="0">
                <a:latin typeface="Book Antiqua" panose="02040602050305030304" pitchFamily="18" charset="0"/>
              </a:rPr>
              <a:t>Do not try to reason</a:t>
            </a:r>
          </a:p>
          <a:p>
            <a:pPr lvl="1">
              <a:buClr>
                <a:srgbClr val="006600"/>
              </a:buClr>
              <a:buFont typeface="Wingdings" panose="05000000000000000000" pitchFamily="2" charset="2"/>
              <a:buChar char="ü"/>
            </a:pPr>
            <a:r>
              <a:rPr lang="en-US" sz="2400" dirty="0">
                <a:latin typeface="Book Antiqua" panose="02040602050305030304" pitchFamily="18" charset="0"/>
              </a:rPr>
              <a:t>Do not ask to “try harder</a:t>
            </a:r>
            <a:r>
              <a:rPr lang="en-US" sz="2400" dirty="0" smtClean="0">
                <a:latin typeface="Book Antiqua" panose="02040602050305030304" pitchFamily="18" charset="0"/>
              </a:rPr>
              <a:t>”</a:t>
            </a:r>
          </a:p>
          <a:p>
            <a:pPr>
              <a:buClr>
                <a:srgbClr val="0070C0"/>
              </a:buClr>
              <a:buFont typeface="Wingdings" panose="05000000000000000000" pitchFamily="2" charset="2"/>
              <a:buChar char="v"/>
            </a:pPr>
            <a:r>
              <a:rPr lang="en-US" sz="2400" dirty="0" smtClean="0">
                <a:latin typeface="Book Antiqua" panose="02040602050305030304" pitchFamily="18" charset="0"/>
              </a:rPr>
              <a:t>Tailor care to fit needs</a:t>
            </a:r>
            <a:endParaRPr lang="en-US" sz="2400" dirty="0">
              <a:latin typeface="Book Antiqua" panose="02040602050305030304" pitchFamily="18" charset="0"/>
            </a:endParaRPr>
          </a:p>
          <a:p>
            <a:pPr marL="457200" lvl="1" indent="0">
              <a:buNone/>
            </a:pPr>
            <a:endParaRPr lang="en-US" dirty="0"/>
          </a:p>
        </p:txBody>
      </p:sp>
    </p:spTree>
    <p:extLst>
      <p:ext uri="{BB962C8B-B14F-4D97-AF65-F5344CB8AC3E}">
        <p14:creationId xmlns:p14="http://schemas.microsoft.com/office/powerpoint/2010/main" val="4267883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Basics: </a:t>
            </a:r>
            <a:r>
              <a:rPr lang="en-US" sz="3600" dirty="0" smtClean="0">
                <a:solidFill>
                  <a:srgbClr val="006600"/>
                </a:solidFill>
                <a:effectLst/>
                <a:latin typeface="Book Antiqua" panose="02040602050305030304" pitchFamily="18" charset="0"/>
              </a:rPr>
              <a:t>Engage in Conversation</a:t>
            </a:r>
            <a:endParaRPr lang="en-US" sz="3600" dirty="0">
              <a:solidFill>
                <a:srgbClr val="006600"/>
              </a:solidFill>
              <a:effectLst/>
              <a:latin typeface="Book Antiqua" panose="02040602050305030304" pitchFamily="18" charset="0"/>
            </a:endParaRPr>
          </a:p>
        </p:txBody>
      </p:sp>
      <p:sp>
        <p:nvSpPr>
          <p:cNvPr id="3" name="Content Placeholder 2"/>
          <p:cNvSpPr>
            <a:spLocks noGrp="1"/>
          </p:cNvSpPr>
          <p:nvPr>
            <p:ph idx="1"/>
          </p:nvPr>
        </p:nvSpPr>
        <p:spPr>
          <a:xfrm>
            <a:off x="598620" y="1441164"/>
            <a:ext cx="10994760" cy="5090165"/>
          </a:xfrm>
        </p:spPr>
        <p:txBody>
          <a:bodyPr/>
          <a:lstStyle/>
          <a:p>
            <a:pPr marL="0" indent="0">
              <a:buNone/>
            </a:pPr>
            <a:r>
              <a:rPr lang="en-US" sz="2800" b="1" dirty="0" smtClean="0">
                <a:solidFill>
                  <a:srgbClr val="0070C0"/>
                </a:solidFill>
                <a:latin typeface="Book Antiqua" panose="02040602050305030304" pitchFamily="18" charset="0"/>
              </a:rPr>
              <a:t>Engage the person in the task/discussion</a:t>
            </a:r>
          </a:p>
          <a:p>
            <a:pPr>
              <a:buClr>
                <a:srgbClr val="0070C0"/>
              </a:buClr>
              <a:buFont typeface="Wingdings" panose="05000000000000000000" pitchFamily="2" charset="2"/>
              <a:buChar char="v"/>
            </a:pPr>
            <a:r>
              <a:rPr lang="en-US" sz="2400" dirty="0" smtClean="0">
                <a:latin typeface="Book Antiqua" panose="02040602050305030304" pitchFamily="18" charset="0"/>
              </a:rPr>
              <a:t>Engage/guide through care routines and tasks</a:t>
            </a:r>
          </a:p>
          <a:p>
            <a:pPr>
              <a:buClr>
                <a:srgbClr val="0070C0"/>
              </a:buClr>
              <a:buFont typeface="Wingdings" panose="05000000000000000000" pitchFamily="2" charset="2"/>
              <a:buChar char="v"/>
            </a:pPr>
            <a:r>
              <a:rPr lang="en-US" sz="2400" dirty="0" smtClean="0">
                <a:latin typeface="Book Antiqua" panose="02040602050305030304" pitchFamily="18" charset="0"/>
              </a:rPr>
              <a:t>Ask questions about past habits</a:t>
            </a:r>
          </a:p>
          <a:p>
            <a:pPr>
              <a:buClr>
                <a:srgbClr val="0070C0"/>
              </a:buClr>
              <a:buFont typeface="Wingdings" panose="05000000000000000000" pitchFamily="2" charset="2"/>
              <a:buChar char="v"/>
            </a:pPr>
            <a:r>
              <a:rPr lang="en-US" sz="2400" dirty="0" smtClean="0">
                <a:latin typeface="Book Antiqua" panose="02040602050305030304" pitchFamily="18" charset="0"/>
              </a:rPr>
              <a:t>Discuss present interests</a:t>
            </a:r>
          </a:p>
          <a:p>
            <a:pPr>
              <a:buClr>
                <a:srgbClr val="0070C0"/>
              </a:buClr>
              <a:buFont typeface="Wingdings" panose="05000000000000000000" pitchFamily="2" charset="2"/>
              <a:buChar char="v"/>
            </a:pPr>
            <a:r>
              <a:rPr lang="en-US" sz="2400" dirty="0" smtClean="0">
                <a:latin typeface="Book Antiqua" panose="02040602050305030304" pitchFamily="18" charset="0"/>
              </a:rPr>
              <a:t>Talk, sing to distract</a:t>
            </a:r>
          </a:p>
          <a:p>
            <a:pPr marL="0" indent="0">
              <a:buNone/>
            </a:pPr>
            <a:endParaRPr lang="en-US" dirty="0"/>
          </a:p>
        </p:txBody>
      </p:sp>
    </p:spTree>
    <p:extLst>
      <p:ext uri="{BB962C8B-B14F-4D97-AF65-F5344CB8AC3E}">
        <p14:creationId xmlns:p14="http://schemas.microsoft.com/office/powerpoint/2010/main" val="1071159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Basics: </a:t>
            </a:r>
            <a:r>
              <a:rPr lang="en-US" sz="3600" dirty="0" smtClean="0">
                <a:solidFill>
                  <a:srgbClr val="7030A0"/>
                </a:solidFill>
                <a:effectLst/>
                <a:latin typeface="Book Antiqua" panose="02040602050305030304" pitchFamily="18" charset="0"/>
              </a:rPr>
              <a:t>Engage in Care</a:t>
            </a:r>
            <a:endParaRPr lang="en-US" sz="3600" dirty="0">
              <a:solidFill>
                <a:srgbClr val="7030A0"/>
              </a:solidFill>
              <a:effectLst/>
              <a:latin typeface="Book Antiqua" panose="02040602050305030304" pitchFamily="18" charset="0"/>
            </a:endParaRPr>
          </a:p>
        </p:txBody>
      </p:sp>
      <p:sp>
        <p:nvSpPr>
          <p:cNvPr id="3" name="Content Placeholder 2"/>
          <p:cNvSpPr>
            <a:spLocks noGrp="1"/>
          </p:cNvSpPr>
          <p:nvPr>
            <p:ph idx="1"/>
          </p:nvPr>
        </p:nvSpPr>
        <p:spPr>
          <a:xfrm>
            <a:off x="3041900" y="1594641"/>
            <a:ext cx="8144267" cy="4885021"/>
          </a:xfrm>
        </p:spPr>
        <p:txBody>
          <a:bodyPr>
            <a:normAutofit/>
          </a:bodyPr>
          <a:lstStyle/>
          <a:p>
            <a:pPr>
              <a:buClr>
                <a:srgbClr val="0070C0"/>
              </a:buClr>
              <a:buFont typeface="Wingdings" panose="05000000000000000000" pitchFamily="2" charset="2"/>
              <a:buChar char="v"/>
            </a:pPr>
            <a:r>
              <a:rPr lang="en-US" sz="2400" b="1" dirty="0">
                <a:solidFill>
                  <a:srgbClr val="0070C0"/>
                </a:solidFill>
                <a:latin typeface="Book Antiqua" panose="02040602050305030304" pitchFamily="18" charset="0"/>
              </a:rPr>
              <a:t>Keep it simple</a:t>
            </a:r>
          </a:p>
          <a:p>
            <a:pPr lvl="1">
              <a:buClr>
                <a:srgbClr val="006600"/>
              </a:buClr>
              <a:buFont typeface="Wingdings" panose="05000000000000000000" pitchFamily="2" charset="2"/>
              <a:buChar char="ü"/>
            </a:pPr>
            <a:r>
              <a:rPr lang="en-US" sz="2400" dirty="0">
                <a:latin typeface="Book Antiqua" panose="02040602050305030304" pitchFamily="18" charset="0"/>
              </a:rPr>
              <a:t>Break task into steps</a:t>
            </a:r>
          </a:p>
          <a:p>
            <a:pPr lvl="1">
              <a:buClr>
                <a:srgbClr val="006600"/>
              </a:buClr>
              <a:buFont typeface="Wingdings" panose="05000000000000000000" pitchFamily="2" charset="2"/>
              <a:buChar char="ü"/>
            </a:pPr>
            <a:r>
              <a:rPr lang="en-US" sz="2400" dirty="0">
                <a:latin typeface="Book Antiqua" panose="02040602050305030304" pitchFamily="18" charset="0"/>
              </a:rPr>
              <a:t>Distract, redirect with a positive approach</a:t>
            </a:r>
          </a:p>
          <a:p>
            <a:pPr>
              <a:buClr>
                <a:srgbClr val="0070C0"/>
              </a:buClr>
              <a:buFont typeface="Wingdings" panose="05000000000000000000" pitchFamily="2" charset="2"/>
              <a:buChar char="v"/>
            </a:pPr>
            <a:r>
              <a:rPr lang="en-US" sz="2400" b="1" dirty="0" smtClean="0">
                <a:solidFill>
                  <a:srgbClr val="0070C0"/>
                </a:solidFill>
                <a:latin typeface="Book Antiqua" panose="02040602050305030304" pitchFamily="18" charset="0"/>
              </a:rPr>
              <a:t>Work at the person’s pace</a:t>
            </a:r>
          </a:p>
          <a:p>
            <a:pPr>
              <a:buClr>
                <a:srgbClr val="0070C0"/>
              </a:buClr>
              <a:buFont typeface="Wingdings" panose="05000000000000000000" pitchFamily="2" charset="2"/>
              <a:buChar char="v"/>
            </a:pPr>
            <a:r>
              <a:rPr lang="en-US" sz="2400" b="1" dirty="0" smtClean="0">
                <a:solidFill>
                  <a:srgbClr val="0070C0"/>
                </a:solidFill>
                <a:latin typeface="Book Antiqua" panose="02040602050305030304" pitchFamily="18" charset="0"/>
              </a:rPr>
              <a:t>Follow their lead</a:t>
            </a:r>
          </a:p>
          <a:p>
            <a:pPr lvl="1">
              <a:buClr>
                <a:srgbClr val="006600"/>
              </a:buClr>
              <a:buFont typeface="Wingdings" panose="05000000000000000000" pitchFamily="2" charset="2"/>
              <a:buChar char="ü"/>
            </a:pPr>
            <a:r>
              <a:rPr lang="en-US" sz="2400" dirty="0" smtClean="0">
                <a:latin typeface="Book Antiqua" panose="02040602050305030304" pitchFamily="18" charset="0"/>
              </a:rPr>
              <a:t>Resistive? Try again later</a:t>
            </a:r>
          </a:p>
          <a:p>
            <a:pPr lvl="1">
              <a:buClr>
                <a:srgbClr val="006600"/>
              </a:buClr>
              <a:buFont typeface="Wingdings" panose="05000000000000000000" pitchFamily="2" charset="2"/>
              <a:buChar char="ü"/>
            </a:pPr>
            <a:r>
              <a:rPr lang="en-US" sz="2400" dirty="0" smtClean="0">
                <a:latin typeface="Book Antiqua" panose="02040602050305030304" pitchFamily="18" charset="0"/>
              </a:rPr>
              <a:t>Work to follow personal habits, routines</a:t>
            </a:r>
          </a:p>
          <a:p>
            <a:pPr lvl="1">
              <a:buClr>
                <a:srgbClr val="006600"/>
              </a:buClr>
              <a:buFont typeface="Wingdings" panose="05000000000000000000" pitchFamily="2" charset="2"/>
              <a:buChar char="ü"/>
            </a:pPr>
            <a:r>
              <a:rPr lang="en-US" sz="2400" dirty="0" smtClean="0">
                <a:latin typeface="Book Antiqua" panose="02040602050305030304" pitchFamily="18" charset="0"/>
              </a:rPr>
              <a:t>Avoid “push-back”</a:t>
            </a:r>
          </a:p>
          <a:p>
            <a:pPr lvl="1"/>
            <a:endParaRPr lang="en-US" dirty="0"/>
          </a:p>
          <a:p>
            <a:pPr lvl="1"/>
            <a:endParaRPr lang="en-US" dirty="0" smtClean="0"/>
          </a:p>
          <a:p>
            <a:pPr marL="0" indent="0">
              <a:buNone/>
            </a:pPr>
            <a:endParaRPr lang="en-US" dirty="0"/>
          </a:p>
        </p:txBody>
      </p:sp>
    </p:spTree>
    <p:extLst>
      <p:ext uri="{BB962C8B-B14F-4D97-AF65-F5344CB8AC3E}">
        <p14:creationId xmlns:p14="http://schemas.microsoft.com/office/powerpoint/2010/main" val="1920747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Basics: </a:t>
            </a:r>
            <a:r>
              <a:rPr lang="en-US" sz="3600" dirty="0" smtClean="0">
                <a:solidFill>
                  <a:srgbClr val="C00000"/>
                </a:solidFill>
                <a:effectLst/>
                <a:latin typeface="Book Antiqua" panose="02040602050305030304" pitchFamily="18" charset="0"/>
              </a:rPr>
              <a:t>Support Independence</a:t>
            </a:r>
            <a:endParaRPr lang="en-US" sz="3600" dirty="0">
              <a:solidFill>
                <a:srgbClr val="C0000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800" b="1" dirty="0" smtClean="0">
                <a:solidFill>
                  <a:srgbClr val="0070C0"/>
                </a:solidFill>
                <a:latin typeface="Book Antiqua" panose="02040602050305030304" pitchFamily="18" charset="0"/>
              </a:rPr>
              <a:t>Support the person’s function and abilities</a:t>
            </a:r>
          </a:p>
          <a:p>
            <a:pPr>
              <a:buClr>
                <a:srgbClr val="0070C0"/>
              </a:buClr>
              <a:buFont typeface="Wingdings" panose="05000000000000000000" pitchFamily="2" charset="2"/>
              <a:buChar char="v"/>
            </a:pPr>
            <a:r>
              <a:rPr lang="en-US" sz="2400" dirty="0" smtClean="0">
                <a:latin typeface="Book Antiqua" panose="02040602050305030304" pitchFamily="18" charset="0"/>
              </a:rPr>
              <a:t>Discuss care needs in “hand off” reports</a:t>
            </a:r>
          </a:p>
          <a:p>
            <a:pPr>
              <a:buClr>
                <a:srgbClr val="0070C0"/>
              </a:buClr>
              <a:buFont typeface="Wingdings" panose="05000000000000000000" pitchFamily="2" charset="2"/>
              <a:buChar char="v"/>
            </a:pPr>
            <a:r>
              <a:rPr lang="en-US" sz="2400" dirty="0" smtClean="0">
                <a:latin typeface="Book Antiqua" panose="02040602050305030304" pitchFamily="18" charset="0"/>
              </a:rPr>
              <a:t>Avoid “doing things to” the person</a:t>
            </a:r>
          </a:p>
          <a:p>
            <a:pPr lvl="1">
              <a:buClr>
                <a:srgbClr val="006600"/>
              </a:buClr>
              <a:buFont typeface="Wingdings" panose="05000000000000000000" pitchFamily="2" charset="2"/>
              <a:buChar char="ü"/>
            </a:pPr>
            <a:r>
              <a:rPr lang="en-US" sz="2400" dirty="0" smtClean="0">
                <a:latin typeface="Book Antiqua" panose="02040602050305030304" pitchFamily="18" charset="0"/>
              </a:rPr>
              <a:t>Encourage</a:t>
            </a:r>
          </a:p>
          <a:p>
            <a:pPr lvl="1">
              <a:buClr>
                <a:srgbClr val="006600"/>
              </a:buClr>
              <a:buFont typeface="Wingdings" panose="05000000000000000000" pitchFamily="2" charset="2"/>
              <a:buChar char="ü"/>
            </a:pPr>
            <a:r>
              <a:rPr lang="en-US" sz="2400" dirty="0" smtClean="0">
                <a:latin typeface="Book Antiqua" panose="02040602050305030304" pitchFamily="18" charset="0"/>
              </a:rPr>
              <a:t>Cue</a:t>
            </a:r>
          </a:p>
          <a:p>
            <a:pPr lvl="1">
              <a:buClr>
                <a:srgbClr val="006600"/>
              </a:buClr>
              <a:buFont typeface="Wingdings" panose="05000000000000000000" pitchFamily="2" charset="2"/>
              <a:buChar char="ü"/>
            </a:pPr>
            <a:r>
              <a:rPr lang="en-US" sz="2400" dirty="0" smtClean="0">
                <a:latin typeface="Book Antiqua" panose="02040602050305030304" pitchFamily="18" charset="0"/>
              </a:rPr>
              <a:t>Simplify tasks</a:t>
            </a:r>
          </a:p>
          <a:p>
            <a:pPr lvl="1">
              <a:buClr>
                <a:srgbClr val="006600"/>
              </a:buClr>
              <a:buFont typeface="Wingdings" panose="05000000000000000000" pitchFamily="2" charset="2"/>
              <a:buChar char="ü"/>
            </a:pPr>
            <a:r>
              <a:rPr lang="en-US" sz="2400" dirty="0" smtClean="0">
                <a:latin typeface="Book Antiqua" panose="02040602050305030304" pitchFamily="18" charset="0"/>
              </a:rPr>
              <a:t>Illustrate</a:t>
            </a:r>
          </a:p>
          <a:p>
            <a:pPr lvl="1">
              <a:buClr>
                <a:srgbClr val="006600"/>
              </a:buClr>
              <a:buFont typeface="Wingdings" panose="05000000000000000000" pitchFamily="2" charset="2"/>
              <a:buChar char="ü"/>
            </a:pPr>
            <a:r>
              <a:rPr lang="en-US" sz="2400" dirty="0" smtClean="0">
                <a:latin typeface="Book Antiqua" panose="02040602050305030304" pitchFamily="18" charset="0"/>
              </a:rPr>
              <a:t>Organize/get started</a:t>
            </a:r>
          </a:p>
          <a:p>
            <a:pPr>
              <a:buClr>
                <a:srgbClr val="0070C0"/>
              </a:buClr>
              <a:buFont typeface="Wingdings" panose="05000000000000000000" pitchFamily="2" charset="2"/>
              <a:buChar char="v"/>
            </a:pPr>
            <a:r>
              <a:rPr lang="en-US" sz="2400" dirty="0">
                <a:latin typeface="Book Antiqua" panose="02040602050305030304" pitchFamily="18" charset="0"/>
              </a:rPr>
              <a:t>Strive to only do what the person cannot do for themselves</a:t>
            </a:r>
          </a:p>
          <a:p>
            <a:pPr marL="457200" lvl="1" indent="0">
              <a:buNone/>
            </a:pPr>
            <a:endParaRPr lang="en-US" dirty="0" smtClean="0"/>
          </a:p>
        </p:txBody>
      </p:sp>
    </p:spTree>
    <p:extLst>
      <p:ext uri="{BB962C8B-B14F-4D97-AF65-F5344CB8AC3E}">
        <p14:creationId xmlns:p14="http://schemas.microsoft.com/office/powerpoint/2010/main" val="2128793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Basics: </a:t>
            </a:r>
            <a:r>
              <a:rPr lang="en-US" sz="3600" dirty="0" smtClean="0">
                <a:solidFill>
                  <a:srgbClr val="006600"/>
                </a:solidFill>
                <a:effectLst/>
                <a:latin typeface="Book Antiqua" panose="02040602050305030304" pitchFamily="18" charset="0"/>
              </a:rPr>
              <a:t>Involve Family</a:t>
            </a:r>
            <a:endParaRPr lang="en-US" sz="3600" dirty="0">
              <a:solidFill>
                <a:srgbClr val="006600"/>
              </a:solidFill>
              <a:effectLst/>
              <a:latin typeface="Book Antiqua" panose="02040602050305030304" pitchFamily="18" charset="0"/>
            </a:endParaRPr>
          </a:p>
        </p:txBody>
      </p:sp>
      <p:sp>
        <p:nvSpPr>
          <p:cNvPr id="3" name="Content Placeholder 2"/>
          <p:cNvSpPr>
            <a:spLocks noGrp="1"/>
          </p:cNvSpPr>
          <p:nvPr>
            <p:ph idx="1"/>
          </p:nvPr>
        </p:nvSpPr>
        <p:spPr>
          <a:xfrm>
            <a:off x="3176370" y="1419829"/>
            <a:ext cx="8144267" cy="4885021"/>
          </a:xfrm>
        </p:spPr>
        <p:txBody>
          <a:bodyPr>
            <a:normAutofit/>
          </a:bodyPr>
          <a:lstStyle/>
          <a:p>
            <a:pPr marL="0" indent="0">
              <a:buNone/>
            </a:pPr>
            <a:r>
              <a:rPr lang="en-US" sz="2800" b="1" dirty="0" smtClean="0">
                <a:solidFill>
                  <a:srgbClr val="0070C0"/>
                </a:solidFill>
                <a:latin typeface="Book Antiqua" panose="02040602050305030304" pitchFamily="18" charset="0"/>
              </a:rPr>
              <a:t>Families can help staff “tailor” care</a:t>
            </a:r>
          </a:p>
          <a:p>
            <a:pPr>
              <a:buClr>
                <a:srgbClr val="0070C0"/>
              </a:buClr>
              <a:buFont typeface="Wingdings" panose="05000000000000000000" pitchFamily="2" charset="2"/>
              <a:buChar char="v"/>
            </a:pPr>
            <a:r>
              <a:rPr lang="en-US" sz="2400" dirty="0" smtClean="0">
                <a:latin typeface="Book Antiqua" panose="02040602050305030304" pitchFamily="18" charset="0"/>
              </a:rPr>
              <a:t>Longstanding characteristics</a:t>
            </a:r>
          </a:p>
          <a:p>
            <a:pPr>
              <a:buClr>
                <a:srgbClr val="0070C0"/>
              </a:buClr>
              <a:buFont typeface="Wingdings" panose="05000000000000000000" pitchFamily="2" charset="2"/>
              <a:buChar char="v"/>
            </a:pPr>
            <a:r>
              <a:rPr lang="en-US" sz="2400" dirty="0" smtClean="0">
                <a:latin typeface="Book Antiqua" panose="02040602050305030304" pitchFamily="18" charset="0"/>
              </a:rPr>
              <a:t>Past work/career</a:t>
            </a:r>
          </a:p>
          <a:p>
            <a:pPr>
              <a:buClr>
                <a:srgbClr val="0070C0"/>
              </a:buClr>
              <a:buFont typeface="Wingdings" panose="05000000000000000000" pitchFamily="2" charset="2"/>
              <a:buChar char="v"/>
            </a:pPr>
            <a:r>
              <a:rPr lang="en-US" sz="2400" dirty="0" smtClean="0">
                <a:latin typeface="Book Antiqua" panose="02040602050305030304" pitchFamily="18" charset="0"/>
              </a:rPr>
              <a:t>Social/family life</a:t>
            </a:r>
          </a:p>
          <a:p>
            <a:pPr>
              <a:buClr>
                <a:srgbClr val="0070C0"/>
              </a:buClr>
              <a:buFont typeface="Wingdings" panose="05000000000000000000" pitchFamily="2" charset="2"/>
              <a:buChar char="v"/>
            </a:pPr>
            <a:r>
              <a:rPr lang="en-US" sz="2400" dirty="0" smtClean="0">
                <a:latin typeface="Book Antiqua" panose="02040602050305030304" pitchFamily="18" charset="0"/>
              </a:rPr>
              <a:t>Possible meaning of behaviors</a:t>
            </a:r>
          </a:p>
          <a:p>
            <a:pPr>
              <a:buClr>
                <a:srgbClr val="0070C0"/>
              </a:buClr>
              <a:buFont typeface="Wingdings" panose="05000000000000000000" pitchFamily="2" charset="2"/>
              <a:buChar char="v"/>
            </a:pPr>
            <a:r>
              <a:rPr lang="en-US" sz="2400" dirty="0" smtClean="0">
                <a:latin typeface="Book Antiqua" panose="02040602050305030304" pitchFamily="18" charset="0"/>
              </a:rPr>
              <a:t>Words used</a:t>
            </a:r>
          </a:p>
          <a:p>
            <a:pPr>
              <a:buClr>
                <a:srgbClr val="0070C0"/>
              </a:buClr>
              <a:buFont typeface="Wingdings" panose="05000000000000000000" pitchFamily="2" charset="2"/>
              <a:buChar char="v"/>
            </a:pPr>
            <a:r>
              <a:rPr lang="en-US" sz="2400" dirty="0" smtClean="0">
                <a:latin typeface="Book Antiqua" panose="02040602050305030304" pitchFamily="18" charset="0"/>
              </a:rPr>
              <a:t>Reactions in care or activities</a:t>
            </a:r>
            <a:endParaRPr lang="en-US" sz="2400" dirty="0">
              <a:latin typeface="Book Antiqua" panose="02040602050305030304" pitchFamily="18" charset="0"/>
            </a:endParaRPr>
          </a:p>
        </p:txBody>
      </p:sp>
      <p:sp>
        <p:nvSpPr>
          <p:cNvPr id="5" name="Rectangular Callout 4"/>
          <p:cNvSpPr/>
          <p:nvPr/>
        </p:nvSpPr>
        <p:spPr>
          <a:xfrm>
            <a:off x="8442967" y="2060812"/>
            <a:ext cx="2743200" cy="2238233"/>
          </a:xfrm>
          <a:prstGeom prst="wedgeRectCallout">
            <a:avLst>
              <a:gd name="adj1" fmla="val -62127"/>
              <a:gd name="adj2" fmla="val 84452"/>
            </a:avLst>
          </a:prstGeom>
          <a:solidFill>
            <a:schemeClr val="accent3">
              <a:lumMod val="20000"/>
              <a:lumOff val="80000"/>
            </a:scheme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529849" y="2224583"/>
            <a:ext cx="2547134" cy="1938992"/>
          </a:xfrm>
          <a:prstGeom prst="rect">
            <a:avLst/>
          </a:prstGeom>
          <a:noFill/>
        </p:spPr>
        <p:txBody>
          <a:bodyPr wrap="square" rtlCol="0">
            <a:spAutoFit/>
          </a:bodyPr>
          <a:lstStyle/>
          <a:p>
            <a:pPr algn="ctr"/>
            <a:r>
              <a:rPr lang="en-US" sz="2400" dirty="0" smtClean="0">
                <a:latin typeface="Book Antiqua" panose="02040602050305030304" pitchFamily="18" charset="0"/>
              </a:rPr>
              <a:t>Henry, the chores are already done! </a:t>
            </a:r>
            <a:r>
              <a:rPr lang="en-US" sz="2400" dirty="0">
                <a:latin typeface="Book Antiqua" panose="02040602050305030304" pitchFamily="18" charset="0"/>
              </a:rPr>
              <a:t> </a:t>
            </a:r>
            <a:r>
              <a:rPr lang="en-US" sz="2400" dirty="0" smtClean="0">
                <a:latin typeface="Book Antiqua" panose="02040602050305030304" pitchFamily="18" charset="0"/>
              </a:rPr>
              <a:t>You get the day off today</a:t>
            </a:r>
            <a:r>
              <a:rPr lang="en-US" sz="2000" dirty="0" smtClean="0">
                <a:latin typeface="Book Antiqua" panose="02040602050305030304" pitchFamily="18" charset="0"/>
              </a:rPr>
              <a:t>. </a:t>
            </a:r>
            <a:r>
              <a:rPr lang="en-US" sz="2000" dirty="0">
                <a:latin typeface="Book Antiqua" panose="02040602050305030304" pitchFamily="18" charset="0"/>
              </a:rPr>
              <a:t> </a:t>
            </a:r>
          </a:p>
        </p:txBody>
      </p:sp>
    </p:spTree>
    <p:extLst>
      <p:ext uri="{BB962C8B-B14F-4D97-AF65-F5344CB8AC3E}">
        <p14:creationId xmlns:p14="http://schemas.microsoft.com/office/powerpoint/2010/main" val="1098415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Basics: </a:t>
            </a:r>
            <a:r>
              <a:rPr lang="en-US" sz="3600" dirty="0" smtClean="0">
                <a:solidFill>
                  <a:srgbClr val="7030A0"/>
                </a:solidFill>
                <a:effectLst/>
                <a:latin typeface="Book Antiqua" panose="02040602050305030304" pitchFamily="18" charset="0"/>
              </a:rPr>
              <a:t>Share Ideas and Information</a:t>
            </a:r>
            <a:endParaRPr lang="en-US" sz="3600" dirty="0">
              <a:solidFill>
                <a:srgbClr val="7030A0"/>
              </a:solidFill>
              <a:effectLst/>
              <a:latin typeface="Book Antiqua" panose="02040602050305030304" pitchFamily="18" charset="0"/>
            </a:endParaRPr>
          </a:p>
        </p:txBody>
      </p:sp>
      <p:sp>
        <p:nvSpPr>
          <p:cNvPr id="3" name="Content Placeholder 2"/>
          <p:cNvSpPr>
            <a:spLocks noGrp="1"/>
          </p:cNvSpPr>
          <p:nvPr>
            <p:ph idx="1"/>
          </p:nvPr>
        </p:nvSpPr>
        <p:spPr>
          <a:xfrm>
            <a:off x="3041900" y="1513959"/>
            <a:ext cx="8144267" cy="4885021"/>
          </a:xfrm>
        </p:spPr>
        <p:txBody>
          <a:bodyPr>
            <a:normAutofit/>
          </a:bodyPr>
          <a:lstStyle/>
          <a:p>
            <a:pPr marL="0" indent="0">
              <a:buNone/>
            </a:pPr>
            <a:r>
              <a:rPr lang="en-US" sz="2800" b="1" dirty="0" smtClean="0">
                <a:solidFill>
                  <a:srgbClr val="0070C0"/>
                </a:solidFill>
                <a:latin typeface="Book Antiqua" panose="02040602050305030304" pitchFamily="18" charset="0"/>
              </a:rPr>
              <a:t>Discuss “this person” with team members</a:t>
            </a:r>
          </a:p>
          <a:p>
            <a:pPr>
              <a:buClr>
                <a:srgbClr val="0070C0"/>
              </a:buClr>
              <a:buFont typeface="Wingdings" panose="05000000000000000000" pitchFamily="2" charset="2"/>
              <a:buChar char="v"/>
            </a:pPr>
            <a:r>
              <a:rPr lang="en-US" sz="2400" dirty="0" smtClean="0">
                <a:latin typeface="Book Antiqua" panose="02040602050305030304" pitchFamily="18" charset="0"/>
              </a:rPr>
              <a:t>During shift reports</a:t>
            </a:r>
          </a:p>
          <a:p>
            <a:pPr>
              <a:buClr>
                <a:srgbClr val="0070C0"/>
              </a:buClr>
              <a:buFont typeface="Wingdings" panose="05000000000000000000" pitchFamily="2" charset="2"/>
              <a:buChar char="v"/>
            </a:pPr>
            <a:r>
              <a:rPr lang="en-US" sz="2400" dirty="0" smtClean="0">
                <a:latin typeface="Book Antiqua" panose="02040602050305030304" pitchFamily="18" charset="0"/>
              </a:rPr>
              <a:t>In documentation notes</a:t>
            </a:r>
          </a:p>
          <a:p>
            <a:pPr>
              <a:buClr>
                <a:srgbClr val="0070C0"/>
              </a:buClr>
              <a:buFont typeface="Wingdings" panose="05000000000000000000" pitchFamily="2" charset="2"/>
              <a:buChar char="v"/>
            </a:pPr>
            <a:r>
              <a:rPr lang="en-US" sz="2400" dirty="0" smtClean="0">
                <a:latin typeface="Book Antiqua" panose="02040602050305030304" pitchFamily="18" charset="0"/>
              </a:rPr>
              <a:t>As part of care planning</a:t>
            </a:r>
          </a:p>
          <a:p>
            <a:pPr marL="0" indent="0">
              <a:buNone/>
            </a:pPr>
            <a:endParaRPr lang="en-US" sz="2400" dirty="0" smtClean="0">
              <a:latin typeface="Book Antiqua" panose="02040602050305030304" pitchFamily="18" charset="0"/>
            </a:endParaRPr>
          </a:p>
          <a:p>
            <a:pPr marL="0" indent="0">
              <a:buNone/>
            </a:pPr>
            <a:r>
              <a:rPr lang="en-US" sz="2800" b="1" dirty="0">
                <a:solidFill>
                  <a:srgbClr val="0070C0"/>
                </a:solidFill>
                <a:latin typeface="Book Antiqua" panose="02040602050305030304" pitchFamily="18" charset="0"/>
              </a:rPr>
              <a:t>Share and discuss “this person” with </a:t>
            </a:r>
            <a:r>
              <a:rPr lang="en-US" sz="2800" b="1" dirty="0" smtClean="0">
                <a:solidFill>
                  <a:srgbClr val="0070C0"/>
                </a:solidFill>
                <a:latin typeface="Book Antiqua" panose="02040602050305030304" pitchFamily="18" charset="0"/>
              </a:rPr>
              <a:t>family</a:t>
            </a:r>
            <a:endParaRPr lang="en-US" sz="2800" b="1" dirty="0">
              <a:solidFill>
                <a:srgbClr val="0070C0"/>
              </a:solidFill>
              <a:latin typeface="Book Antiqua" panose="02040602050305030304" pitchFamily="18" charset="0"/>
            </a:endParaRPr>
          </a:p>
          <a:p>
            <a:pPr>
              <a:buClr>
                <a:srgbClr val="0070C0"/>
              </a:buClr>
              <a:buFont typeface="Wingdings" panose="05000000000000000000" pitchFamily="2" charset="2"/>
              <a:buChar char="v"/>
            </a:pPr>
            <a:r>
              <a:rPr lang="en-US" sz="2400" dirty="0">
                <a:latin typeface="Book Antiqua" panose="02040602050305030304" pitchFamily="18" charset="0"/>
              </a:rPr>
              <a:t>In daily contact</a:t>
            </a:r>
          </a:p>
          <a:p>
            <a:pPr>
              <a:buClr>
                <a:srgbClr val="0070C0"/>
              </a:buClr>
              <a:buFont typeface="Wingdings" panose="05000000000000000000" pitchFamily="2" charset="2"/>
              <a:buChar char="v"/>
            </a:pPr>
            <a:r>
              <a:rPr lang="en-US" sz="2400" dirty="0">
                <a:latin typeface="Book Antiqua" panose="02040602050305030304" pitchFamily="18" charset="0"/>
              </a:rPr>
              <a:t>Care conference planning</a:t>
            </a:r>
          </a:p>
          <a:p>
            <a:pPr marL="0" indent="0">
              <a:buNone/>
            </a:pPr>
            <a:endParaRPr lang="en-US" dirty="0"/>
          </a:p>
        </p:txBody>
      </p:sp>
    </p:spTree>
    <p:extLst>
      <p:ext uri="{BB962C8B-B14F-4D97-AF65-F5344CB8AC3E}">
        <p14:creationId xmlns:p14="http://schemas.microsoft.com/office/powerpoint/2010/main" val="3892313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9823" y="297255"/>
            <a:ext cx="8144267" cy="763525"/>
          </a:xfrm>
        </p:spPr>
        <p:txBody>
          <a:bodyPr>
            <a:normAutofit/>
          </a:bodyPr>
          <a:lstStyle/>
          <a:p>
            <a:pPr algn="ctr"/>
            <a:r>
              <a:rPr lang="en-US" sz="3600" dirty="0" smtClean="0">
                <a:solidFill>
                  <a:srgbClr val="0070C0"/>
                </a:solidFill>
                <a:effectLst/>
                <a:latin typeface="Book Antiqua" panose="02040602050305030304" pitchFamily="18" charset="0"/>
              </a:rPr>
              <a:t>Discussion Breakout</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lstStyle/>
          <a:p>
            <a:pPr marL="0" indent="0">
              <a:buNone/>
            </a:pPr>
            <a:r>
              <a:rPr lang="en-US" dirty="0" smtClean="0"/>
              <a:t/>
            </a:r>
            <a:br>
              <a:rPr lang="en-US" dirty="0" smtClean="0"/>
            </a:br>
            <a:endParaRPr lang="en-US" dirty="0" smtClean="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6126" y="1627513"/>
            <a:ext cx="4531659" cy="3020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3126980" y="5292509"/>
            <a:ext cx="7974106" cy="1200329"/>
          </a:xfrm>
          <a:prstGeom prst="rect">
            <a:avLst/>
          </a:prstGeom>
          <a:noFill/>
        </p:spPr>
        <p:txBody>
          <a:bodyPr wrap="square" rtlCol="0">
            <a:spAutoFit/>
          </a:bodyPr>
          <a:lstStyle/>
          <a:p>
            <a:pPr algn="ctr"/>
            <a:r>
              <a:rPr lang="en-US" sz="2400" dirty="0" smtClean="0">
                <a:latin typeface="Book Antiqua" panose="02040602050305030304" pitchFamily="18" charset="0"/>
              </a:rPr>
              <a:t>You enter Mrs. Jones apartment and find her looking like this in the morning, what could be some possible reasons and how would you best approach her?</a:t>
            </a:r>
            <a:endParaRPr lang="en-US" sz="2400" dirty="0">
              <a:latin typeface="Book Antiqua" panose="02040602050305030304" pitchFamily="18" charset="0"/>
            </a:endParaRPr>
          </a:p>
        </p:txBody>
      </p:sp>
    </p:spTree>
    <p:extLst>
      <p:ext uri="{BB962C8B-B14F-4D97-AF65-F5344CB8AC3E}">
        <p14:creationId xmlns:p14="http://schemas.microsoft.com/office/powerpoint/2010/main" val="1365496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Summary</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a:buClr>
                <a:srgbClr val="0070C0"/>
              </a:buClr>
              <a:buFont typeface="Wingdings" panose="05000000000000000000" pitchFamily="2" charset="2"/>
              <a:buChar char="v"/>
            </a:pPr>
            <a:r>
              <a:rPr lang="en-US" sz="2400" dirty="0" smtClean="0">
                <a:latin typeface="Book Antiqua" panose="02040602050305030304" pitchFamily="18" charset="0"/>
              </a:rPr>
              <a:t>Knowing the person with dementia helps staff be person-centered</a:t>
            </a:r>
          </a:p>
          <a:p>
            <a:pPr>
              <a:buClr>
                <a:srgbClr val="0070C0"/>
              </a:buClr>
              <a:buFont typeface="Wingdings" panose="05000000000000000000" pitchFamily="2" charset="2"/>
              <a:buChar char="v"/>
            </a:pPr>
            <a:r>
              <a:rPr lang="en-US" sz="2400" dirty="0" smtClean="0">
                <a:latin typeface="Book Antiqua" panose="02040602050305030304" pitchFamily="18" charset="0"/>
              </a:rPr>
              <a:t>Using person-centered values and principles also helps staff “get to know” the person!</a:t>
            </a:r>
          </a:p>
          <a:p>
            <a:pPr lvl="1">
              <a:buClr>
                <a:srgbClr val="006600"/>
              </a:buClr>
              <a:buFont typeface="Wingdings" panose="05000000000000000000" pitchFamily="2" charset="2"/>
              <a:buChar char="ü"/>
            </a:pPr>
            <a:r>
              <a:rPr lang="en-US" sz="2400" dirty="0" smtClean="0">
                <a:latin typeface="Book Antiqua" panose="02040602050305030304" pitchFamily="18" charset="0"/>
              </a:rPr>
              <a:t>One-minutes assessment to gauge next steps</a:t>
            </a:r>
          </a:p>
          <a:p>
            <a:pPr lvl="1">
              <a:buClr>
                <a:srgbClr val="006600"/>
              </a:buClr>
              <a:buFont typeface="Wingdings" panose="05000000000000000000" pitchFamily="2" charset="2"/>
              <a:buChar char="ü"/>
            </a:pPr>
            <a:r>
              <a:rPr lang="en-US" sz="2400" dirty="0" smtClean="0">
                <a:latin typeface="Book Antiqua" panose="02040602050305030304" pitchFamily="18" charset="0"/>
              </a:rPr>
              <a:t>Best-practices communication with the person</a:t>
            </a:r>
          </a:p>
          <a:p>
            <a:pPr lvl="1">
              <a:buClr>
                <a:srgbClr val="006600"/>
              </a:buClr>
              <a:buFont typeface="Wingdings" panose="05000000000000000000" pitchFamily="2" charset="2"/>
              <a:buChar char="ü"/>
            </a:pPr>
            <a:r>
              <a:rPr lang="en-US" sz="2400" dirty="0" smtClean="0">
                <a:latin typeface="Book Antiqua" panose="02040602050305030304" pitchFamily="18" charset="0"/>
              </a:rPr>
              <a:t>Engagement in conversation, care, activities</a:t>
            </a:r>
          </a:p>
          <a:p>
            <a:pPr lvl="1">
              <a:buClr>
                <a:srgbClr val="006600"/>
              </a:buClr>
              <a:buFont typeface="Wingdings" panose="05000000000000000000" pitchFamily="2" charset="2"/>
              <a:buChar char="ü"/>
            </a:pPr>
            <a:r>
              <a:rPr lang="en-US" sz="2400" dirty="0" smtClean="0">
                <a:latin typeface="Book Antiqua" panose="02040602050305030304" pitchFamily="18" charset="0"/>
              </a:rPr>
              <a:t>Trial and error care approaches to learn what “FITS”</a:t>
            </a:r>
          </a:p>
          <a:p>
            <a:pPr lvl="1">
              <a:buClr>
                <a:srgbClr val="006600"/>
              </a:buClr>
              <a:buFont typeface="Wingdings" panose="05000000000000000000" pitchFamily="2" charset="2"/>
              <a:buChar char="ü"/>
            </a:pPr>
            <a:r>
              <a:rPr lang="en-US" sz="2400" dirty="0" smtClean="0">
                <a:latin typeface="Book Antiqua" panose="02040602050305030304" pitchFamily="18" charset="0"/>
              </a:rPr>
              <a:t>Sharing information with team members</a:t>
            </a:r>
          </a:p>
          <a:p>
            <a:pPr>
              <a:buClr>
                <a:srgbClr val="0070C0"/>
              </a:buClr>
              <a:buFont typeface="Wingdings" panose="05000000000000000000" pitchFamily="2" charset="2"/>
              <a:buChar char="v"/>
            </a:pPr>
            <a:r>
              <a:rPr lang="en-US" sz="2400" dirty="0" smtClean="0">
                <a:latin typeface="Book Antiqua" panose="02040602050305030304" pitchFamily="18" charset="0"/>
              </a:rPr>
              <a:t>Working in partnership with family</a:t>
            </a:r>
          </a:p>
        </p:txBody>
      </p:sp>
    </p:spTree>
    <p:extLst>
      <p:ext uri="{BB962C8B-B14F-4D97-AF65-F5344CB8AC3E}">
        <p14:creationId xmlns:p14="http://schemas.microsoft.com/office/powerpoint/2010/main" val="1212770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Coming up next</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a:buClr>
                <a:srgbClr val="0070C0"/>
              </a:buClr>
              <a:buFont typeface="Wingdings" panose="05000000000000000000" pitchFamily="2" charset="2"/>
              <a:buChar char="v"/>
            </a:pPr>
            <a:r>
              <a:rPr lang="en-US" sz="2800" b="1" dirty="0" smtClean="0">
                <a:solidFill>
                  <a:srgbClr val="006600"/>
                </a:solidFill>
                <a:latin typeface="Book Antiqua" panose="02040602050305030304" pitchFamily="18" charset="0"/>
              </a:rPr>
              <a:t>Knowing The Person with Dementia</a:t>
            </a:r>
          </a:p>
          <a:p>
            <a:pPr lvl="1">
              <a:buClr>
                <a:srgbClr val="006600"/>
              </a:buClr>
              <a:buFont typeface="Wingdings" panose="05000000000000000000" pitchFamily="2" charset="2"/>
              <a:buChar char="ü"/>
            </a:pPr>
            <a:r>
              <a:rPr lang="en-US" sz="2800" dirty="0" smtClean="0">
                <a:latin typeface="Book Antiqua" panose="02040602050305030304" pitchFamily="18" charset="0"/>
              </a:rPr>
              <a:t>Unique and specific ways to develop life stories</a:t>
            </a:r>
          </a:p>
          <a:p>
            <a:pPr lvl="1">
              <a:buClr>
                <a:srgbClr val="006600"/>
              </a:buClr>
              <a:buFont typeface="Wingdings" panose="05000000000000000000" pitchFamily="2" charset="2"/>
              <a:buChar char="ü"/>
            </a:pPr>
            <a:r>
              <a:rPr lang="en-US" sz="2800" dirty="0" smtClean="0">
                <a:latin typeface="Book Antiqua" panose="02040602050305030304" pitchFamily="18" charset="0"/>
              </a:rPr>
              <a:t>Using life stories to stay person-centered</a:t>
            </a:r>
          </a:p>
        </p:txBody>
      </p:sp>
    </p:spTree>
    <p:extLst>
      <p:ext uri="{BB962C8B-B14F-4D97-AF65-F5344CB8AC3E}">
        <p14:creationId xmlns:p14="http://schemas.microsoft.com/office/powerpoint/2010/main" val="1028871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Training Goals</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lstStyle/>
          <a:p>
            <a:pPr marL="0" indent="0">
              <a:buNone/>
            </a:pPr>
            <a:r>
              <a:rPr lang="en-US" sz="2400" b="1" dirty="0">
                <a:solidFill>
                  <a:srgbClr val="0070C0"/>
                </a:solidFill>
                <a:latin typeface="Book Antiqua" panose="02040602050305030304" pitchFamily="18" charset="0"/>
              </a:rPr>
              <a:t>Goals for our series  </a:t>
            </a:r>
          </a:p>
          <a:p>
            <a:pPr lvl="1">
              <a:buClr>
                <a:srgbClr val="0070C0"/>
              </a:buClr>
              <a:buFont typeface="Wingdings" panose="05000000000000000000" pitchFamily="2" charset="2"/>
              <a:buChar char="v"/>
            </a:pPr>
            <a:r>
              <a:rPr lang="en-US" sz="2400" dirty="0">
                <a:latin typeface="Book Antiqua" panose="02040602050305030304" pitchFamily="18" charset="0"/>
              </a:rPr>
              <a:t>Enhance family involvement in the daily care of their loved ones</a:t>
            </a:r>
          </a:p>
          <a:p>
            <a:pPr lvl="1">
              <a:buClr>
                <a:srgbClr val="0070C0"/>
              </a:buClr>
              <a:buFont typeface="Wingdings" panose="05000000000000000000" pitchFamily="2" charset="2"/>
              <a:buChar char="v"/>
            </a:pPr>
            <a:r>
              <a:rPr lang="en-US" sz="2400" dirty="0">
                <a:latin typeface="Book Antiqua" panose="02040602050305030304" pitchFamily="18" charset="0"/>
              </a:rPr>
              <a:t>Promote person-centered care</a:t>
            </a:r>
          </a:p>
          <a:p>
            <a:pPr lvl="1"/>
            <a:endParaRPr lang="en-US" sz="2400" dirty="0">
              <a:latin typeface="Book Antiqua" panose="02040602050305030304" pitchFamily="18" charset="0"/>
            </a:endParaRPr>
          </a:p>
          <a:p>
            <a:pPr marL="0" indent="0">
              <a:buNone/>
            </a:pPr>
            <a:r>
              <a:rPr lang="en-US" sz="2400" b="1" dirty="0">
                <a:solidFill>
                  <a:srgbClr val="0070C0"/>
                </a:solidFill>
                <a:latin typeface="Book Antiqua" panose="02040602050305030304" pitchFamily="18" charset="0"/>
              </a:rPr>
              <a:t>Goals for today </a:t>
            </a:r>
            <a:endParaRPr lang="en-US" sz="2400" b="1" dirty="0">
              <a:solidFill>
                <a:srgbClr val="0070C0"/>
              </a:solidFill>
              <a:latin typeface="Book Antiqua" panose="02040602050305030304" pitchFamily="18" charset="0"/>
              <a:sym typeface="Wingdings" panose="05000000000000000000" pitchFamily="2" charset="2"/>
            </a:endParaRPr>
          </a:p>
          <a:p>
            <a:pPr lvl="1">
              <a:buClr>
                <a:srgbClr val="0070C0"/>
              </a:buClr>
              <a:buFont typeface="Wingdings" panose="05000000000000000000" pitchFamily="2" charset="2"/>
              <a:buChar char="v"/>
            </a:pPr>
            <a:r>
              <a:rPr lang="en-US" sz="2400" dirty="0">
                <a:latin typeface="Book Antiqua" panose="02040602050305030304" pitchFamily="18" charset="0"/>
              </a:rPr>
              <a:t>Taking a person-centered approach in daily interactions.</a:t>
            </a:r>
            <a:endParaRPr lang="en-US" dirty="0">
              <a:latin typeface="Book Antiqua" panose="02040602050305030304" pitchFamily="18" charset="0"/>
            </a:endParaRPr>
          </a:p>
        </p:txBody>
      </p:sp>
    </p:spTree>
    <p:extLst>
      <p:ext uri="{BB962C8B-B14F-4D97-AF65-F5344CB8AC3E}">
        <p14:creationId xmlns:p14="http://schemas.microsoft.com/office/powerpoint/2010/main" val="1177556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0070C0"/>
                </a:solidFill>
                <a:effectLst/>
                <a:latin typeface="Book Antiqua" panose="02040602050305030304" pitchFamily="18" charset="0"/>
                <a:sym typeface="Wingdings" panose="05000000000000000000" pitchFamily="2" charset="2"/>
              </a:rPr>
              <a:t>Quick Review: Person-Centered Care</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Autofit/>
          </a:bodyPr>
          <a:lstStyle/>
          <a:p>
            <a:pPr marL="0" indent="0">
              <a:buNone/>
            </a:pPr>
            <a:r>
              <a:rPr lang="en-US" sz="2400" dirty="0" smtClean="0">
                <a:latin typeface="Book Antiqua" panose="02040602050305030304" pitchFamily="18" charset="0"/>
                <a:sym typeface="Wingdings" panose="05000000000000000000" pitchFamily="2" charset="2"/>
              </a:rPr>
              <a:t>Person-centered care involves </a:t>
            </a:r>
            <a:r>
              <a:rPr lang="en-US" sz="2400" b="1" dirty="0" smtClean="0">
                <a:solidFill>
                  <a:srgbClr val="7030A0"/>
                </a:solidFill>
                <a:latin typeface="Book Antiqua" panose="02040602050305030304" pitchFamily="18" charset="0"/>
                <a:sym typeface="Wingdings" panose="05000000000000000000" pitchFamily="2" charset="2"/>
              </a:rPr>
              <a:t>tailoring care to the person’s interests, abilities, history and personality</a:t>
            </a:r>
            <a:endParaRPr lang="en-US" sz="2400" dirty="0" smtClean="0">
              <a:latin typeface="Book Antiqua" panose="02040602050305030304" pitchFamily="18" charset="0"/>
              <a:sym typeface="Wingdings" panose="05000000000000000000" pitchFamily="2" charset="2"/>
            </a:endParaRPr>
          </a:p>
          <a:p>
            <a:pPr marL="0" indent="0">
              <a:spcBef>
                <a:spcPts val="3000"/>
              </a:spcBef>
              <a:buNone/>
            </a:pPr>
            <a:r>
              <a:rPr lang="en-US" sz="2400" dirty="0" smtClean="0">
                <a:latin typeface="Book Antiqua" panose="02040602050305030304" pitchFamily="18" charset="0"/>
                <a:sym typeface="Wingdings" panose="05000000000000000000" pitchFamily="2" charset="2"/>
              </a:rPr>
              <a:t>Family, caregivers, and the </a:t>
            </a:r>
            <a:r>
              <a:rPr lang="en-US" sz="2400" b="1" dirty="0" smtClean="0">
                <a:solidFill>
                  <a:srgbClr val="0070C0"/>
                </a:solidFill>
                <a:latin typeface="Book Antiqua" panose="02040602050305030304" pitchFamily="18" charset="0"/>
                <a:sym typeface="Wingdings" panose="05000000000000000000" pitchFamily="2" charset="2"/>
              </a:rPr>
              <a:t>PERSON with dementia </a:t>
            </a:r>
            <a:r>
              <a:rPr lang="en-US" sz="2400" dirty="0" smtClean="0">
                <a:latin typeface="Book Antiqua" panose="02040602050305030304" pitchFamily="18" charset="0"/>
                <a:sym typeface="Wingdings" panose="05000000000000000000" pitchFamily="2" charset="2"/>
              </a:rPr>
              <a:t>should be </a:t>
            </a:r>
            <a:r>
              <a:rPr lang="en-US" sz="2400" b="1" dirty="0" smtClean="0">
                <a:solidFill>
                  <a:srgbClr val="990000"/>
                </a:solidFill>
                <a:latin typeface="Book Antiqua" panose="02040602050305030304" pitchFamily="18" charset="0"/>
                <a:sym typeface="Wingdings" panose="05000000000000000000" pitchFamily="2" charset="2"/>
              </a:rPr>
              <a:t>involved in developing plans</a:t>
            </a:r>
          </a:p>
          <a:p>
            <a:pPr marL="0" indent="0">
              <a:spcBef>
                <a:spcPts val="3000"/>
              </a:spcBef>
              <a:buNone/>
            </a:pPr>
            <a:r>
              <a:rPr lang="en-US" sz="2400" dirty="0" smtClean="0">
                <a:latin typeface="Book Antiqua" panose="02040602050305030304" pitchFamily="18" charset="0"/>
                <a:sym typeface="Wingdings" panose="05000000000000000000" pitchFamily="2" charset="2"/>
              </a:rPr>
              <a:t>The </a:t>
            </a:r>
            <a:r>
              <a:rPr lang="en-US" sz="2400" b="1" dirty="0" smtClean="0">
                <a:solidFill>
                  <a:srgbClr val="0070C0"/>
                </a:solidFill>
                <a:latin typeface="Book Antiqua" panose="02040602050305030304" pitchFamily="18" charset="0"/>
                <a:sym typeface="Wingdings" panose="05000000000000000000" pitchFamily="2" charset="2"/>
              </a:rPr>
              <a:t>person’s and family’s knowledge is essential </a:t>
            </a:r>
            <a:r>
              <a:rPr lang="en-US" sz="2400" dirty="0" smtClean="0">
                <a:latin typeface="Book Antiqua" panose="02040602050305030304" pitchFamily="18" charset="0"/>
                <a:sym typeface="Wingdings" panose="05000000000000000000" pitchFamily="2" charset="2"/>
              </a:rPr>
              <a:t>to make sure the plan is right for them</a:t>
            </a:r>
            <a:r>
              <a:rPr lang="en-US" sz="2400" dirty="0">
                <a:latin typeface="Book Antiqua" panose="02040602050305030304" pitchFamily="18" charset="0"/>
                <a:sym typeface="Wingdings" panose="05000000000000000000" pitchFamily="2" charset="2"/>
              </a:rPr>
              <a:t>!</a:t>
            </a:r>
            <a:endParaRPr lang="en-US" sz="2400" dirty="0" smtClean="0">
              <a:latin typeface="Book Antiqua" panose="02040602050305030304" pitchFamily="18" charset="0"/>
              <a:sym typeface="Wingdings" panose="05000000000000000000" pitchFamily="2" charset="2"/>
            </a:endParaRPr>
          </a:p>
        </p:txBody>
      </p:sp>
    </p:spTree>
    <p:extLst>
      <p:ext uri="{BB962C8B-B14F-4D97-AF65-F5344CB8AC3E}">
        <p14:creationId xmlns:p14="http://schemas.microsoft.com/office/powerpoint/2010/main" val="2265992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0070C0"/>
                </a:solidFill>
                <a:effectLst/>
                <a:latin typeface="Book Antiqua" panose="02040602050305030304" pitchFamily="18" charset="0"/>
              </a:rPr>
              <a:t>Assessment is part of FIC Intervention</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fontScale="92500" lnSpcReduction="10000"/>
          </a:bodyPr>
          <a:lstStyle/>
          <a:p>
            <a:pPr>
              <a:buClr>
                <a:srgbClr val="0070C0"/>
              </a:buClr>
              <a:buFont typeface="Wingdings" panose="05000000000000000000" pitchFamily="2" charset="2"/>
              <a:buChar char="v"/>
            </a:pPr>
            <a:r>
              <a:rPr lang="en-US" sz="2600" b="1" dirty="0" smtClean="0">
                <a:solidFill>
                  <a:srgbClr val="0070C0"/>
                </a:solidFill>
                <a:latin typeface="Book Antiqua" panose="02040602050305030304" pitchFamily="18" charset="0"/>
              </a:rPr>
              <a:t>Person with dementia</a:t>
            </a:r>
          </a:p>
          <a:p>
            <a:pPr lvl="1">
              <a:buClr>
                <a:srgbClr val="006600"/>
              </a:buClr>
              <a:buFont typeface="Wingdings" panose="05000000000000000000" pitchFamily="2" charset="2"/>
              <a:buChar char="ü"/>
            </a:pPr>
            <a:r>
              <a:rPr lang="en-US" sz="2600" dirty="0" smtClean="0">
                <a:latin typeface="Book Antiqua" panose="02040602050305030304" pitchFamily="18" charset="0"/>
              </a:rPr>
              <a:t>Functional abilities?</a:t>
            </a:r>
          </a:p>
          <a:p>
            <a:pPr lvl="1">
              <a:buClr>
                <a:srgbClr val="006600"/>
              </a:buClr>
              <a:buFont typeface="Wingdings" panose="05000000000000000000" pitchFamily="2" charset="2"/>
              <a:buChar char="ü"/>
            </a:pPr>
            <a:r>
              <a:rPr lang="en-US" sz="2600" dirty="0" smtClean="0">
                <a:latin typeface="Book Antiqua" panose="02040602050305030304" pitchFamily="18" charset="0"/>
              </a:rPr>
              <a:t>Self care abilities?</a:t>
            </a:r>
          </a:p>
          <a:p>
            <a:pPr lvl="1">
              <a:buClr>
                <a:srgbClr val="006600"/>
              </a:buClr>
              <a:buFont typeface="Wingdings" panose="05000000000000000000" pitchFamily="2" charset="2"/>
              <a:buChar char="ü"/>
            </a:pPr>
            <a:r>
              <a:rPr lang="en-US" sz="2600" dirty="0" smtClean="0">
                <a:latin typeface="Book Antiqua" panose="02040602050305030304" pitchFamily="18" charset="0"/>
              </a:rPr>
              <a:t>Cognitive function?</a:t>
            </a:r>
          </a:p>
          <a:p>
            <a:pPr lvl="1">
              <a:buClr>
                <a:srgbClr val="006600"/>
              </a:buClr>
              <a:buFont typeface="Wingdings" panose="05000000000000000000" pitchFamily="2" charset="2"/>
              <a:buChar char="ü"/>
            </a:pPr>
            <a:r>
              <a:rPr lang="en-US" sz="2600" dirty="0" smtClean="0">
                <a:latin typeface="Book Antiqua" panose="02040602050305030304" pitchFamily="18" charset="0"/>
              </a:rPr>
              <a:t>Pleasurable activities?</a:t>
            </a:r>
          </a:p>
          <a:p>
            <a:pPr>
              <a:buClr>
                <a:srgbClr val="0070C0"/>
              </a:buClr>
              <a:buFont typeface="Wingdings" panose="05000000000000000000" pitchFamily="2" charset="2"/>
              <a:buChar char="v"/>
            </a:pPr>
            <a:r>
              <a:rPr lang="en-US" sz="2600" b="1" dirty="0" smtClean="0">
                <a:solidFill>
                  <a:srgbClr val="0070C0"/>
                </a:solidFill>
                <a:latin typeface="Book Antiqua" panose="02040602050305030304" pitchFamily="18" charset="0"/>
                <a:sym typeface="Wingdings" panose="05000000000000000000" pitchFamily="2" charset="2"/>
              </a:rPr>
              <a:t>Also consider . . .</a:t>
            </a:r>
          </a:p>
          <a:p>
            <a:pPr lvl="1">
              <a:buClr>
                <a:srgbClr val="006600"/>
              </a:buClr>
              <a:buFont typeface="Wingdings" panose="05000000000000000000" pitchFamily="2" charset="2"/>
              <a:buChar char="ü"/>
            </a:pPr>
            <a:r>
              <a:rPr lang="en-US" sz="2600" dirty="0" smtClean="0">
                <a:latin typeface="Book Antiqua" panose="02040602050305030304" pitchFamily="18" charset="0"/>
                <a:sym typeface="Wingdings" panose="05000000000000000000" pitchFamily="2" charset="2"/>
              </a:rPr>
              <a:t>Values</a:t>
            </a:r>
          </a:p>
          <a:p>
            <a:pPr lvl="1">
              <a:buClr>
                <a:srgbClr val="006600"/>
              </a:buClr>
              <a:buFont typeface="Wingdings" panose="05000000000000000000" pitchFamily="2" charset="2"/>
              <a:buChar char="ü"/>
            </a:pPr>
            <a:r>
              <a:rPr lang="en-US" sz="2600" dirty="0" smtClean="0">
                <a:latin typeface="Book Antiqua" panose="02040602050305030304" pitchFamily="18" charset="0"/>
                <a:sym typeface="Wingdings" panose="05000000000000000000" pitchFamily="2" charset="2"/>
              </a:rPr>
              <a:t>Preferences</a:t>
            </a:r>
          </a:p>
          <a:p>
            <a:pPr lvl="1">
              <a:buClr>
                <a:srgbClr val="006600"/>
              </a:buClr>
              <a:buFont typeface="Wingdings" panose="05000000000000000000" pitchFamily="2" charset="2"/>
              <a:buChar char="ü"/>
            </a:pPr>
            <a:r>
              <a:rPr lang="en-US" sz="2600" dirty="0" smtClean="0">
                <a:latin typeface="Book Antiqua" panose="02040602050305030304" pitchFamily="18" charset="0"/>
                <a:sym typeface="Wingdings" panose="05000000000000000000" pitchFamily="2" charset="2"/>
              </a:rPr>
              <a:t>Goals for care, treatment, engagement</a:t>
            </a:r>
          </a:p>
          <a:p>
            <a:pPr lvl="1">
              <a:buClr>
                <a:srgbClr val="006600"/>
              </a:buClr>
              <a:buFont typeface="Wingdings" panose="05000000000000000000" pitchFamily="2" charset="2"/>
              <a:buChar char="ü"/>
            </a:pPr>
            <a:r>
              <a:rPr lang="en-US" sz="2600" dirty="0" smtClean="0">
                <a:latin typeface="Book Antiqua" panose="02040602050305030304" pitchFamily="18" charset="0"/>
                <a:sym typeface="Wingdings" panose="05000000000000000000" pitchFamily="2" charset="2"/>
              </a:rPr>
              <a:t>Longstanding interests, history</a:t>
            </a:r>
          </a:p>
          <a:p>
            <a:pPr lvl="1">
              <a:buClr>
                <a:srgbClr val="006600"/>
              </a:buClr>
              <a:buFont typeface="Wingdings" panose="05000000000000000000" pitchFamily="2" charset="2"/>
              <a:buChar char="ü"/>
            </a:pPr>
            <a:r>
              <a:rPr lang="en-US" sz="2600" dirty="0" smtClean="0">
                <a:latin typeface="Book Antiqua" panose="02040602050305030304" pitchFamily="18" charset="0"/>
                <a:sym typeface="Wingdings" panose="05000000000000000000" pitchFamily="2" charset="2"/>
              </a:rPr>
              <a:t>Personality</a:t>
            </a:r>
          </a:p>
          <a:p>
            <a:pPr lvl="1">
              <a:buClr>
                <a:srgbClr val="006600"/>
              </a:buClr>
              <a:buFont typeface="Wingdings" panose="05000000000000000000" pitchFamily="2" charset="2"/>
              <a:buChar char="ü"/>
            </a:pPr>
            <a:r>
              <a:rPr lang="en-US" sz="2600" dirty="0" smtClean="0">
                <a:latin typeface="Book Antiqua" panose="02040602050305030304" pitchFamily="18" charset="0"/>
                <a:sym typeface="Wingdings" panose="05000000000000000000" pitchFamily="2" charset="2"/>
              </a:rPr>
              <a:t>Life experiences</a:t>
            </a:r>
          </a:p>
          <a:p>
            <a:endParaRPr lang="en-US" dirty="0" smtClean="0">
              <a:sym typeface="Wingdings" panose="05000000000000000000" pitchFamily="2" charset="2"/>
            </a:endParaRPr>
          </a:p>
          <a:p>
            <a:pPr lvl="1"/>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2095" y="1392935"/>
            <a:ext cx="3054072" cy="20226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24536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0070C0"/>
                </a:solidFill>
                <a:effectLst/>
                <a:latin typeface="Book Antiqua" panose="02040602050305030304" pitchFamily="18" charset="0"/>
              </a:rPr>
              <a:t>Knowing the person is great, but…</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400" b="1" dirty="0" smtClean="0">
                <a:solidFill>
                  <a:srgbClr val="C00000"/>
                </a:solidFill>
                <a:latin typeface="Book Antiqua" panose="02040602050305030304" pitchFamily="18" charset="0"/>
              </a:rPr>
              <a:t>Being person-centered doesn’t depend on having all the “facts”!</a:t>
            </a:r>
          </a:p>
          <a:p>
            <a:pPr>
              <a:buClr>
                <a:srgbClr val="0070C0"/>
              </a:buClr>
              <a:buFont typeface="Wingdings" panose="05000000000000000000" pitchFamily="2" charset="2"/>
              <a:buChar char="v"/>
            </a:pPr>
            <a:r>
              <a:rPr lang="en-US" sz="2400" dirty="0" smtClean="0">
                <a:solidFill>
                  <a:srgbClr val="0070C0"/>
                </a:solidFill>
                <a:latin typeface="Book Antiqua" panose="02040602050305030304" pitchFamily="18" charset="0"/>
              </a:rPr>
              <a:t>Thought-</a:t>
            </a:r>
            <a:r>
              <a:rPr lang="en-US" sz="2400" b="1" dirty="0" smtClean="0">
                <a:solidFill>
                  <a:srgbClr val="0070C0"/>
                </a:solidFill>
                <a:latin typeface="Book Antiqua" panose="02040602050305030304" pitchFamily="18" charset="0"/>
              </a:rPr>
              <a:t>FULL</a:t>
            </a:r>
            <a:r>
              <a:rPr lang="en-US" sz="2400" dirty="0" smtClean="0">
                <a:latin typeface="Book Antiqua" panose="02040602050305030304" pitchFamily="18" charset="0"/>
              </a:rPr>
              <a:t> approaches to care make all the difference!</a:t>
            </a:r>
          </a:p>
          <a:p>
            <a:pPr>
              <a:buClr>
                <a:srgbClr val="0070C0"/>
              </a:buClr>
              <a:buFont typeface="Wingdings" panose="05000000000000000000" pitchFamily="2" charset="2"/>
              <a:buChar char="v"/>
            </a:pPr>
            <a:r>
              <a:rPr lang="en-US" sz="2400" dirty="0" smtClean="0">
                <a:latin typeface="Book Antiqua" panose="02040602050305030304" pitchFamily="18" charset="0"/>
              </a:rPr>
              <a:t>Use values and principles to guide </a:t>
            </a:r>
            <a:r>
              <a:rPr lang="en-US" sz="2400" dirty="0" smtClean="0">
                <a:solidFill>
                  <a:srgbClr val="C00000"/>
                </a:solidFill>
                <a:latin typeface="Book Antiqua" panose="02040602050305030304" pitchFamily="18" charset="0"/>
              </a:rPr>
              <a:t>PERSON FIRST </a:t>
            </a:r>
            <a:r>
              <a:rPr lang="en-US" sz="2400" dirty="0" smtClean="0">
                <a:latin typeface="Book Antiqua" panose="02040602050305030304" pitchFamily="18" charset="0"/>
              </a:rPr>
              <a:t>care!</a:t>
            </a:r>
          </a:p>
          <a:p>
            <a:pPr lvl="1">
              <a:buClr>
                <a:srgbClr val="006600"/>
              </a:buClr>
              <a:buFont typeface="Wingdings" panose="05000000000000000000" pitchFamily="2" charset="2"/>
              <a:buChar char="ü"/>
            </a:pPr>
            <a:r>
              <a:rPr lang="en-US" sz="2400" dirty="0" smtClean="0">
                <a:latin typeface="Book Antiqua" panose="02040602050305030304" pitchFamily="18" charset="0"/>
              </a:rPr>
              <a:t>Providing respect</a:t>
            </a:r>
          </a:p>
          <a:p>
            <a:pPr lvl="1">
              <a:buClr>
                <a:srgbClr val="006600"/>
              </a:buClr>
              <a:buFont typeface="Wingdings" panose="05000000000000000000" pitchFamily="2" charset="2"/>
              <a:buChar char="ü"/>
            </a:pPr>
            <a:r>
              <a:rPr lang="en-US" sz="2400" dirty="0" smtClean="0">
                <a:latin typeface="Book Antiqua" panose="02040602050305030304" pitchFamily="18" charset="0"/>
              </a:rPr>
              <a:t>Assuring dignity</a:t>
            </a:r>
          </a:p>
          <a:p>
            <a:pPr lvl="1">
              <a:buClr>
                <a:srgbClr val="006600"/>
              </a:buClr>
              <a:buFont typeface="Wingdings" panose="05000000000000000000" pitchFamily="2" charset="2"/>
              <a:buChar char="ü"/>
            </a:pPr>
            <a:r>
              <a:rPr lang="en-US" sz="2400" dirty="0" smtClean="0">
                <a:latin typeface="Book Antiqua" panose="02040602050305030304" pitchFamily="18" charset="0"/>
              </a:rPr>
              <a:t>Considering the person’s viewpoint</a:t>
            </a:r>
          </a:p>
          <a:p>
            <a:pPr lvl="1">
              <a:buClr>
                <a:srgbClr val="006600"/>
              </a:buClr>
              <a:buFont typeface="Wingdings" panose="05000000000000000000" pitchFamily="2" charset="2"/>
              <a:buChar char="ü"/>
            </a:pPr>
            <a:r>
              <a:rPr lang="en-US" sz="2400" dirty="0" smtClean="0">
                <a:latin typeface="Book Antiqua" panose="02040602050305030304" pitchFamily="18" charset="0"/>
              </a:rPr>
              <a:t>Offering choices</a:t>
            </a:r>
          </a:p>
          <a:p>
            <a:pPr lvl="1">
              <a:buClr>
                <a:srgbClr val="006600"/>
              </a:buClr>
              <a:buFont typeface="Wingdings" panose="05000000000000000000" pitchFamily="2" charset="2"/>
              <a:buChar char="ü"/>
            </a:pPr>
            <a:r>
              <a:rPr lang="en-US" sz="2400" dirty="0" smtClean="0">
                <a:latin typeface="Book Antiqua" panose="02040602050305030304" pitchFamily="18" charset="0"/>
              </a:rPr>
              <a:t>Supporting self-care: avoid doing things TO the person</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3009321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18536" y="53761"/>
            <a:ext cx="9354925" cy="1143000"/>
          </a:xfrm>
        </p:spPr>
        <p:txBody>
          <a:bodyPr>
            <a:noAutofit/>
          </a:bodyPr>
          <a:lstStyle/>
          <a:p>
            <a:pPr eaLnBrk="1" hangingPunct="1"/>
            <a:r>
              <a:rPr lang="en-US" altLang="en-US" sz="3733" dirty="0">
                <a:solidFill>
                  <a:srgbClr val="0070C0"/>
                </a:solidFill>
                <a:latin typeface="Book Antiqua" panose="02040602050305030304" pitchFamily="18" charset="0"/>
              </a:rPr>
              <a:t>Need-Driven Dementia-Compromised Behavior Model</a:t>
            </a:r>
          </a:p>
        </p:txBody>
      </p:sp>
      <p:sp>
        <p:nvSpPr>
          <p:cNvPr id="10243" name="Rectangle 3"/>
          <p:cNvSpPr>
            <a:spLocks noGrp="1" noChangeArrowheads="1"/>
          </p:cNvSpPr>
          <p:nvPr>
            <p:ph type="body" sz="half" idx="1"/>
          </p:nvPr>
        </p:nvSpPr>
        <p:spPr>
          <a:xfrm>
            <a:off x="1820261" y="1342025"/>
            <a:ext cx="3943331" cy="2813849"/>
          </a:xfrm>
          <a:ln w="76200">
            <a:solidFill>
              <a:schemeClr val="accent1"/>
            </a:solidFill>
            <a:miter lim="800000"/>
            <a:headEnd/>
            <a:tailEnd/>
          </a:ln>
        </p:spPr>
        <p:txBody>
          <a:bodyPr>
            <a:normAutofit/>
          </a:bodyPr>
          <a:lstStyle/>
          <a:p>
            <a:pPr marL="0" indent="0">
              <a:buNone/>
            </a:pPr>
            <a:r>
              <a:rPr lang="en-US" altLang="en-US" sz="2667" b="1" dirty="0">
                <a:latin typeface="Book Antiqua" panose="02040602050305030304" pitchFamily="18" charset="0"/>
              </a:rPr>
              <a:t>Individual factors [Stable]</a:t>
            </a:r>
          </a:p>
        </p:txBody>
      </p:sp>
      <p:sp>
        <p:nvSpPr>
          <p:cNvPr id="10244" name="Rectangle 4"/>
          <p:cNvSpPr>
            <a:spLocks noGrp="1" noChangeArrowheads="1"/>
          </p:cNvSpPr>
          <p:nvPr>
            <p:ph type="body" sz="half" idx="2"/>
          </p:nvPr>
        </p:nvSpPr>
        <p:spPr>
          <a:xfrm>
            <a:off x="6275122" y="1342025"/>
            <a:ext cx="3926260" cy="2813849"/>
          </a:xfrm>
          <a:ln w="76200">
            <a:solidFill>
              <a:schemeClr val="accent1"/>
            </a:solidFill>
            <a:miter lim="800000"/>
            <a:headEnd/>
            <a:tailEnd/>
          </a:ln>
        </p:spPr>
        <p:txBody>
          <a:bodyPr>
            <a:normAutofit/>
          </a:bodyPr>
          <a:lstStyle/>
          <a:p>
            <a:pPr marL="0" indent="0">
              <a:buNone/>
            </a:pPr>
            <a:r>
              <a:rPr lang="en-US" altLang="en-US" sz="2667" b="1" dirty="0">
                <a:latin typeface="Book Antiqua" panose="02040602050305030304" pitchFamily="18" charset="0"/>
              </a:rPr>
              <a:t>Environmental factors</a:t>
            </a:r>
            <a:br>
              <a:rPr lang="en-US" altLang="en-US" sz="2667" b="1" dirty="0">
                <a:latin typeface="Book Antiqua" panose="02040602050305030304" pitchFamily="18" charset="0"/>
              </a:rPr>
            </a:br>
            <a:r>
              <a:rPr lang="en-US" altLang="en-US" sz="2667" b="1" dirty="0">
                <a:latin typeface="Book Antiqua" panose="02040602050305030304" pitchFamily="18" charset="0"/>
              </a:rPr>
              <a:t>[Fluctuating]</a:t>
            </a:r>
          </a:p>
        </p:txBody>
      </p:sp>
      <p:sp>
        <p:nvSpPr>
          <p:cNvPr id="10245" name="Text Box 5"/>
          <p:cNvSpPr txBox="1">
            <a:spLocks noChangeArrowheads="1"/>
          </p:cNvSpPr>
          <p:nvPr/>
        </p:nvSpPr>
        <p:spPr bwMode="auto">
          <a:xfrm>
            <a:off x="2023867" y="4511040"/>
            <a:ext cx="79406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200" b="1" i="1" dirty="0">
                <a:solidFill>
                  <a:srgbClr val="C00000"/>
                </a:solidFill>
                <a:latin typeface="Book Antiqua" panose="02040602050305030304" pitchFamily="18" charset="0"/>
              </a:rPr>
              <a:t>Behavioral &amp; Psychological Symptoms</a:t>
            </a:r>
          </a:p>
        </p:txBody>
      </p:sp>
      <p:sp>
        <p:nvSpPr>
          <p:cNvPr id="10246" name="Line 8"/>
          <p:cNvSpPr>
            <a:spLocks noChangeShapeType="1"/>
          </p:cNvSpPr>
          <p:nvPr/>
        </p:nvSpPr>
        <p:spPr bwMode="auto">
          <a:xfrm>
            <a:off x="5371249" y="2754104"/>
            <a:ext cx="1300201"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351"/>
          </a:p>
        </p:txBody>
      </p:sp>
      <p:sp>
        <p:nvSpPr>
          <p:cNvPr id="10247" name="Line 12"/>
          <p:cNvSpPr>
            <a:spLocks noChangeShapeType="1"/>
          </p:cNvSpPr>
          <p:nvPr/>
        </p:nvSpPr>
        <p:spPr bwMode="auto">
          <a:xfrm>
            <a:off x="4667253" y="3952285"/>
            <a:ext cx="914400" cy="628651"/>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1"/>
          </a:p>
        </p:txBody>
      </p:sp>
      <p:sp>
        <p:nvSpPr>
          <p:cNvPr id="10248" name="Line 13"/>
          <p:cNvSpPr>
            <a:spLocks noChangeShapeType="1"/>
          </p:cNvSpPr>
          <p:nvPr/>
        </p:nvSpPr>
        <p:spPr bwMode="auto">
          <a:xfrm flipH="1">
            <a:off x="6485611" y="3983240"/>
            <a:ext cx="914400" cy="628651"/>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1"/>
          </a:p>
        </p:txBody>
      </p:sp>
      <p:sp>
        <p:nvSpPr>
          <p:cNvPr id="3" name="TextBox 2"/>
          <p:cNvSpPr txBox="1"/>
          <p:nvPr/>
        </p:nvSpPr>
        <p:spPr>
          <a:xfrm>
            <a:off x="1841316" y="2347983"/>
            <a:ext cx="4162528" cy="1569660"/>
          </a:xfrm>
          <a:prstGeom prst="rect">
            <a:avLst/>
          </a:prstGeom>
          <a:noFill/>
        </p:spPr>
        <p:txBody>
          <a:bodyPr wrap="square" rtlCol="0">
            <a:spAutoFit/>
          </a:bodyPr>
          <a:lstStyle/>
          <a:p>
            <a:pPr>
              <a:buClr>
                <a:srgbClr val="C00000"/>
              </a:buClr>
              <a:buFont typeface="Wingdings" panose="05000000000000000000" pitchFamily="2" charset="2"/>
              <a:buChar char="ü"/>
            </a:pPr>
            <a:r>
              <a:rPr lang="en-US" altLang="en-US" sz="2400" dirty="0">
                <a:latin typeface="Book Antiqua" panose="02040602050305030304" pitchFamily="18" charset="0"/>
              </a:rPr>
              <a:t>Cognitive function</a:t>
            </a:r>
          </a:p>
          <a:p>
            <a:pPr>
              <a:buClr>
                <a:srgbClr val="C00000"/>
              </a:buClr>
              <a:buFont typeface="Wingdings" panose="05000000000000000000" pitchFamily="2" charset="2"/>
              <a:buChar char="ü"/>
            </a:pPr>
            <a:r>
              <a:rPr lang="en-US" altLang="en-US" sz="2400" dirty="0">
                <a:latin typeface="Book Antiqua" panose="02040602050305030304" pitchFamily="18" charset="0"/>
              </a:rPr>
              <a:t>Physical function</a:t>
            </a:r>
          </a:p>
          <a:p>
            <a:pPr>
              <a:buClr>
                <a:srgbClr val="C00000"/>
              </a:buClr>
              <a:buFont typeface="Wingdings" panose="05000000000000000000" pitchFamily="2" charset="2"/>
              <a:buChar char="ü"/>
            </a:pPr>
            <a:r>
              <a:rPr lang="en-US" altLang="en-US" sz="2400" dirty="0">
                <a:latin typeface="Book Antiqua" panose="02040602050305030304" pitchFamily="18" charset="0"/>
              </a:rPr>
              <a:t>Longstanding personality</a:t>
            </a:r>
          </a:p>
          <a:p>
            <a:pPr>
              <a:buClr>
                <a:srgbClr val="C00000"/>
              </a:buClr>
              <a:buFont typeface="Wingdings" panose="05000000000000000000" pitchFamily="2" charset="2"/>
              <a:buChar char="ü"/>
            </a:pPr>
            <a:r>
              <a:rPr lang="en-US" altLang="en-US" sz="2400" dirty="0">
                <a:latin typeface="Book Antiqua" panose="02040602050305030304" pitchFamily="18" charset="0"/>
              </a:rPr>
              <a:t>Habits, traits</a:t>
            </a:r>
          </a:p>
        </p:txBody>
      </p:sp>
      <p:sp>
        <p:nvSpPr>
          <p:cNvPr id="4" name="TextBox 3"/>
          <p:cNvSpPr txBox="1"/>
          <p:nvPr/>
        </p:nvSpPr>
        <p:spPr>
          <a:xfrm>
            <a:off x="6021349" y="2351847"/>
            <a:ext cx="4139804" cy="1569660"/>
          </a:xfrm>
          <a:prstGeom prst="rect">
            <a:avLst/>
          </a:prstGeom>
          <a:noFill/>
        </p:spPr>
        <p:txBody>
          <a:bodyPr wrap="square" rtlCol="0">
            <a:spAutoFit/>
          </a:bodyPr>
          <a:lstStyle/>
          <a:p>
            <a:pPr lvl="1">
              <a:buClr>
                <a:srgbClr val="C00000"/>
              </a:buClr>
              <a:buFont typeface="Wingdings" panose="05000000000000000000" pitchFamily="2" charset="2"/>
              <a:buChar char="ü"/>
            </a:pPr>
            <a:r>
              <a:rPr lang="en-US" altLang="en-US" sz="2400" dirty="0">
                <a:latin typeface="Book Antiqua" panose="02040602050305030304" pitchFamily="18" charset="0"/>
              </a:rPr>
              <a:t>Physical needs</a:t>
            </a:r>
          </a:p>
          <a:p>
            <a:pPr lvl="1">
              <a:buClr>
                <a:srgbClr val="C00000"/>
              </a:buClr>
              <a:buFont typeface="Wingdings" panose="05000000000000000000" pitchFamily="2" charset="2"/>
              <a:buChar char="ü"/>
            </a:pPr>
            <a:r>
              <a:rPr lang="en-US" altLang="en-US" sz="2400" dirty="0">
                <a:latin typeface="Book Antiqua" panose="02040602050305030304" pitchFamily="18" charset="0"/>
              </a:rPr>
              <a:t>Psychological needs</a:t>
            </a:r>
          </a:p>
          <a:p>
            <a:pPr lvl="1">
              <a:buClr>
                <a:srgbClr val="C00000"/>
              </a:buClr>
              <a:buFont typeface="Wingdings" panose="05000000000000000000" pitchFamily="2" charset="2"/>
              <a:buChar char="ü"/>
            </a:pPr>
            <a:r>
              <a:rPr lang="en-US" altLang="en-US" sz="2400" dirty="0">
                <a:latin typeface="Book Antiqua" panose="02040602050305030304" pitchFamily="18" charset="0"/>
              </a:rPr>
              <a:t>Social environment</a:t>
            </a:r>
          </a:p>
          <a:p>
            <a:pPr lvl="1">
              <a:buClr>
                <a:srgbClr val="C00000"/>
              </a:buClr>
              <a:buFont typeface="Wingdings" panose="05000000000000000000" pitchFamily="2" charset="2"/>
              <a:buChar char="ü"/>
            </a:pPr>
            <a:r>
              <a:rPr lang="en-US" altLang="en-US" sz="2400" dirty="0">
                <a:latin typeface="Book Antiqua" panose="02040602050305030304" pitchFamily="18" charset="0"/>
              </a:rPr>
              <a:t>Physical environment</a:t>
            </a:r>
          </a:p>
        </p:txBody>
      </p:sp>
    </p:spTree>
    <p:extLst>
      <p:ext uri="{BB962C8B-B14F-4D97-AF65-F5344CB8AC3E}">
        <p14:creationId xmlns:p14="http://schemas.microsoft.com/office/powerpoint/2010/main" val="3808817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One-minute assessment</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3162923" y="1594642"/>
            <a:ext cx="8144267" cy="4281724"/>
          </a:xfrm>
        </p:spPr>
        <p:txBody>
          <a:bodyPr>
            <a:normAutofit/>
          </a:bodyPr>
          <a:lstStyle/>
          <a:p>
            <a:pPr marL="0" indent="0">
              <a:buNone/>
            </a:pPr>
            <a:r>
              <a:rPr lang="en-US" sz="2800" dirty="0" smtClean="0">
                <a:solidFill>
                  <a:srgbClr val="0070C0"/>
                </a:solidFill>
                <a:latin typeface="Book Antiqua" panose="02040602050305030304" pitchFamily="18" charset="0"/>
              </a:rPr>
              <a:t>Particularly if you don’t know the person well</a:t>
            </a:r>
            <a:endParaRPr lang="en-US" sz="2800" dirty="0">
              <a:solidFill>
                <a:srgbClr val="0070C0"/>
              </a:solidFill>
              <a:latin typeface="Book Antiqua" panose="02040602050305030304" pitchFamily="18" charset="0"/>
            </a:endParaRPr>
          </a:p>
          <a:p>
            <a:pPr>
              <a:buClr>
                <a:srgbClr val="0070C0"/>
              </a:buClr>
              <a:buFont typeface="Wingdings" panose="05000000000000000000" pitchFamily="2" charset="2"/>
              <a:buChar char="v"/>
            </a:pPr>
            <a:r>
              <a:rPr lang="en-US" sz="2400" b="1" dirty="0" smtClean="0">
                <a:solidFill>
                  <a:srgbClr val="C00000"/>
                </a:solidFill>
                <a:latin typeface="Book Antiqua" panose="02040602050305030304" pitchFamily="18" charset="0"/>
              </a:rPr>
              <a:t>STOP</a:t>
            </a:r>
            <a:r>
              <a:rPr lang="en-US" sz="2400" dirty="0" smtClean="0">
                <a:latin typeface="Book Antiqua" panose="02040602050305030304" pitchFamily="18" charset="0"/>
              </a:rPr>
              <a:t> and think</a:t>
            </a:r>
          </a:p>
          <a:p>
            <a:pPr>
              <a:buClr>
                <a:srgbClr val="0070C0"/>
              </a:buClr>
              <a:buFont typeface="Wingdings" panose="05000000000000000000" pitchFamily="2" charset="2"/>
              <a:buChar char="v"/>
            </a:pPr>
            <a:r>
              <a:rPr lang="en-US" sz="2400" dirty="0" smtClean="0">
                <a:latin typeface="Book Antiqua" panose="02040602050305030304" pitchFamily="18" charset="0"/>
              </a:rPr>
              <a:t>Observe behaviors</a:t>
            </a:r>
          </a:p>
          <a:p>
            <a:pPr>
              <a:buClr>
                <a:srgbClr val="0070C0"/>
              </a:buClr>
              <a:buFont typeface="Wingdings" panose="05000000000000000000" pitchFamily="2" charset="2"/>
              <a:buChar char="v"/>
            </a:pPr>
            <a:r>
              <a:rPr lang="en-US" sz="2400" dirty="0" smtClean="0">
                <a:latin typeface="Book Antiqua" panose="02040602050305030304" pitchFamily="18" charset="0"/>
              </a:rPr>
              <a:t>Listen to their words</a:t>
            </a:r>
          </a:p>
          <a:p>
            <a:pPr>
              <a:buClr>
                <a:srgbClr val="0070C0"/>
              </a:buClr>
              <a:buFont typeface="Wingdings" panose="05000000000000000000" pitchFamily="2" charset="2"/>
              <a:buChar char="v"/>
            </a:pPr>
            <a:r>
              <a:rPr lang="en-US" sz="2400" dirty="0" smtClean="0">
                <a:latin typeface="Book Antiqua" panose="02040602050305030304" pitchFamily="18" charset="0"/>
              </a:rPr>
              <a:t>Think about facial expressions/gestures</a:t>
            </a:r>
          </a:p>
          <a:p>
            <a:pPr>
              <a:buClr>
                <a:srgbClr val="0070C0"/>
              </a:buClr>
              <a:buFont typeface="Wingdings" panose="05000000000000000000" pitchFamily="2" charset="2"/>
              <a:buChar char="v"/>
            </a:pPr>
            <a:r>
              <a:rPr lang="en-US" sz="2400" dirty="0" smtClean="0">
                <a:latin typeface="Book Antiqua" panose="02040602050305030304" pitchFamily="18" charset="0"/>
              </a:rPr>
              <a:t>How is the person feeling?</a:t>
            </a:r>
          </a:p>
          <a:p>
            <a:pPr>
              <a:buClr>
                <a:srgbClr val="0070C0"/>
              </a:buClr>
              <a:buFont typeface="Wingdings" panose="05000000000000000000" pitchFamily="2" charset="2"/>
              <a:buChar char="v"/>
            </a:pPr>
            <a:r>
              <a:rPr lang="en-US" sz="2400" dirty="0" smtClean="0">
                <a:latin typeface="Book Antiqua" panose="02040602050305030304" pitchFamily="18" charset="0"/>
              </a:rPr>
              <a:t>What is going on in their “viewpoint”?</a:t>
            </a:r>
          </a:p>
        </p:txBody>
      </p:sp>
    </p:spTree>
    <p:extLst>
      <p:ext uri="{BB962C8B-B14F-4D97-AF65-F5344CB8AC3E}">
        <p14:creationId xmlns:p14="http://schemas.microsoft.com/office/powerpoint/2010/main" val="3144716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923" y="374900"/>
            <a:ext cx="8144267" cy="763525"/>
          </a:xfrm>
        </p:spPr>
        <p:txBody>
          <a:bodyPr>
            <a:normAutofit/>
          </a:bodyPr>
          <a:lstStyle/>
          <a:p>
            <a:r>
              <a:rPr lang="en-US" sz="3600" dirty="0" smtClean="0">
                <a:solidFill>
                  <a:srgbClr val="0070C0"/>
                </a:solidFill>
                <a:effectLst/>
                <a:latin typeface="Book Antiqua" panose="02040602050305030304" pitchFamily="18" charset="0"/>
              </a:rPr>
              <a:t>One-minute assessment</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3162924" y="1715666"/>
            <a:ext cx="8144267" cy="3676606"/>
          </a:xfrm>
        </p:spPr>
        <p:txBody>
          <a:bodyPr/>
          <a:lstStyle/>
          <a:p>
            <a:pPr marL="0" indent="0">
              <a:buNone/>
            </a:pPr>
            <a:r>
              <a:rPr lang="en-US" sz="2800" b="1" dirty="0" smtClean="0">
                <a:solidFill>
                  <a:srgbClr val="0070C0"/>
                </a:solidFill>
                <a:latin typeface="Book Antiqua" panose="02040602050305030304" pitchFamily="18" charset="0"/>
              </a:rPr>
              <a:t>Gauge next steps based on what you learn</a:t>
            </a:r>
          </a:p>
          <a:p>
            <a:pPr>
              <a:buClr>
                <a:srgbClr val="0070C0"/>
              </a:buClr>
              <a:buFont typeface="Wingdings" panose="05000000000000000000" pitchFamily="2" charset="2"/>
              <a:buChar char="v"/>
            </a:pPr>
            <a:r>
              <a:rPr lang="en-US" sz="2400" dirty="0" smtClean="0">
                <a:latin typeface="Book Antiqua" panose="02040602050305030304" pitchFamily="18" charset="0"/>
              </a:rPr>
              <a:t>What is going on in their world right now?</a:t>
            </a:r>
          </a:p>
          <a:p>
            <a:pPr>
              <a:buClr>
                <a:srgbClr val="0070C0"/>
              </a:buClr>
              <a:buFont typeface="Wingdings" panose="05000000000000000000" pitchFamily="2" charset="2"/>
              <a:buChar char="v"/>
            </a:pPr>
            <a:r>
              <a:rPr lang="en-US" sz="2400" dirty="0" smtClean="0">
                <a:latin typeface="Book Antiqua" panose="02040602050305030304" pitchFamily="18" charset="0"/>
              </a:rPr>
              <a:t>How can I best approach?</a:t>
            </a:r>
          </a:p>
          <a:p>
            <a:pPr>
              <a:buClr>
                <a:srgbClr val="0070C0"/>
              </a:buClr>
              <a:buFont typeface="Wingdings" panose="05000000000000000000" pitchFamily="2" charset="2"/>
              <a:buChar char="v"/>
            </a:pPr>
            <a:r>
              <a:rPr lang="en-US" sz="2400" dirty="0" smtClean="0">
                <a:latin typeface="Book Antiqua" panose="02040602050305030304" pitchFamily="18" charset="0"/>
              </a:rPr>
              <a:t>How can I avoid pushing or rushing them?</a:t>
            </a:r>
          </a:p>
          <a:p>
            <a:pPr marL="0" indent="0">
              <a:buNone/>
            </a:pPr>
            <a:endParaRPr lang="en-US" dirty="0" smtClean="0"/>
          </a:p>
          <a:p>
            <a:endParaRPr lang="en-US" dirty="0"/>
          </a:p>
        </p:txBody>
      </p:sp>
    </p:spTree>
    <p:extLst>
      <p:ext uri="{BB962C8B-B14F-4D97-AF65-F5344CB8AC3E}">
        <p14:creationId xmlns:p14="http://schemas.microsoft.com/office/powerpoint/2010/main" val="52992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Basics: </a:t>
            </a:r>
            <a:r>
              <a:rPr lang="en-US" sz="3600" dirty="0" smtClean="0">
                <a:solidFill>
                  <a:srgbClr val="006600"/>
                </a:solidFill>
                <a:effectLst/>
                <a:latin typeface="Book Antiqua" panose="02040602050305030304" pitchFamily="18" charset="0"/>
              </a:rPr>
              <a:t>Show Respect</a:t>
            </a:r>
            <a:endParaRPr lang="en-US" sz="3600" dirty="0">
              <a:solidFill>
                <a:srgbClr val="006600"/>
              </a:solidFill>
              <a:effectLst/>
              <a:latin typeface="Book Antiqua" panose="02040602050305030304" pitchFamily="18" charset="0"/>
            </a:endParaRPr>
          </a:p>
        </p:txBody>
      </p:sp>
      <p:sp>
        <p:nvSpPr>
          <p:cNvPr id="3" name="Content Placeholder 2"/>
          <p:cNvSpPr>
            <a:spLocks noGrp="1"/>
          </p:cNvSpPr>
          <p:nvPr>
            <p:ph idx="1"/>
          </p:nvPr>
        </p:nvSpPr>
        <p:spPr>
          <a:xfrm>
            <a:off x="598620" y="1785283"/>
            <a:ext cx="10515600" cy="4734201"/>
          </a:xfrm>
        </p:spPr>
        <p:txBody>
          <a:bodyPr>
            <a:normAutofit/>
          </a:bodyPr>
          <a:lstStyle/>
          <a:p>
            <a:pPr marL="0" indent="0">
              <a:buNone/>
            </a:pPr>
            <a:r>
              <a:rPr lang="en-US" sz="2800" b="1" dirty="0" smtClean="0">
                <a:solidFill>
                  <a:srgbClr val="0070C0"/>
                </a:solidFill>
                <a:latin typeface="Book Antiqua" panose="02040602050305030304" pitchFamily="18" charset="0"/>
              </a:rPr>
              <a:t>Show respect, caring through your approach</a:t>
            </a:r>
          </a:p>
          <a:p>
            <a:pPr>
              <a:buClr>
                <a:srgbClr val="0070C0"/>
              </a:buClr>
              <a:buFont typeface="Wingdings" panose="05000000000000000000" pitchFamily="2" charset="2"/>
              <a:buChar char="v"/>
            </a:pPr>
            <a:r>
              <a:rPr lang="en-US" sz="2400" dirty="0" smtClean="0">
                <a:latin typeface="Book Antiqua" panose="02040602050305030304" pitchFamily="18" charset="0"/>
              </a:rPr>
              <a:t>Ask what the person prefers</a:t>
            </a:r>
          </a:p>
          <a:p>
            <a:pPr>
              <a:buClr>
                <a:srgbClr val="0070C0"/>
              </a:buClr>
              <a:buFont typeface="Wingdings" panose="05000000000000000000" pitchFamily="2" charset="2"/>
              <a:buChar char="v"/>
            </a:pPr>
            <a:r>
              <a:rPr lang="en-US" sz="2400" dirty="0" smtClean="0">
                <a:latin typeface="Book Antiqua" panose="02040602050305030304" pitchFamily="18" charset="0"/>
              </a:rPr>
              <a:t>Limit choices </a:t>
            </a:r>
          </a:p>
          <a:p>
            <a:pPr>
              <a:buClr>
                <a:srgbClr val="0070C0"/>
              </a:buClr>
              <a:buFont typeface="Wingdings" panose="05000000000000000000" pitchFamily="2" charset="2"/>
              <a:buChar char="v"/>
            </a:pPr>
            <a:r>
              <a:rPr lang="en-US" sz="2400" dirty="0" smtClean="0">
                <a:latin typeface="Book Antiqua" panose="02040602050305030304" pitchFamily="18" charset="0"/>
              </a:rPr>
              <a:t>Use verbal/nonverbal communication</a:t>
            </a:r>
          </a:p>
          <a:p>
            <a:pPr>
              <a:buClr>
                <a:srgbClr val="0070C0"/>
              </a:buClr>
              <a:buFont typeface="Wingdings" panose="05000000000000000000" pitchFamily="2" charset="2"/>
              <a:buChar char="v"/>
            </a:pPr>
            <a:r>
              <a:rPr lang="en-US" sz="2400" dirty="0" smtClean="0">
                <a:latin typeface="Book Antiqua" panose="02040602050305030304" pitchFamily="18" charset="0"/>
              </a:rPr>
              <a:t>Monitor your behavior/tone/expressions</a:t>
            </a:r>
          </a:p>
          <a:p>
            <a:pPr>
              <a:buClr>
                <a:srgbClr val="0070C0"/>
              </a:buClr>
              <a:buFont typeface="Wingdings" panose="05000000000000000000" pitchFamily="2" charset="2"/>
              <a:buChar char="v"/>
            </a:pPr>
            <a:r>
              <a:rPr lang="en-US" sz="2400" dirty="0" smtClean="0">
                <a:latin typeface="Book Antiqua" panose="02040602050305030304" pitchFamily="18" charset="0"/>
              </a:rPr>
              <a:t>Approach from front or side, get to their eye level</a:t>
            </a:r>
          </a:p>
          <a:p>
            <a:pPr>
              <a:buClr>
                <a:srgbClr val="0070C0"/>
              </a:buClr>
              <a:buFont typeface="Wingdings" panose="05000000000000000000" pitchFamily="2" charset="2"/>
              <a:buChar char="v"/>
            </a:pPr>
            <a:endParaRPr lang="en-US" dirty="0"/>
          </a:p>
        </p:txBody>
      </p:sp>
    </p:spTree>
    <p:extLst>
      <p:ext uri="{BB962C8B-B14F-4D97-AF65-F5344CB8AC3E}">
        <p14:creationId xmlns:p14="http://schemas.microsoft.com/office/powerpoint/2010/main" val="1735584156"/>
      </p:ext>
    </p:extLst>
  </p:cSld>
  <p:clrMapOvr>
    <a:masterClrMapping/>
  </p:clrMapOvr>
</p:sld>
</file>

<file path=ppt/theme/theme1.xml><?xml version="1.0" encoding="utf-8"?>
<a:theme xmlns:a="http://schemas.openxmlformats.org/drawingml/2006/main" name="Benc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enc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TotalTime>
  <Words>1664</Words>
  <Application>Microsoft Office PowerPoint</Application>
  <PresentationFormat>Widescreen</PresentationFormat>
  <Paragraphs>272</Paragraphs>
  <Slides>19</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Book Antiqua</vt:lpstr>
      <vt:lpstr>Calibri</vt:lpstr>
      <vt:lpstr>Wingdings</vt:lpstr>
      <vt:lpstr>Bench</vt:lpstr>
      <vt:lpstr>1_Bench</vt:lpstr>
      <vt:lpstr>Staying Person-Centered: Opportunities and Methods</vt:lpstr>
      <vt:lpstr>Training Goals</vt:lpstr>
      <vt:lpstr>Quick Review: Person-Centered Care</vt:lpstr>
      <vt:lpstr>Assessment is part of FIC Intervention</vt:lpstr>
      <vt:lpstr>Knowing the person is great, but…</vt:lpstr>
      <vt:lpstr>Need-Driven Dementia-Compromised Behavior Model</vt:lpstr>
      <vt:lpstr>One-minute assessment</vt:lpstr>
      <vt:lpstr>One-minute assessment</vt:lpstr>
      <vt:lpstr>Basics: Show Respect</vt:lpstr>
      <vt:lpstr>Basics: Active Communication</vt:lpstr>
      <vt:lpstr>Basics: Person First</vt:lpstr>
      <vt:lpstr>Basics: Engage in Conversation</vt:lpstr>
      <vt:lpstr>Basics: Engage in Care</vt:lpstr>
      <vt:lpstr>Basics: Support Independence</vt:lpstr>
      <vt:lpstr>Basics: Involve Family</vt:lpstr>
      <vt:lpstr>Basics: Share Ideas and Information</vt:lpstr>
      <vt:lpstr>Discussion Breakout</vt:lpstr>
      <vt:lpstr>Summary</vt:lpstr>
      <vt:lpstr>Coming up next</vt:lpstr>
    </vt:vector>
  </TitlesOfParts>
  <Company>University of Iowa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Involvement in Care: Provider Focused</dc:title>
  <dc:creator>Colbert, Jill A</dc:creator>
  <cp:lastModifiedBy>Colbert, Jill A</cp:lastModifiedBy>
  <cp:revision>142</cp:revision>
  <cp:lastPrinted>2018-09-09T18:10:39Z</cp:lastPrinted>
  <dcterms:created xsi:type="dcterms:W3CDTF">2017-07-06T19:39:11Z</dcterms:created>
  <dcterms:modified xsi:type="dcterms:W3CDTF">2018-09-09T18:11:21Z</dcterms:modified>
</cp:coreProperties>
</file>