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64" r:id="rId3"/>
    <p:sldId id="265" r:id="rId4"/>
    <p:sldId id="271" r:id="rId5"/>
    <p:sldId id="266" r:id="rId6"/>
    <p:sldId id="278" r:id="rId7"/>
    <p:sldId id="281" r:id="rId8"/>
    <p:sldId id="267" r:id="rId9"/>
    <p:sldId id="282" r:id="rId10"/>
    <p:sldId id="268" r:id="rId11"/>
    <p:sldId id="279" r:id="rId12"/>
    <p:sldId id="269" r:id="rId13"/>
    <p:sldId id="270" r:id="rId14"/>
    <p:sldId id="280" r:id="rId15"/>
    <p:sldId id="274" r:id="rId16"/>
    <p:sldId id="272" r:id="rId17"/>
    <p:sldId id="273"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lonska, Joanna (HRSA)" initials="BJ(" lastIdx="10" clrIdx="0">
    <p:extLst>
      <p:ext uri="{19B8F6BF-5375-455C-9EA6-DF929625EA0E}">
        <p15:presenceInfo xmlns:p15="http://schemas.microsoft.com/office/powerpoint/2012/main" userId="S-1-5-21-1575576018-681398725-1848903544-548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7" autoAdjust="0"/>
    <p:restoredTop sz="86419" autoAdjust="0"/>
  </p:normalViewPr>
  <p:slideViewPr>
    <p:cSldViewPr>
      <p:cViewPr varScale="1">
        <p:scale>
          <a:sx n="99" d="100"/>
          <a:sy n="99" d="100"/>
        </p:scale>
        <p:origin x="1566" y="90"/>
      </p:cViewPr>
      <p:guideLst>
        <p:guide orient="horz" pos="2160"/>
        <p:guide pos="2880"/>
      </p:guideLst>
    </p:cSldViewPr>
  </p:slideViewPr>
  <p:outlineViewPr>
    <p:cViewPr>
      <p:scale>
        <a:sx n="33" d="100"/>
        <a:sy n="33" d="100"/>
      </p:scale>
      <p:origin x="0" y="-273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2FF8A-7E67-4BBF-BBA3-4A5E29ABA3AA}" type="datetimeFigureOut">
              <a:rPr lang="en-US" smtClean="0"/>
              <a:pPr/>
              <a:t>11/28/2017</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F1A39C-E844-4432-AFBD-A090D51112D9}" type="slidenum">
              <a:rPr lang="en-US" smtClean="0"/>
              <a:pPr/>
              <a:t>‹#›</a:t>
            </a:fld>
            <a:endParaRPr lang="en-US" dirty="0"/>
          </a:p>
        </p:txBody>
      </p:sp>
    </p:spTree>
    <p:extLst>
      <p:ext uri="{BB962C8B-B14F-4D97-AF65-F5344CB8AC3E}">
        <p14:creationId xmlns:p14="http://schemas.microsoft.com/office/powerpoint/2010/main" val="1200981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pPr/>
              <a:t>1</a:t>
            </a:fld>
            <a:endParaRPr lang="en-US" dirty="0"/>
          </a:p>
        </p:txBody>
      </p:sp>
    </p:spTree>
    <p:extLst>
      <p:ext uri="{BB962C8B-B14F-4D97-AF65-F5344CB8AC3E}">
        <p14:creationId xmlns:p14="http://schemas.microsoft.com/office/powerpoint/2010/main" val="4233746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12</a:t>
            </a:fld>
            <a:endParaRPr lang="en-US" dirty="0"/>
          </a:p>
        </p:txBody>
      </p:sp>
    </p:spTree>
    <p:extLst>
      <p:ext uri="{BB962C8B-B14F-4D97-AF65-F5344CB8AC3E}">
        <p14:creationId xmlns:p14="http://schemas.microsoft.com/office/powerpoint/2010/main" val="1314641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13</a:t>
            </a:fld>
            <a:endParaRPr lang="en-US" dirty="0"/>
          </a:p>
        </p:txBody>
      </p:sp>
    </p:spTree>
    <p:extLst>
      <p:ext uri="{BB962C8B-B14F-4D97-AF65-F5344CB8AC3E}">
        <p14:creationId xmlns:p14="http://schemas.microsoft.com/office/powerpoint/2010/main" val="10788646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15</a:t>
            </a:fld>
            <a:endParaRPr lang="en-US" dirty="0"/>
          </a:p>
        </p:txBody>
      </p:sp>
    </p:spTree>
    <p:extLst>
      <p:ext uri="{BB962C8B-B14F-4D97-AF65-F5344CB8AC3E}">
        <p14:creationId xmlns:p14="http://schemas.microsoft.com/office/powerpoint/2010/main" val="24213066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16</a:t>
            </a:fld>
            <a:endParaRPr lang="en-US" dirty="0"/>
          </a:p>
        </p:txBody>
      </p:sp>
    </p:spTree>
    <p:extLst>
      <p:ext uri="{BB962C8B-B14F-4D97-AF65-F5344CB8AC3E}">
        <p14:creationId xmlns:p14="http://schemas.microsoft.com/office/powerpoint/2010/main" val="3551912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17</a:t>
            </a:fld>
            <a:endParaRPr lang="en-US" dirty="0"/>
          </a:p>
        </p:txBody>
      </p:sp>
    </p:spTree>
    <p:extLst>
      <p:ext uri="{BB962C8B-B14F-4D97-AF65-F5344CB8AC3E}">
        <p14:creationId xmlns:p14="http://schemas.microsoft.com/office/powerpoint/2010/main" val="42762546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18</a:t>
            </a:fld>
            <a:endParaRPr lang="en-US" dirty="0"/>
          </a:p>
        </p:txBody>
      </p:sp>
    </p:spTree>
    <p:extLst>
      <p:ext uri="{BB962C8B-B14F-4D97-AF65-F5344CB8AC3E}">
        <p14:creationId xmlns:p14="http://schemas.microsoft.com/office/powerpoint/2010/main" val="2353982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431DB8-260A-47CA-905A-C5865688240A}" type="slidenum">
              <a:rPr lang="en-US" smtClean="0"/>
              <a:pPr/>
              <a:t>2</a:t>
            </a:fld>
            <a:endParaRPr lang="en-US"/>
          </a:p>
        </p:txBody>
      </p:sp>
    </p:spTree>
    <p:extLst>
      <p:ext uri="{BB962C8B-B14F-4D97-AF65-F5344CB8AC3E}">
        <p14:creationId xmlns:p14="http://schemas.microsoft.com/office/powerpoint/2010/main" val="2576188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3</a:t>
            </a:fld>
            <a:endParaRPr lang="en-US"/>
          </a:p>
        </p:txBody>
      </p:sp>
    </p:spTree>
    <p:extLst>
      <p:ext uri="{BB962C8B-B14F-4D97-AF65-F5344CB8AC3E}">
        <p14:creationId xmlns:p14="http://schemas.microsoft.com/office/powerpoint/2010/main" val="3072113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4</a:t>
            </a:fld>
            <a:endParaRPr lang="en-US"/>
          </a:p>
        </p:txBody>
      </p:sp>
    </p:spTree>
    <p:extLst>
      <p:ext uri="{BB962C8B-B14F-4D97-AF65-F5344CB8AC3E}">
        <p14:creationId xmlns:p14="http://schemas.microsoft.com/office/powerpoint/2010/main" val="3682346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5</a:t>
            </a:fld>
            <a:endParaRPr lang="en-US"/>
          </a:p>
        </p:txBody>
      </p:sp>
    </p:spTree>
    <p:extLst>
      <p:ext uri="{BB962C8B-B14F-4D97-AF65-F5344CB8AC3E}">
        <p14:creationId xmlns:p14="http://schemas.microsoft.com/office/powerpoint/2010/main" val="924771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7</a:t>
            </a:fld>
            <a:endParaRPr lang="en-US" dirty="0"/>
          </a:p>
        </p:txBody>
      </p:sp>
    </p:spTree>
    <p:extLst>
      <p:ext uri="{BB962C8B-B14F-4D97-AF65-F5344CB8AC3E}">
        <p14:creationId xmlns:p14="http://schemas.microsoft.com/office/powerpoint/2010/main" val="3576849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8</a:t>
            </a:fld>
            <a:endParaRPr lang="en-US"/>
          </a:p>
        </p:txBody>
      </p:sp>
    </p:spTree>
    <p:extLst>
      <p:ext uri="{BB962C8B-B14F-4D97-AF65-F5344CB8AC3E}">
        <p14:creationId xmlns:p14="http://schemas.microsoft.com/office/powerpoint/2010/main" val="27013173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9</a:t>
            </a:fld>
            <a:endParaRPr lang="en-US" dirty="0"/>
          </a:p>
        </p:txBody>
      </p:sp>
    </p:spTree>
    <p:extLst>
      <p:ext uri="{BB962C8B-B14F-4D97-AF65-F5344CB8AC3E}">
        <p14:creationId xmlns:p14="http://schemas.microsoft.com/office/powerpoint/2010/main" val="2757868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F1A39C-E844-4432-AFBD-A090D51112D9}" type="slidenum">
              <a:rPr lang="en-US" smtClean="0"/>
              <a:pPr/>
              <a:t>10</a:t>
            </a:fld>
            <a:endParaRPr lang="en-US"/>
          </a:p>
        </p:txBody>
      </p:sp>
    </p:spTree>
    <p:extLst>
      <p:ext uri="{BB962C8B-B14F-4D97-AF65-F5344CB8AC3E}">
        <p14:creationId xmlns:p14="http://schemas.microsoft.com/office/powerpoint/2010/main" val="523488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4646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782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163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696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2698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581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95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332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612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360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3051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5103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cid:image001.png@01D20AC4.FCD7BAF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62000"/>
            <a:ext cx="5829300" cy="2876550"/>
          </a:xfrm>
        </p:spPr>
        <p:txBody>
          <a:bodyPr>
            <a:normAutofit/>
          </a:bodyPr>
          <a:lstStyle/>
          <a:p>
            <a:r>
              <a:rPr lang="en-US" dirty="0"/>
              <a:t>Assisted Living Facility Considerations</a:t>
            </a:r>
          </a:p>
        </p:txBody>
      </p:sp>
      <p:sp>
        <p:nvSpPr>
          <p:cNvPr id="5" name="Subtitle 4"/>
          <p:cNvSpPr>
            <a:spLocks noGrp="1"/>
          </p:cNvSpPr>
          <p:nvPr>
            <p:ph type="subTitle" idx="1"/>
          </p:nvPr>
        </p:nvSpPr>
        <p:spPr>
          <a:xfrm>
            <a:off x="918337" y="3962400"/>
            <a:ext cx="7387462" cy="2305050"/>
          </a:xfrm>
        </p:spPr>
        <p:txBody>
          <a:bodyPr>
            <a:normAutofit fontScale="40000" lnSpcReduction="20000"/>
          </a:bodyPr>
          <a:lstStyle/>
          <a:p>
            <a:pPr lvl="0" eaLnBrk="0" fontAlgn="base" hangingPunct="0">
              <a:spcBef>
                <a:spcPct val="0"/>
              </a:spcBef>
              <a:spcAft>
                <a:spcPct val="0"/>
              </a:spcAft>
            </a:pPr>
            <a:r>
              <a:rPr lang="en-US" altLang="en-US" sz="4500" dirty="0">
                <a:solidFill>
                  <a:prstClr val="black"/>
                </a:solidFill>
                <a:latin typeface="Calibri" panose="020F0502020204030204" pitchFamily="34" charset="0"/>
              </a:rPr>
              <a:t>We </a:t>
            </a:r>
            <a:r>
              <a:rPr lang="en-US" sz="4500" dirty="0">
                <a:solidFill>
                  <a:prstClr val="black"/>
                </a:solidFill>
              </a:rPr>
              <a:t>developed this module under a contract from the U.S. Department of Health and Human Services, Health Resources and Services Administration. The Department of Health and Human Services, Office of Women’s Health, funded this work.</a:t>
            </a:r>
          </a:p>
          <a:p>
            <a:pPr lvl="0" eaLnBrk="0" fontAlgn="base" hangingPunct="0">
              <a:spcBef>
                <a:spcPct val="0"/>
              </a:spcBef>
              <a:spcAft>
                <a:spcPct val="0"/>
              </a:spcAft>
            </a:pPr>
            <a:endParaRPr lang="en-US" sz="4500" dirty="0">
              <a:solidFill>
                <a:prstClr val="black"/>
              </a:solidFill>
            </a:endParaRPr>
          </a:p>
          <a:p>
            <a:pPr eaLnBrk="0" fontAlgn="base" hangingPunct="0">
              <a:spcBef>
                <a:spcPct val="0"/>
              </a:spcBef>
              <a:spcAft>
                <a:spcPct val="0"/>
              </a:spcAft>
            </a:pPr>
            <a:r>
              <a:rPr lang="en-US" altLang="en-US" sz="4600" b="1" dirty="0">
                <a:solidFill>
                  <a:prstClr val="black"/>
                </a:solidFill>
                <a:latin typeface="Calibri" panose="020F0502020204030204" pitchFamily="34" charset="0"/>
              </a:rPr>
              <a:t>Disclaimer: </a:t>
            </a:r>
            <a:r>
              <a:rPr lang="en-US" altLang="en-US" sz="4600" i="1" dirty="0">
                <a:solidFill>
                  <a:prstClr val="black"/>
                </a:solidFill>
                <a:latin typeface="Calibri" panose="020F0502020204030204" pitchFamily="34" charset="0"/>
              </a:rPr>
              <a:t>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names imply endorsement by the U.S. Government.</a:t>
            </a:r>
            <a:endParaRPr lang="en-US" altLang="en-US" sz="4600" i="1" dirty="0">
              <a:solidFill>
                <a:prstClr val="black"/>
              </a:solidFill>
            </a:endParaRPr>
          </a:p>
          <a:p>
            <a:pPr lvl="0" eaLnBrk="0" fontAlgn="base" hangingPunct="0">
              <a:spcBef>
                <a:spcPct val="0"/>
              </a:spcBef>
              <a:spcAft>
                <a:spcPct val="0"/>
              </a:spcAft>
            </a:pPr>
            <a:endParaRPr lang="en-US" dirty="0">
              <a:solidFill>
                <a:prstClr val="black"/>
              </a:solidFill>
            </a:endParaRPr>
          </a:p>
        </p:txBody>
      </p:sp>
      <p:pic>
        <p:nvPicPr>
          <p:cNvPr id="4" name="Picture 3" descr="Logo of the U.S. Department of Health &amp; Human Services. "/>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7432" y="5600700"/>
            <a:ext cx="890905" cy="890905"/>
          </a:xfrm>
          <a:prstGeom prst="rect">
            <a:avLst/>
          </a:prstGeom>
          <a:noFill/>
          <a:ln>
            <a:noFill/>
          </a:ln>
        </p:spPr>
      </p:pic>
    </p:spTree>
    <p:extLst>
      <p:ext uri="{BB962C8B-B14F-4D97-AF65-F5344CB8AC3E}">
        <p14:creationId xmlns:p14="http://schemas.microsoft.com/office/powerpoint/2010/main" val="1007861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I: Medical Care</a:t>
            </a:r>
          </a:p>
        </p:txBody>
      </p:sp>
      <p:sp>
        <p:nvSpPr>
          <p:cNvPr id="3" name="Content Placeholder 2"/>
          <p:cNvSpPr>
            <a:spLocks noGrp="1"/>
          </p:cNvSpPr>
          <p:nvPr>
            <p:ph idx="1"/>
          </p:nvPr>
        </p:nvSpPr>
        <p:spPr/>
        <p:txBody>
          <a:bodyPr>
            <a:normAutofit fontScale="92500"/>
          </a:bodyPr>
          <a:lstStyle/>
          <a:p>
            <a:pPr lvl="0"/>
            <a:r>
              <a:rPr lang="en-US" sz="3000" dirty="0"/>
              <a:t>Does one doctor (or practice) handle the medical needs of the residents, or is each resident expected to find a doctor to help manage their own care?</a:t>
            </a:r>
          </a:p>
          <a:p>
            <a:pPr lvl="0"/>
            <a:r>
              <a:rPr lang="en-US" sz="3000" dirty="0"/>
              <a:t>Does the nursing staff: </a:t>
            </a:r>
          </a:p>
          <a:p>
            <a:pPr lvl="1">
              <a:buFont typeface="Arial" panose="020B0604020202020204" pitchFamily="34" charset="0"/>
              <a:buChar char="•"/>
            </a:pPr>
            <a:r>
              <a:rPr lang="en-US" sz="2600" dirty="0"/>
              <a:t>Supervise medications? </a:t>
            </a:r>
          </a:p>
          <a:p>
            <a:pPr lvl="1">
              <a:buFont typeface="Arial" panose="020B0604020202020204" pitchFamily="34" charset="0"/>
              <a:buChar char="•"/>
            </a:pPr>
            <a:r>
              <a:rPr lang="en-US" sz="2600" dirty="0"/>
              <a:t>Weigh residents? </a:t>
            </a:r>
          </a:p>
          <a:p>
            <a:pPr lvl="1">
              <a:buFont typeface="Arial" panose="020B0604020202020204" pitchFamily="34" charset="0"/>
              <a:buChar char="•"/>
            </a:pPr>
            <a:r>
              <a:rPr lang="en-US" sz="2600" dirty="0"/>
              <a:t>Make regular assessments of specific physical problems (such as blood pressure)? </a:t>
            </a:r>
          </a:p>
          <a:p>
            <a:pPr lvl="1">
              <a:buFont typeface="Arial" panose="020B0604020202020204" pitchFamily="34" charset="0"/>
              <a:buChar char="•"/>
            </a:pPr>
            <a:r>
              <a:rPr lang="en-US" sz="2600" dirty="0"/>
              <a:t>Oversee changes in medical treatments? </a:t>
            </a:r>
          </a:p>
          <a:p>
            <a:pPr lvl="1">
              <a:buFont typeface="Arial" panose="020B0604020202020204" pitchFamily="34" charset="0"/>
              <a:buChar char="•"/>
            </a:pPr>
            <a:r>
              <a:rPr lang="en-US" sz="2600" dirty="0"/>
              <a:t>Assist with bathing and dressing?</a:t>
            </a:r>
          </a:p>
          <a:p>
            <a:endParaRPr lang="en-US" dirty="0"/>
          </a:p>
        </p:txBody>
      </p:sp>
    </p:spTree>
    <p:extLst>
      <p:ext uri="{BB962C8B-B14F-4D97-AF65-F5344CB8AC3E}">
        <p14:creationId xmlns:p14="http://schemas.microsoft.com/office/powerpoint/2010/main" val="656520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II: Medical Care</a:t>
            </a:r>
          </a:p>
        </p:txBody>
      </p:sp>
      <p:sp>
        <p:nvSpPr>
          <p:cNvPr id="3" name="Content Placeholder 2"/>
          <p:cNvSpPr>
            <a:spLocks noGrp="1"/>
          </p:cNvSpPr>
          <p:nvPr>
            <p:ph idx="1"/>
          </p:nvPr>
        </p:nvSpPr>
        <p:spPr/>
        <p:txBody>
          <a:bodyPr>
            <a:normAutofit fontScale="92500" lnSpcReduction="10000"/>
          </a:bodyPr>
          <a:lstStyle/>
          <a:p>
            <a:pPr lvl="0"/>
            <a:r>
              <a:rPr lang="en-US" sz="3000" dirty="0"/>
              <a:t>How do they manage medications? </a:t>
            </a:r>
          </a:p>
          <a:p>
            <a:pPr lvl="1">
              <a:buFont typeface="Arial" panose="020B0604020202020204" pitchFamily="34" charset="0"/>
              <a:buChar char="•"/>
            </a:pPr>
            <a:r>
              <a:rPr lang="en-US" sz="2600" dirty="0"/>
              <a:t>If residents can’t manage their own medications, how are their medications managed?</a:t>
            </a:r>
          </a:p>
          <a:p>
            <a:pPr lvl="1">
              <a:buFont typeface="Arial" panose="020B0604020202020204" pitchFamily="34" charset="0"/>
              <a:buChar char="•"/>
            </a:pPr>
            <a:r>
              <a:rPr lang="en-US" sz="2600" dirty="0"/>
              <a:t>Who is responsible for safe medication use? </a:t>
            </a:r>
          </a:p>
          <a:p>
            <a:pPr lvl="1">
              <a:buFont typeface="Arial" panose="020B0604020202020204" pitchFamily="34" charset="0"/>
              <a:buChar char="•"/>
            </a:pPr>
            <a:r>
              <a:rPr lang="en-US" sz="2600" dirty="0"/>
              <a:t>Is there an extra charge for medication management?</a:t>
            </a:r>
          </a:p>
          <a:p>
            <a:pPr lvl="1">
              <a:buFont typeface="Arial" panose="020B0604020202020204" pitchFamily="34" charset="0"/>
              <a:buChar char="•"/>
            </a:pPr>
            <a:r>
              <a:rPr lang="en-US" sz="2600" dirty="0"/>
              <a:t>Does the facility help get medicine?</a:t>
            </a:r>
          </a:p>
          <a:p>
            <a:pPr lvl="0"/>
            <a:r>
              <a:rPr lang="en-US" sz="3000" dirty="0"/>
              <a:t>How much nursing care is available? </a:t>
            </a:r>
          </a:p>
          <a:p>
            <a:pPr lvl="1">
              <a:buFont typeface="Arial" panose="020B0604020202020204" pitchFamily="34" charset="0"/>
              <a:buChar char="•"/>
            </a:pPr>
            <a:r>
              <a:rPr lang="en-US" sz="2600" dirty="0"/>
              <a:t>When and how can a resident request nursing care? </a:t>
            </a:r>
          </a:p>
          <a:p>
            <a:pPr lvl="1">
              <a:buFont typeface="Arial" panose="020B0604020202020204" pitchFamily="34" charset="0"/>
              <a:buChar char="•"/>
            </a:pPr>
            <a:r>
              <a:rPr lang="en-US" sz="2600" dirty="0"/>
              <a:t>How are levels of care established for each resident? How much nursing care is available? </a:t>
            </a:r>
          </a:p>
          <a:p>
            <a:pPr lvl="1">
              <a:buFont typeface="Arial" panose="020B0604020202020204" pitchFamily="34" charset="0"/>
              <a:buChar char="•"/>
            </a:pPr>
            <a:r>
              <a:rPr lang="en-US" sz="2600" dirty="0"/>
              <a:t>When and how can a resident request nursing care? </a:t>
            </a:r>
          </a:p>
          <a:p>
            <a:endParaRPr lang="en-US" dirty="0"/>
          </a:p>
        </p:txBody>
      </p:sp>
    </p:spTree>
    <p:extLst>
      <p:ext uri="{BB962C8B-B14F-4D97-AF65-F5344CB8AC3E}">
        <p14:creationId xmlns:p14="http://schemas.microsoft.com/office/powerpoint/2010/main" val="3850958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 Training</a:t>
            </a:r>
          </a:p>
        </p:txBody>
      </p:sp>
      <p:sp>
        <p:nvSpPr>
          <p:cNvPr id="3" name="Content Placeholder 2"/>
          <p:cNvSpPr>
            <a:spLocks noGrp="1"/>
          </p:cNvSpPr>
          <p:nvPr>
            <p:ph idx="1"/>
          </p:nvPr>
        </p:nvSpPr>
        <p:spPr>
          <a:xfrm>
            <a:off x="490695" y="1371600"/>
            <a:ext cx="8229600" cy="4876800"/>
          </a:xfrm>
        </p:spPr>
        <p:txBody>
          <a:bodyPr>
            <a:normAutofit/>
          </a:bodyPr>
          <a:lstStyle/>
          <a:p>
            <a:pPr lvl="0"/>
            <a:r>
              <a:rPr lang="en-US" sz="2800" dirty="0"/>
              <a:t>What kind of training and experience does the facility require of its staff? </a:t>
            </a:r>
          </a:p>
          <a:p>
            <a:pPr lvl="1">
              <a:buFont typeface="Arial" panose="020B0604020202020204" pitchFamily="34" charset="0"/>
              <a:buChar char="•"/>
            </a:pPr>
            <a:r>
              <a:rPr lang="en-US" sz="2400" dirty="0"/>
              <a:t>For the Director of Nursing?</a:t>
            </a:r>
          </a:p>
          <a:p>
            <a:pPr lvl="1">
              <a:buFont typeface="Arial" panose="020B0604020202020204" pitchFamily="34" charset="0"/>
              <a:buChar char="•"/>
            </a:pPr>
            <a:r>
              <a:rPr lang="en-US" sz="2400" dirty="0"/>
              <a:t>For the Administrator or Director?</a:t>
            </a:r>
          </a:p>
          <a:p>
            <a:pPr lvl="1">
              <a:buFont typeface="Arial" panose="020B0604020202020204" pitchFamily="34" charset="0"/>
              <a:buChar char="•"/>
            </a:pPr>
            <a:r>
              <a:rPr lang="en-US" sz="2400" dirty="0"/>
              <a:t>For Personal Care Workers?</a:t>
            </a:r>
          </a:p>
          <a:p>
            <a:pPr lvl="1">
              <a:buFont typeface="Arial" panose="020B0604020202020204" pitchFamily="34" charset="0"/>
              <a:buChar char="•"/>
            </a:pPr>
            <a:r>
              <a:rPr lang="en-US" sz="2400" dirty="0"/>
              <a:t>For Memory Care Workers?</a:t>
            </a:r>
          </a:p>
          <a:p>
            <a:pPr lvl="1">
              <a:buFont typeface="Arial" panose="020B0604020202020204" pitchFamily="34" charset="0"/>
              <a:buChar char="•"/>
            </a:pPr>
            <a:r>
              <a:rPr lang="en-US" sz="2400" dirty="0"/>
              <a:t>Who has had formal gerontology or geriatrics training? </a:t>
            </a:r>
          </a:p>
          <a:p>
            <a:pPr lvl="0"/>
            <a:r>
              <a:rPr lang="en-US" sz="2800" dirty="0"/>
              <a:t>Does the staff have experience working with people with cognitive impairment?</a:t>
            </a:r>
          </a:p>
          <a:p>
            <a:pPr lvl="0"/>
            <a:endParaRPr lang="en-US" dirty="0">
              <a:solidFill>
                <a:srgbClr val="FF0000"/>
              </a:solidFill>
            </a:endParaRPr>
          </a:p>
          <a:p>
            <a:endParaRPr lang="en-US" dirty="0"/>
          </a:p>
        </p:txBody>
      </p:sp>
    </p:spTree>
    <p:extLst>
      <p:ext uri="{BB962C8B-B14F-4D97-AF65-F5344CB8AC3E}">
        <p14:creationId xmlns:p14="http://schemas.microsoft.com/office/powerpoint/2010/main" val="3549218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I: Meeting Needs </a:t>
            </a:r>
          </a:p>
        </p:txBody>
      </p:sp>
      <p:sp>
        <p:nvSpPr>
          <p:cNvPr id="3" name="Content Placeholder 2"/>
          <p:cNvSpPr>
            <a:spLocks noGrp="1"/>
          </p:cNvSpPr>
          <p:nvPr>
            <p:ph idx="1"/>
          </p:nvPr>
        </p:nvSpPr>
        <p:spPr/>
        <p:txBody>
          <a:bodyPr>
            <a:normAutofit/>
          </a:bodyPr>
          <a:lstStyle/>
          <a:p>
            <a:r>
              <a:rPr lang="en-US" sz="2800" dirty="0"/>
              <a:t>Who decides when a resident’s level of care has changed and how to respond to it? </a:t>
            </a:r>
          </a:p>
          <a:p>
            <a:pPr lvl="1">
              <a:buFont typeface="Arial" panose="020B0604020202020204" pitchFamily="34" charset="0"/>
              <a:buChar char="•"/>
            </a:pPr>
            <a:r>
              <a:rPr lang="en-US" sz="2400" dirty="0"/>
              <a:t>Are caregivers involved in talking about changes and how to respond? </a:t>
            </a:r>
          </a:p>
          <a:p>
            <a:pPr lvl="1">
              <a:buFont typeface="Arial" panose="020B0604020202020204" pitchFamily="34" charset="0"/>
              <a:buChar char="•"/>
            </a:pPr>
            <a:r>
              <a:rPr lang="en-US" sz="2400" dirty="0"/>
              <a:t> Are caregivers called when there are changes in care routines?</a:t>
            </a:r>
          </a:p>
          <a:p>
            <a:pPr lvl="1">
              <a:buFont typeface="Arial" panose="020B0604020202020204" pitchFamily="34" charset="0"/>
              <a:buChar char="•"/>
            </a:pPr>
            <a:r>
              <a:rPr lang="en-US" sz="2400" dirty="0"/>
              <a:t> Who is notified when a change is noted?  </a:t>
            </a:r>
          </a:p>
          <a:p>
            <a:r>
              <a:rPr lang="en-US" sz="2800" dirty="0"/>
              <a:t>How do they assess and manage emotional issues (like anxiety, grief, and aggression)?</a:t>
            </a:r>
          </a:p>
          <a:p>
            <a:endParaRPr lang="en-US" dirty="0"/>
          </a:p>
        </p:txBody>
      </p:sp>
    </p:spTree>
    <p:extLst>
      <p:ext uri="{BB962C8B-B14F-4D97-AF65-F5344CB8AC3E}">
        <p14:creationId xmlns:p14="http://schemas.microsoft.com/office/powerpoint/2010/main" val="2927571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II: Meeting Needs</a:t>
            </a:r>
          </a:p>
        </p:txBody>
      </p:sp>
      <p:sp>
        <p:nvSpPr>
          <p:cNvPr id="3" name="Content Placeholder 2"/>
          <p:cNvSpPr>
            <a:spLocks noGrp="1"/>
          </p:cNvSpPr>
          <p:nvPr>
            <p:ph idx="1"/>
          </p:nvPr>
        </p:nvSpPr>
        <p:spPr>
          <a:xfrm>
            <a:off x="457200" y="1219200"/>
            <a:ext cx="8229600" cy="4906963"/>
          </a:xfrm>
        </p:spPr>
        <p:txBody>
          <a:bodyPr>
            <a:normAutofit/>
          </a:bodyPr>
          <a:lstStyle/>
          <a:p>
            <a:pPr lvl="0"/>
            <a:r>
              <a:rPr lang="en-US" sz="3000" dirty="0"/>
              <a:t>Does the facility have a system in place to make regular observations and respond to changes?</a:t>
            </a:r>
          </a:p>
          <a:p>
            <a:pPr lvl="1">
              <a:buFont typeface="Arial" panose="020B0604020202020204" pitchFamily="34" charset="0"/>
              <a:buChar char="•"/>
            </a:pPr>
            <a:r>
              <a:rPr lang="en-US" sz="2400" dirty="0"/>
              <a:t>What is the cost for extra care? Can they arrange it? </a:t>
            </a:r>
          </a:p>
          <a:p>
            <a:pPr lvl="1">
              <a:buFont typeface="Arial" panose="020B0604020202020204" pitchFamily="34" charset="0"/>
              <a:buChar char="•"/>
            </a:pPr>
            <a:r>
              <a:rPr lang="en-US" sz="2400" dirty="0"/>
              <a:t>Can residents select private individuals for their care, or must they use care staff provided by the facility?</a:t>
            </a:r>
          </a:p>
          <a:p>
            <a:pPr lvl="1">
              <a:buFont typeface="Arial" panose="020B0604020202020204" pitchFamily="34" charset="0"/>
              <a:buChar char="•"/>
            </a:pPr>
            <a:r>
              <a:rPr lang="en-US" sz="2400" dirty="0"/>
              <a:t>Can the facility provide aides or do you hire your own? </a:t>
            </a:r>
          </a:p>
          <a:p>
            <a:pPr lvl="1">
              <a:buFont typeface="Arial" panose="020B0604020202020204" pitchFamily="34" charset="0"/>
              <a:buChar char="•"/>
            </a:pPr>
            <a:r>
              <a:rPr lang="en-US" sz="2400" dirty="0"/>
              <a:t>Can you pay for part-time services of an aide who is already on staff? </a:t>
            </a:r>
          </a:p>
          <a:p>
            <a:pPr lvl="1">
              <a:buFont typeface="Arial" panose="020B0604020202020204" pitchFamily="34" charset="0"/>
              <a:buChar char="•"/>
            </a:pPr>
            <a:r>
              <a:rPr lang="en-US" sz="2400" dirty="0"/>
              <a:t>Do you hire through an agency or can you hire independently? </a:t>
            </a:r>
          </a:p>
          <a:p>
            <a:pPr lvl="1">
              <a:buFont typeface="Arial" panose="020B0604020202020204" pitchFamily="34" charset="0"/>
              <a:buChar char="•"/>
            </a:pPr>
            <a:r>
              <a:rPr lang="en-US" sz="2400" dirty="0"/>
              <a:t>Is there a liability waiver for independent staff?</a:t>
            </a:r>
          </a:p>
          <a:p>
            <a:endParaRPr lang="en-US" sz="2800" dirty="0"/>
          </a:p>
        </p:txBody>
      </p:sp>
    </p:spTree>
    <p:extLst>
      <p:ext uri="{BB962C8B-B14F-4D97-AF65-F5344CB8AC3E}">
        <p14:creationId xmlns:p14="http://schemas.microsoft.com/office/powerpoint/2010/main" val="2746011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Customs and Traditions</a:t>
            </a:r>
          </a:p>
        </p:txBody>
      </p:sp>
      <p:sp>
        <p:nvSpPr>
          <p:cNvPr id="3" name="Content Placeholder 2"/>
          <p:cNvSpPr>
            <a:spLocks noGrp="1"/>
          </p:cNvSpPr>
          <p:nvPr>
            <p:ph idx="1"/>
          </p:nvPr>
        </p:nvSpPr>
        <p:spPr/>
        <p:txBody>
          <a:bodyPr>
            <a:normAutofit fontScale="92500" lnSpcReduction="10000"/>
          </a:bodyPr>
          <a:lstStyle/>
          <a:p>
            <a:r>
              <a:rPr lang="en-US" sz="3000" dirty="0"/>
              <a:t>Does the facility pay attention to customs and traditions of its residents?</a:t>
            </a:r>
          </a:p>
          <a:p>
            <a:pPr lvl="1">
              <a:buFont typeface="Arial" panose="020B0604020202020204" pitchFamily="34" charset="0"/>
              <a:buChar char="•"/>
            </a:pPr>
            <a:r>
              <a:rPr lang="en-US" sz="2600" dirty="0"/>
              <a:t>Foods, holiday celebrations, special festivals </a:t>
            </a:r>
          </a:p>
          <a:p>
            <a:pPr lvl="1">
              <a:buFont typeface="Arial" panose="020B0604020202020204" pitchFamily="34" charset="0"/>
              <a:buChar char="•"/>
            </a:pPr>
            <a:r>
              <a:rPr lang="en-US" sz="2600" dirty="0"/>
              <a:t>Do they encourage different customs and traditions?</a:t>
            </a:r>
          </a:p>
          <a:p>
            <a:r>
              <a:rPr lang="en-US" sz="3000" dirty="0"/>
              <a:t>Is there special attention given to a specific ethnic group?</a:t>
            </a:r>
          </a:p>
          <a:p>
            <a:pPr lvl="1">
              <a:buFont typeface="Arial" panose="020B0604020202020204" pitchFamily="34" charset="0"/>
              <a:buChar char="•"/>
            </a:pPr>
            <a:r>
              <a:rPr lang="en-US" sz="2600" dirty="0"/>
              <a:t>Do most of the residents come from one group?</a:t>
            </a:r>
          </a:p>
          <a:p>
            <a:pPr lvl="1">
              <a:buFont typeface="Arial" panose="020B0604020202020204" pitchFamily="34" charset="0"/>
              <a:buChar char="•"/>
            </a:pPr>
            <a:r>
              <a:rPr lang="en-US" sz="2600" dirty="0"/>
              <a:t>Does the facility organize programs around specific groups and related practices or events?</a:t>
            </a:r>
          </a:p>
          <a:p>
            <a:r>
              <a:rPr lang="en-US" sz="3000" dirty="0"/>
              <a:t>Do any staff speak the native language of the potential resident?</a:t>
            </a:r>
          </a:p>
        </p:txBody>
      </p:sp>
    </p:spTree>
    <p:extLst>
      <p:ext uri="{BB962C8B-B14F-4D97-AF65-F5344CB8AC3E}">
        <p14:creationId xmlns:p14="http://schemas.microsoft.com/office/powerpoint/2010/main" val="4107774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Memory Care</a:t>
            </a:r>
          </a:p>
        </p:txBody>
      </p:sp>
      <p:sp>
        <p:nvSpPr>
          <p:cNvPr id="3" name="Content Placeholder 2"/>
          <p:cNvSpPr>
            <a:spLocks noGrp="1"/>
          </p:cNvSpPr>
          <p:nvPr>
            <p:ph idx="1"/>
          </p:nvPr>
        </p:nvSpPr>
        <p:spPr/>
        <p:txBody>
          <a:bodyPr>
            <a:normAutofit/>
          </a:bodyPr>
          <a:lstStyle/>
          <a:p>
            <a:pPr lvl="0"/>
            <a:r>
              <a:rPr lang="en-US" sz="2800" dirty="0"/>
              <a:t>Is there a separate area for residents with memory issues? </a:t>
            </a:r>
          </a:p>
          <a:p>
            <a:pPr lvl="1">
              <a:buFont typeface="Arial" panose="020B0604020202020204" pitchFamily="34" charset="0"/>
              <a:buChar char="•"/>
            </a:pPr>
            <a:r>
              <a:rPr lang="en-US" sz="2400" dirty="0"/>
              <a:t>What are the criteria for entry into these units? </a:t>
            </a:r>
          </a:p>
          <a:p>
            <a:pPr lvl="0"/>
            <a:r>
              <a:rPr lang="en-US" sz="2800" dirty="0"/>
              <a:t>What training do staff in these special units receive?</a:t>
            </a:r>
          </a:p>
          <a:p>
            <a:pPr lvl="0"/>
            <a:r>
              <a:rPr lang="en-US" sz="2800" dirty="0"/>
              <a:t>What is different about the care given in these units?</a:t>
            </a:r>
          </a:p>
          <a:p>
            <a:pPr lvl="0"/>
            <a:r>
              <a:rPr lang="en-US" sz="2800" dirty="0"/>
              <a:t>What training do the staff have for working with persons living with dementia?</a:t>
            </a:r>
          </a:p>
          <a:p>
            <a:pPr lvl="0"/>
            <a:endParaRPr lang="en-US" dirty="0">
              <a:solidFill>
                <a:srgbClr val="FF0000"/>
              </a:solidFill>
            </a:endParaRPr>
          </a:p>
          <a:p>
            <a:pPr lvl="0"/>
            <a:endParaRPr lang="en-US" dirty="0"/>
          </a:p>
        </p:txBody>
      </p:sp>
    </p:spTree>
    <p:extLst>
      <p:ext uri="{BB962C8B-B14F-4D97-AF65-F5344CB8AC3E}">
        <p14:creationId xmlns:p14="http://schemas.microsoft.com/office/powerpoint/2010/main" val="1742506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Affiliations</a:t>
            </a:r>
          </a:p>
        </p:txBody>
      </p:sp>
      <p:sp>
        <p:nvSpPr>
          <p:cNvPr id="3" name="Content Placeholder 2"/>
          <p:cNvSpPr>
            <a:spLocks noGrp="1"/>
          </p:cNvSpPr>
          <p:nvPr>
            <p:ph idx="1"/>
          </p:nvPr>
        </p:nvSpPr>
        <p:spPr/>
        <p:txBody>
          <a:bodyPr>
            <a:normAutofit/>
          </a:bodyPr>
          <a:lstStyle/>
          <a:p>
            <a:pPr lvl="0"/>
            <a:r>
              <a:rPr lang="en-US" sz="2800" dirty="0"/>
              <a:t>Does the facility have a nursing home nearby that is run by the same company? </a:t>
            </a:r>
          </a:p>
          <a:p>
            <a:pPr lvl="0"/>
            <a:r>
              <a:rPr lang="en-US" sz="2800" dirty="0"/>
              <a:t>Do they refer residents to a certain nursing home when they need more care?</a:t>
            </a:r>
          </a:p>
          <a:p>
            <a:pPr lvl="0"/>
            <a:r>
              <a:rPr lang="en-US" sz="2800" dirty="0"/>
              <a:t>What is the facility’s financial relationship to the nearby nursing home?</a:t>
            </a:r>
          </a:p>
          <a:p>
            <a:pPr lvl="0"/>
            <a:r>
              <a:rPr lang="en-US" sz="2800" dirty="0"/>
              <a:t>What is the impact of having a nursing home so close to the Assisted Living Facility?</a:t>
            </a:r>
          </a:p>
          <a:p>
            <a:pPr lvl="0"/>
            <a:endParaRPr lang="en-US" dirty="0"/>
          </a:p>
        </p:txBody>
      </p:sp>
    </p:spTree>
    <p:extLst>
      <p:ext uri="{BB962C8B-B14F-4D97-AF65-F5344CB8AC3E}">
        <p14:creationId xmlns:p14="http://schemas.microsoft.com/office/powerpoint/2010/main" val="1402245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 Measures</a:t>
            </a:r>
          </a:p>
        </p:txBody>
      </p:sp>
      <p:sp>
        <p:nvSpPr>
          <p:cNvPr id="3" name="Content Placeholder 2"/>
          <p:cNvSpPr>
            <a:spLocks noGrp="1"/>
          </p:cNvSpPr>
          <p:nvPr>
            <p:ph idx="1"/>
          </p:nvPr>
        </p:nvSpPr>
        <p:spPr/>
        <p:txBody>
          <a:bodyPr>
            <a:normAutofit fontScale="92500" lnSpcReduction="20000"/>
          </a:bodyPr>
          <a:lstStyle/>
          <a:p>
            <a:pPr lvl="0"/>
            <a:r>
              <a:rPr lang="en-US" sz="3000" dirty="0"/>
              <a:t>All assisted living facilities must follow rules/regulations.</a:t>
            </a:r>
          </a:p>
          <a:p>
            <a:pPr lvl="1">
              <a:buFont typeface="Arial" panose="020B0604020202020204" pitchFamily="34" charset="0"/>
              <a:buChar char="•"/>
            </a:pPr>
            <a:r>
              <a:rPr lang="en-US" sz="2600" dirty="0"/>
              <a:t>Those rules vary from state to state and some states may offer more protections to residents than others.</a:t>
            </a:r>
          </a:p>
          <a:p>
            <a:pPr lvl="1">
              <a:buFont typeface="Arial" panose="020B0604020202020204" pitchFamily="34" charset="0"/>
              <a:buChar char="•"/>
            </a:pPr>
            <a:r>
              <a:rPr lang="en-US" sz="2600" dirty="0"/>
              <a:t>The federal government does not regulate them. </a:t>
            </a:r>
          </a:p>
          <a:p>
            <a:pPr lvl="0"/>
            <a:r>
              <a:rPr lang="en-US" sz="3000" dirty="0"/>
              <a:t>Some states have records on violations and sanctions.</a:t>
            </a:r>
          </a:p>
          <a:p>
            <a:pPr lvl="0"/>
            <a:r>
              <a:rPr lang="en-US" sz="3000" dirty="0"/>
              <a:t>Contact the Aging and Disability Resource Center in your area to see what information is available.</a:t>
            </a:r>
          </a:p>
          <a:p>
            <a:pPr lvl="0"/>
            <a:r>
              <a:rPr lang="en-US" sz="3000" dirty="0"/>
              <a:t>Call your local Area Agency on Aging or use the Eldercare Locator: 1-800-677-1116.</a:t>
            </a:r>
          </a:p>
          <a:p>
            <a:endParaRPr lang="en-US" dirty="0"/>
          </a:p>
        </p:txBody>
      </p:sp>
    </p:spTree>
    <p:extLst>
      <p:ext uri="{BB962C8B-B14F-4D97-AF65-F5344CB8AC3E}">
        <p14:creationId xmlns:p14="http://schemas.microsoft.com/office/powerpoint/2010/main" val="3020577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Overview</a:t>
            </a:r>
          </a:p>
        </p:txBody>
      </p:sp>
      <p:sp>
        <p:nvSpPr>
          <p:cNvPr id="3" name="Content Placeholder 2"/>
          <p:cNvSpPr>
            <a:spLocks noGrp="1"/>
          </p:cNvSpPr>
          <p:nvPr>
            <p:ph idx="1"/>
          </p:nvPr>
        </p:nvSpPr>
        <p:spPr/>
        <p:txBody>
          <a:bodyPr>
            <a:normAutofit/>
          </a:bodyPr>
          <a:lstStyle/>
          <a:p>
            <a:r>
              <a:rPr lang="en-US" sz="2800" dirty="0"/>
              <a:t>Visit and observe many assisted living facilities.</a:t>
            </a:r>
          </a:p>
          <a:p>
            <a:r>
              <a:rPr lang="en-US" sz="2800" dirty="0"/>
              <a:t>Ask numerous questions.</a:t>
            </a:r>
          </a:p>
          <a:p>
            <a:r>
              <a:rPr lang="en-US" sz="2800" dirty="0"/>
              <a:t>Talk about the specific needs of the person living with dementia.</a:t>
            </a:r>
          </a:p>
          <a:p>
            <a:r>
              <a:rPr lang="en-US" sz="2800" b="1" dirty="0"/>
              <a:t>Good resource</a:t>
            </a:r>
            <a:r>
              <a:rPr lang="en-US" sz="2800" dirty="0"/>
              <a:t>: </a:t>
            </a:r>
            <a:r>
              <a:rPr lang="en-US" sz="2800" i="1" dirty="0"/>
              <a:t>The Good Caregiver*</a:t>
            </a:r>
          </a:p>
          <a:p>
            <a:endParaRPr lang="en-US" dirty="0"/>
          </a:p>
          <a:p>
            <a:endParaRPr lang="en-US" dirty="0"/>
          </a:p>
          <a:p>
            <a:pPr marL="0" indent="0" algn="ctr">
              <a:buNone/>
            </a:pPr>
            <a:r>
              <a:rPr lang="en-US" sz="1500" dirty="0"/>
              <a:t>*Kane RL and Ouellette J. </a:t>
            </a:r>
            <a:r>
              <a:rPr lang="en-US" sz="1500" i="1" dirty="0"/>
              <a:t>The Good Caregiver</a:t>
            </a:r>
            <a:r>
              <a:rPr lang="en-US" sz="1500" dirty="0"/>
              <a:t>. New York, New York. Penguin Press</a:t>
            </a:r>
          </a:p>
          <a:p>
            <a:endParaRPr lang="en-US" dirty="0"/>
          </a:p>
          <a:p>
            <a:pPr marL="0" indent="0">
              <a:buNone/>
            </a:pPr>
            <a:endParaRPr lang="en-US" dirty="0"/>
          </a:p>
        </p:txBody>
      </p:sp>
    </p:spTree>
    <p:extLst>
      <p:ext uri="{BB962C8B-B14F-4D97-AF65-F5344CB8AC3E}">
        <p14:creationId xmlns:p14="http://schemas.microsoft.com/office/powerpoint/2010/main" val="2794073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Entrance Criteria</a:t>
            </a:r>
          </a:p>
        </p:txBody>
      </p:sp>
      <p:sp>
        <p:nvSpPr>
          <p:cNvPr id="3" name="Content Placeholder 2"/>
          <p:cNvSpPr>
            <a:spLocks noGrp="1"/>
          </p:cNvSpPr>
          <p:nvPr>
            <p:ph idx="1"/>
          </p:nvPr>
        </p:nvSpPr>
        <p:spPr/>
        <p:txBody>
          <a:bodyPr>
            <a:normAutofit/>
          </a:bodyPr>
          <a:lstStyle/>
          <a:p>
            <a:pPr lvl="0"/>
            <a:r>
              <a:rPr lang="en-US" sz="2800" dirty="0"/>
              <a:t>What are the rules for entrance? </a:t>
            </a:r>
          </a:p>
          <a:p>
            <a:pPr lvl="1">
              <a:buFont typeface="Arial" panose="020B0604020202020204" pitchFamily="34" charset="0"/>
              <a:buChar char="•"/>
            </a:pPr>
            <a:r>
              <a:rPr lang="en-US" sz="2400" dirty="0"/>
              <a:t>What criteria are there for severely physically/mentally disabled individuals?</a:t>
            </a:r>
          </a:p>
          <a:p>
            <a:r>
              <a:rPr lang="en-US" sz="2800" dirty="0"/>
              <a:t>What medical records will you need to provide?</a:t>
            </a:r>
          </a:p>
          <a:p>
            <a:r>
              <a:rPr lang="en-US" sz="2800" dirty="0"/>
              <a:t>What financial records will you need to provide?</a:t>
            </a:r>
          </a:p>
          <a:p>
            <a:endParaRPr lang="en-US" dirty="0"/>
          </a:p>
        </p:txBody>
      </p:sp>
    </p:spTree>
    <p:extLst>
      <p:ext uri="{BB962C8B-B14F-4D97-AF65-F5344CB8AC3E}">
        <p14:creationId xmlns:p14="http://schemas.microsoft.com/office/powerpoint/2010/main" val="1761198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Expectations</a:t>
            </a:r>
          </a:p>
        </p:txBody>
      </p:sp>
      <p:sp>
        <p:nvSpPr>
          <p:cNvPr id="3" name="Content Placeholder 2"/>
          <p:cNvSpPr>
            <a:spLocks noGrp="1"/>
          </p:cNvSpPr>
          <p:nvPr>
            <p:ph idx="1"/>
          </p:nvPr>
        </p:nvSpPr>
        <p:spPr>
          <a:xfrm>
            <a:off x="457200" y="1219200"/>
            <a:ext cx="8229600" cy="4906963"/>
          </a:xfrm>
        </p:spPr>
        <p:txBody>
          <a:bodyPr>
            <a:normAutofit/>
          </a:bodyPr>
          <a:lstStyle/>
          <a:p>
            <a:r>
              <a:rPr lang="en-US" sz="2800" dirty="0"/>
              <a:t>What happens if the person living with dementia chooses to leave? </a:t>
            </a:r>
          </a:p>
          <a:p>
            <a:pPr lvl="0"/>
            <a:r>
              <a:rPr lang="en-US" sz="2800" dirty="0"/>
              <a:t>What rules will the person have to follow? </a:t>
            </a:r>
          </a:p>
          <a:p>
            <a:pPr lvl="1">
              <a:buFont typeface="Arial" panose="020B0604020202020204" pitchFamily="34" charset="0"/>
              <a:buChar char="•"/>
            </a:pPr>
            <a:r>
              <a:rPr lang="en-US" sz="2400" dirty="0"/>
              <a:t>What must he/she sign?</a:t>
            </a:r>
          </a:p>
          <a:p>
            <a:pPr lvl="0"/>
            <a:r>
              <a:rPr lang="en-US" sz="2800" dirty="0"/>
              <a:t>What level of disability due to dementia can the facility handle?</a:t>
            </a:r>
          </a:p>
          <a:p>
            <a:pPr lvl="0"/>
            <a:r>
              <a:rPr lang="en-US" sz="2800" dirty="0"/>
              <a:t>Will some types of behavior result in discharge? </a:t>
            </a:r>
          </a:p>
          <a:p>
            <a:pPr lvl="0"/>
            <a:r>
              <a:rPr lang="en-US" sz="2800" dirty="0"/>
              <a:t>How often do the fees increase?</a:t>
            </a:r>
          </a:p>
          <a:p>
            <a:pPr lvl="0"/>
            <a:r>
              <a:rPr lang="en-US" sz="2800" dirty="0"/>
              <a:t>How do they care for people with dementia?</a:t>
            </a:r>
          </a:p>
          <a:p>
            <a:pPr lvl="0"/>
            <a:r>
              <a:rPr lang="en-US" sz="2800" dirty="0"/>
              <a:t>What happens if a resident runs out of money? </a:t>
            </a:r>
          </a:p>
          <a:p>
            <a:endParaRPr lang="en-US" dirty="0"/>
          </a:p>
        </p:txBody>
      </p:sp>
    </p:spTree>
    <p:extLst>
      <p:ext uri="{BB962C8B-B14F-4D97-AF65-F5344CB8AC3E}">
        <p14:creationId xmlns:p14="http://schemas.microsoft.com/office/powerpoint/2010/main" val="1458251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dirty="0"/>
              <a:t>Part I: Costs &amp; Fees</a:t>
            </a:r>
          </a:p>
        </p:txBody>
      </p:sp>
      <p:sp>
        <p:nvSpPr>
          <p:cNvPr id="3" name="Content Placeholder 2"/>
          <p:cNvSpPr>
            <a:spLocks noGrp="1"/>
          </p:cNvSpPr>
          <p:nvPr>
            <p:ph idx="1"/>
          </p:nvPr>
        </p:nvSpPr>
        <p:spPr>
          <a:xfrm>
            <a:off x="457200" y="990600"/>
            <a:ext cx="8229600" cy="5135563"/>
          </a:xfrm>
        </p:spPr>
        <p:txBody>
          <a:bodyPr>
            <a:normAutofit fontScale="25000" lnSpcReduction="20000"/>
          </a:bodyPr>
          <a:lstStyle/>
          <a:p>
            <a:pPr lvl="0"/>
            <a:endParaRPr lang="en-US" dirty="0"/>
          </a:p>
          <a:p>
            <a:r>
              <a:rPr lang="en-US" sz="11200" dirty="0"/>
              <a:t>What does it cost for room and board?</a:t>
            </a:r>
          </a:p>
          <a:p>
            <a:r>
              <a:rPr lang="en-US" sz="11200" dirty="0"/>
              <a:t>Does the facility require a deposit in addition to a monthly fee?</a:t>
            </a:r>
          </a:p>
          <a:p>
            <a:r>
              <a:rPr lang="en-US" sz="11200" dirty="0"/>
              <a:t>What does it cost for the basic service package?</a:t>
            </a:r>
          </a:p>
          <a:p>
            <a:pPr lvl="1">
              <a:buFont typeface="Arial" panose="020B0604020202020204" pitchFamily="34" charset="0"/>
              <a:buChar char="•"/>
            </a:pPr>
            <a:r>
              <a:rPr lang="en-US" sz="9600" dirty="0"/>
              <a:t>Are bathing, dressing and feeding included?</a:t>
            </a:r>
          </a:p>
          <a:p>
            <a:r>
              <a:rPr lang="en-US" sz="11200" dirty="0"/>
              <a:t>What does the facility base its fees on? </a:t>
            </a:r>
          </a:p>
          <a:p>
            <a:r>
              <a:rPr lang="en-US" sz="11200" dirty="0"/>
              <a:t>What happens if the facility charges for basic services the resident does not need? </a:t>
            </a:r>
          </a:p>
          <a:p>
            <a:r>
              <a:rPr lang="en-US" sz="11200" dirty="0"/>
              <a:t>Can the resident supply some of their own basic services to avoid facility cost?</a:t>
            </a:r>
          </a:p>
          <a:p>
            <a:r>
              <a:rPr lang="en-US" sz="11200" dirty="0"/>
              <a:t>Are any charges based on a disability assessment? </a:t>
            </a:r>
          </a:p>
          <a:p>
            <a:endParaRPr lang="en-US" sz="12000" dirty="0"/>
          </a:p>
          <a:p>
            <a:endParaRPr lang="en-US" sz="11200" dirty="0"/>
          </a:p>
          <a:p>
            <a:endParaRPr lang="en-US" sz="9800" dirty="0"/>
          </a:p>
          <a:p>
            <a:endParaRPr lang="en-US" sz="9800" dirty="0"/>
          </a:p>
        </p:txBody>
      </p:sp>
    </p:spTree>
    <p:extLst>
      <p:ext uri="{BB962C8B-B14F-4D97-AF65-F5344CB8AC3E}">
        <p14:creationId xmlns:p14="http://schemas.microsoft.com/office/powerpoint/2010/main" val="1007200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dirty="0"/>
              <a:t>Part II: Costs &amp; Fees</a:t>
            </a:r>
          </a:p>
        </p:txBody>
      </p:sp>
      <p:sp>
        <p:nvSpPr>
          <p:cNvPr id="3" name="Content Placeholder 2"/>
          <p:cNvSpPr>
            <a:spLocks noGrp="1"/>
          </p:cNvSpPr>
          <p:nvPr>
            <p:ph idx="1"/>
          </p:nvPr>
        </p:nvSpPr>
        <p:spPr>
          <a:xfrm>
            <a:off x="457200" y="1143000"/>
            <a:ext cx="8229600" cy="5334000"/>
          </a:xfrm>
        </p:spPr>
        <p:txBody>
          <a:bodyPr>
            <a:normAutofit/>
          </a:bodyPr>
          <a:lstStyle/>
          <a:p>
            <a:pPr lvl="0"/>
            <a:r>
              <a:rPr lang="en-US" sz="2800" dirty="0"/>
              <a:t>Are the rates based on a certain amount of time or by the services provided?</a:t>
            </a:r>
          </a:p>
          <a:p>
            <a:pPr lvl="0"/>
            <a:r>
              <a:rPr lang="en-US" sz="2800" dirty="0"/>
              <a:t>How much personal care does the facility include in the quoted price? </a:t>
            </a:r>
          </a:p>
          <a:p>
            <a:pPr lvl="0"/>
            <a:r>
              <a:rPr lang="en-US" sz="2800" dirty="0"/>
              <a:t>What do services like hair dressers, medications, laundry, and personal care supplies cost?</a:t>
            </a:r>
          </a:p>
          <a:p>
            <a:pPr lvl="0"/>
            <a:r>
              <a:rPr lang="en-US" sz="2800" dirty="0"/>
              <a:t>What is the basis (and charge) for greater levels of required care? </a:t>
            </a:r>
          </a:p>
          <a:p>
            <a:pPr lvl="0"/>
            <a:r>
              <a:rPr lang="en-US" sz="2800" dirty="0"/>
              <a:t>How much incremental care is available? </a:t>
            </a:r>
          </a:p>
          <a:p>
            <a:pPr lvl="0"/>
            <a:r>
              <a:rPr lang="en-US" sz="2800" dirty="0"/>
              <a:t>Does the facility provide these services on a temporary or a long-term basis? </a:t>
            </a:r>
          </a:p>
          <a:p>
            <a:endParaRPr lang="en-US" dirty="0"/>
          </a:p>
        </p:txBody>
      </p:sp>
    </p:spTree>
    <p:extLst>
      <p:ext uri="{BB962C8B-B14F-4D97-AF65-F5344CB8AC3E}">
        <p14:creationId xmlns:p14="http://schemas.microsoft.com/office/powerpoint/2010/main" val="3928406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a:t>
            </a:r>
          </a:p>
        </p:txBody>
      </p:sp>
      <p:sp>
        <p:nvSpPr>
          <p:cNvPr id="4" name="Content Placeholder 3">
            <a:extLst>
              <a:ext uri="{FF2B5EF4-FFF2-40B4-BE49-F238E27FC236}">
                <a16:creationId xmlns:a16="http://schemas.microsoft.com/office/drawing/2014/main" id="{0674C3D8-4B12-45A9-96B6-B4A0E13BB4A5}"/>
              </a:ext>
            </a:extLst>
          </p:cNvPr>
          <p:cNvSpPr>
            <a:spLocks noGrp="1"/>
          </p:cNvSpPr>
          <p:nvPr>
            <p:ph idx="1"/>
          </p:nvPr>
        </p:nvSpPr>
        <p:spPr/>
        <p:txBody>
          <a:bodyPr/>
          <a:lstStyle/>
          <a:p>
            <a:r>
              <a:rPr lang="en-US" altLang="en-US" sz="2800" dirty="0">
                <a:ea typeface="Calibri" panose="020F0502020204030204" pitchFamily="34" charset="0"/>
                <a:cs typeface="Times New Roman" panose="02020603050405020304" pitchFamily="18" charset="0"/>
              </a:rPr>
              <a:t>How long have the staff worked in the facility?</a:t>
            </a:r>
            <a:endParaRPr lang="en-US" altLang="en-US" sz="2800" dirty="0"/>
          </a:p>
          <a:p>
            <a:r>
              <a:rPr lang="en-US" altLang="en-US" sz="2800" dirty="0">
                <a:ea typeface="Calibri" panose="020F0502020204030204" pitchFamily="34" charset="0"/>
                <a:cs typeface="Times New Roman" panose="02020603050405020304" pitchFamily="18" charset="0"/>
              </a:rPr>
              <a:t>Do they have a significant turnover in staff?</a:t>
            </a:r>
          </a:p>
          <a:p>
            <a:r>
              <a:rPr lang="en-US" altLang="en-US" sz="2800" dirty="0">
                <a:ea typeface="Calibri" panose="020F0502020204030204" pitchFamily="34" charset="0"/>
                <a:cs typeface="Times New Roman" panose="02020603050405020304" pitchFamily="18" charset="0"/>
              </a:rPr>
              <a:t>Does the facility use many temporary workers?</a:t>
            </a:r>
            <a:endParaRPr lang="en-US" altLang="en-US" sz="2800" dirty="0"/>
          </a:p>
          <a:p>
            <a:r>
              <a:rPr lang="en-US" altLang="en-US" sz="2800" dirty="0"/>
              <a:t>Does the facility have an activities director?</a:t>
            </a:r>
          </a:p>
          <a:p>
            <a:pPr lvl="1">
              <a:buFont typeface="Arial" panose="020B0604020202020204" pitchFamily="34" charset="0"/>
              <a:buChar char="•"/>
            </a:pPr>
            <a:r>
              <a:rPr lang="en-US" altLang="en-US" sz="2600" dirty="0"/>
              <a:t>What are his/her qualifications?</a:t>
            </a:r>
          </a:p>
          <a:p>
            <a:pPr lvl="1">
              <a:buFont typeface="Arial" panose="020B0604020202020204" pitchFamily="34" charset="0"/>
              <a:buChar char="•"/>
            </a:pPr>
            <a:r>
              <a:rPr lang="en-US" altLang="en-US" sz="2600" dirty="0"/>
              <a:t>What kind of activities do they offer?</a:t>
            </a:r>
          </a:p>
          <a:p>
            <a:r>
              <a:rPr lang="en-US" altLang="en-US" sz="2800" dirty="0"/>
              <a:t>Do outside groups from the community come into the facility?</a:t>
            </a:r>
          </a:p>
          <a:p>
            <a:r>
              <a:rPr lang="en-US" altLang="en-US" sz="2800" dirty="0"/>
              <a:t>Does the staff have any training in dementia care?</a:t>
            </a:r>
          </a:p>
          <a:p>
            <a:endParaRPr lang="en-US" dirty="0"/>
          </a:p>
        </p:txBody>
      </p:sp>
    </p:spTree>
    <p:extLst>
      <p:ext uri="{BB962C8B-B14F-4D97-AF65-F5344CB8AC3E}">
        <p14:creationId xmlns:p14="http://schemas.microsoft.com/office/powerpoint/2010/main" val="1632089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Routines</a:t>
            </a:r>
          </a:p>
        </p:txBody>
      </p:sp>
      <p:sp>
        <p:nvSpPr>
          <p:cNvPr id="3" name="Content Placeholder 2"/>
          <p:cNvSpPr>
            <a:spLocks noGrp="1"/>
          </p:cNvSpPr>
          <p:nvPr>
            <p:ph idx="1"/>
          </p:nvPr>
        </p:nvSpPr>
        <p:spPr>
          <a:xfrm>
            <a:off x="474133" y="1417638"/>
            <a:ext cx="8229600" cy="4525963"/>
          </a:xfrm>
        </p:spPr>
        <p:txBody>
          <a:bodyPr>
            <a:normAutofit fontScale="85000" lnSpcReduction="20000"/>
          </a:bodyPr>
          <a:lstStyle/>
          <a:p>
            <a:pPr lvl="0"/>
            <a:r>
              <a:rPr lang="en-US" sz="3300" dirty="0"/>
              <a:t>Is the facility’s activities program designed as leisure or rehabilitation, and is the schedule flexible?</a:t>
            </a:r>
          </a:p>
          <a:p>
            <a:pPr lvl="0"/>
            <a:r>
              <a:rPr lang="en-US" sz="3300" dirty="0"/>
              <a:t>Can the facility accommodate different routines? </a:t>
            </a:r>
          </a:p>
          <a:p>
            <a:pPr lvl="0"/>
            <a:r>
              <a:rPr lang="en-US" sz="3300" dirty="0"/>
              <a:t>Can residents control their daily schedules, including what time they get up or go to bed, when, and with whom they eat, or when they bathe?</a:t>
            </a:r>
          </a:p>
          <a:p>
            <a:pPr lvl="0"/>
            <a:r>
              <a:rPr lang="en-US" sz="3300" dirty="0"/>
              <a:t>Can a resident have his/her own car/parking space?</a:t>
            </a:r>
          </a:p>
          <a:p>
            <a:pPr lvl="0"/>
            <a:r>
              <a:rPr lang="en-US" sz="3300" dirty="0"/>
              <a:t>Does the facility provide transportation to doctor’s appointments, leisure activities, and shopping?</a:t>
            </a:r>
          </a:p>
          <a:p>
            <a:pPr lvl="0"/>
            <a:r>
              <a:rPr lang="en-US" sz="3300" dirty="0"/>
              <a:t>Can the facility prepare special meals that take into account residents’ cultural and other preferences?</a:t>
            </a:r>
          </a:p>
          <a:p>
            <a:pPr lvl="0"/>
            <a:endParaRPr lang="en-US" sz="3300" dirty="0"/>
          </a:p>
          <a:p>
            <a:pPr lvl="0"/>
            <a:endParaRPr lang="en-US" sz="3300" dirty="0"/>
          </a:p>
          <a:p>
            <a:pPr lvl="0"/>
            <a:endParaRPr lang="en-US" sz="3500" dirty="0"/>
          </a:p>
          <a:p>
            <a:pPr lvl="0"/>
            <a:endParaRPr lang="en-US" dirty="0"/>
          </a:p>
        </p:txBody>
      </p:sp>
    </p:spTree>
    <p:extLst>
      <p:ext uri="{BB962C8B-B14F-4D97-AF65-F5344CB8AC3E}">
        <p14:creationId xmlns:p14="http://schemas.microsoft.com/office/powerpoint/2010/main" val="3408290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dirty="0"/>
              <a:t>Resident Rights</a:t>
            </a:r>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lvl="0"/>
            <a:r>
              <a:rPr lang="en-US" sz="3000" dirty="0"/>
              <a:t>Can residents store food in their units?</a:t>
            </a:r>
          </a:p>
          <a:p>
            <a:pPr lvl="0"/>
            <a:r>
              <a:rPr lang="en-US" sz="3000" dirty="0"/>
              <a:t>Do residents have access to sufficient cooking facilities? </a:t>
            </a:r>
          </a:p>
          <a:p>
            <a:pPr lvl="0"/>
            <a:r>
              <a:rPr lang="en-US" sz="3000" dirty="0"/>
              <a:t>Do residents participate in the development of their own care plans?</a:t>
            </a:r>
          </a:p>
          <a:p>
            <a:pPr lvl="0"/>
            <a:r>
              <a:rPr lang="en-US" sz="3000" dirty="0"/>
              <a:t>Do the residents look happy and content?                                                   </a:t>
            </a:r>
          </a:p>
          <a:p>
            <a:pPr lvl="0"/>
            <a:r>
              <a:rPr lang="en-US" sz="3000" dirty="0"/>
              <a:t>Are the units clean? Are there cleaning services?</a:t>
            </a:r>
          </a:p>
          <a:p>
            <a:pPr lvl="0"/>
            <a:r>
              <a:rPr lang="en-US" sz="3000" dirty="0"/>
              <a:t>How is laundry handled? </a:t>
            </a:r>
          </a:p>
          <a:p>
            <a:pPr lvl="0"/>
            <a:r>
              <a:rPr lang="en-US" sz="3000" dirty="0"/>
              <a:t>Can residents lock their units?</a:t>
            </a:r>
          </a:p>
          <a:p>
            <a:pPr lvl="0"/>
            <a:r>
              <a:rPr lang="en-US" sz="3000" dirty="0"/>
              <a:t>Do residents get their own mail?</a:t>
            </a:r>
          </a:p>
          <a:p>
            <a:pPr lvl="0"/>
            <a:endParaRPr lang="en-US" dirty="0"/>
          </a:p>
          <a:p>
            <a:endParaRPr lang="en-US" dirty="0"/>
          </a:p>
          <a:p>
            <a:endParaRPr lang="en-US" dirty="0"/>
          </a:p>
        </p:txBody>
      </p:sp>
    </p:spTree>
    <p:extLst>
      <p:ext uri="{BB962C8B-B14F-4D97-AF65-F5344CB8AC3E}">
        <p14:creationId xmlns:p14="http://schemas.microsoft.com/office/powerpoint/2010/main" val="2914351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HRSA-template-2015</Template>
  <TotalTime>655</TotalTime>
  <Words>1375</Words>
  <Application>Microsoft Office PowerPoint</Application>
  <PresentationFormat>On-screen Show (4:3)</PresentationFormat>
  <Paragraphs>154</Paragraphs>
  <Slides>18</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Assisted Living Facility Considerations</vt:lpstr>
      <vt:lpstr>Overview</vt:lpstr>
      <vt:lpstr>Entrance Criteria</vt:lpstr>
      <vt:lpstr>Expectations</vt:lpstr>
      <vt:lpstr>Part I: Costs &amp; Fees</vt:lpstr>
      <vt:lpstr>Part II: Costs &amp; Fees</vt:lpstr>
      <vt:lpstr>Staff</vt:lpstr>
      <vt:lpstr>Routines</vt:lpstr>
      <vt:lpstr>Resident Rights</vt:lpstr>
      <vt:lpstr>Part I: Medical Care</vt:lpstr>
      <vt:lpstr>Part II: Medical Care</vt:lpstr>
      <vt:lpstr>Staff Training</vt:lpstr>
      <vt:lpstr>Part I: Meeting Needs </vt:lpstr>
      <vt:lpstr>Part II: Meeting Needs</vt:lpstr>
      <vt:lpstr>Customs and Traditions</vt:lpstr>
      <vt:lpstr>Memory Care</vt:lpstr>
      <vt:lpstr>Affiliations</vt:lpstr>
      <vt:lpstr>Quality Measures</vt:lpstr>
    </vt:vector>
  </TitlesOfParts>
  <Company>HRSA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Assisted Living Checklist</dc:title>
  <dc:creator>HRSA</dc:creator>
  <cp:keywords>Assisted Living; Dementia</cp:keywords>
  <cp:lastModifiedBy>Cummings, Mackenzie (HRSA)</cp:lastModifiedBy>
  <cp:revision>92</cp:revision>
  <dcterms:created xsi:type="dcterms:W3CDTF">2015-08-24T12:09:41Z</dcterms:created>
  <dcterms:modified xsi:type="dcterms:W3CDTF">2017-11-28T16:33:08Z</dcterms:modified>
</cp:coreProperties>
</file>