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6"/>
  </p:notesMasterIdLst>
  <p:sldIdLst>
    <p:sldId id="257" r:id="rId2"/>
    <p:sldId id="258" r:id="rId3"/>
    <p:sldId id="282" r:id="rId4"/>
    <p:sldId id="260" r:id="rId5"/>
    <p:sldId id="263" r:id="rId6"/>
    <p:sldId id="269" r:id="rId7"/>
    <p:sldId id="267" r:id="rId8"/>
    <p:sldId id="272" r:id="rId9"/>
    <p:sldId id="275" r:id="rId10"/>
    <p:sldId id="277" r:id="rId11"/>
    <p:sldId id="285" r:id="rId12"/>
    <p:sldId id="289" r:id="rId13"/>
    <p:sldId id="297" r:id="rId14"/>
    <p:sldId id="27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5" name="Author" initials="A"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60396" autoAdjust="0"/>
  </p:normalViewPr>
  <p:slideViewPr>
    <p:cSldViewPr>
      <p:cViewPr varScale="1">
        <p:scale>
          <a:sx n="69" d="100"/>
          <a:sy n="69" d="100"/>
        </p:scale>
        <p:origin x="281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3B29A4-8A73-4F1C-9E69-076DCD6E238A}" type="datetimeFigureOut">
              <a:rPr lang="en-US" smtClean="0"/>
              <a:t>11/28/2017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0A3644-2C24-4D5D-B7B1-3073FCA2AED6}" type="slidenum">
              <a:rPr lang="en-US" smtClean="0"/>
              <a:t>‹#›</a:t>
            </a:fld>
            <a:endParaRPr lang="en-US"/>
          </a:p>
        </p:txBody>
      </p:sp>
    </p:spTree>
    <p:extLst>
      <p:ext uri="{BB962C8B-B14F-4D97-AF65-F5344CB8AC3E}">
        <p14:creationId xmlns:p14="http://schemas.microsoft.com/office/powerpoint/2010/main" val="18647549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0A3644-2C24-4D5D-B7B1-3073FCA2AED6}" type="slidenum">
              <a:rPr lang="en-US" smtClean="0"/>
              <a:t>1</a:t>
            </a:fld>
            <a:endParaRPr lang="en-US" dirty="0"/>
          </a:p>
        </p:txBody>
      </p:sp>
    </p:spTree>
    <p:extLst>
      <p:ext uri="{BB962C8B-B14F-4D97-AF65-F5344CB8AC3E}">
        <p14:creationId xmlns:p14="http://schemas.microsoft.com/office/powerpoint/2010/main" val="3301069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0A3644-2C24-4D5D-B7B1-3073FCA2AED6}" type="slidenum">
              <a:rPr lang="en-US" smtClean="0"/>
              <a:t>10</a:t>
            </a:fld>
            <a:endParaRPr lang="en-US" dirty="0"/>
          </a:p>
        </p:txBody>
      </p:sp>
    </p:spTree>
    <p:extLst>
      <p:ext uri="{BB962C8B-B14F-4D97-AF65-F5344CB8AC3E}">
        <p14:creationId xmlns:p14="http://schemas.microsoft.com/office/powerpoint/2010/main" val="1996400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0A3644-2C24-4D5D-B7B1-3073FCA2AED6}" type="slidenum">
              <a:rPr lang="en-US" smtClean="0"/>
              <a:t>11</a:t>
            </a:fld>
            <a:endParaRPr lang="en-US" dirty="0"/>
          </a:p>
        </p:txBody>
      </p:sp>
    </p:spTree>
    <p:extLst>
      <p:ext uri="{BB962C8B-B14F-4D97-AF65-F5344CB8AC3E}">
        <p14:creationId xmlns:p14="http://schemas.microsoft.com/office/powerpoint/2010/main" val="29900457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0A3644-2C24-4D5D-B7B1-3073FCA2AED6}" type="slidenum">
              <a:rPr lang="en-US" smtClean="0"/>
              <a:t>12</a:t>
            </a:fld>
            <a:endParaRPr lang="en-US" dirty="0"/>
          </a:p>
        </p:txBody>
      </p:sp>
    </p:spTree>
    <p:extLst>
      <p:ext uri="{BB962C8B-B14F-4D97-AF65-F5344CB8AC3E}">
        <p14:creationId xmlns:p14="http://schemas.microsoft.com/office/powerpoint/2010/main" val="29900457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70A3644-2C24-4D5D-B7B1-3073FCA2AED6}" type="slidenum">
              <a:rPr lang="en-US" smtClean="0"/>
              <a:t>13</a:t>
            </a:fld>
            <a:endParaRPr lang="en-US" dirty="0"/>
          </a:p>
        </p:txBody>
      </p:sp>
    </p:spTree>
    <p:extLst>
      <p:ext uri="{BB962C8B-B14F-4D97-AF65-F5344CB8AC3E}">
        <p14:creationId xmlns:p14="http://schemas.microsoft.com/office/powerpoint/2010/main" val="34825750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0A3644-2C24-4D5D-B7B1-3073FCA2AED6}" type="slidenum">
              <a:rPr lang="en-US" smtClean="0"/>
              <a:t>14</a:t>
            </a:fld>
            <a:endParaRPr lang="en-US" dirty="0"/>
          </a:p>
        </p:txBody>
      </p:sp>
    </p:spTree>
    <p:extLst>
      <p:ext uri="{BB962C8B-B14F-4D97-AF65-F5344CB8AC3E}">
        <p14:creationId xmlns:p14="http://schemas.microsoft.com/office/powerpoint/2010/main" val="3770852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0A3644-2C24-4D5D-B7B1-3073FCA2AED6}" type="slidenum">
              <a:rPr lang="en-US" smtClean="0"/>
              <a:t>2</a:t>
            </a:fld>
            <a:endParaRPr lang="en-US" dirty="0"/>
          </a:p>
        </p:txBody>
      </p:sp>
    </p:spTree>
    <p:extLst>
      <p:ext uri="{BB962C8B-B14F-4D97-AF65-F5344CB8AC3E}">
        <p14:creationId xmlns:p14="http://schemas.microsoft.com/office/powerpoint/2010/main" val="39568855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70A3644-2C24-4D5D-B7B1-3073FCA2AED6}" type="slidenum">
              <a:rPr lang="en-US" smtClean="0"/>
              <a:t>3</a:t>
            </a:fld>
            <a:endParaRPr lang="en-US" dirty="0"/>
          </a:p>
        </p:txBody>
      </p:sp>
    </p:spTree>
    <p:extLst>
      <p:ext uri="{BB962C8B-B14F-4D97-AF65-F5344CB8AC3E}">
        <p14:creationId xmlns:p14="http://schemas.microsoft.com/office/powerpoint/2010/main" val="10751253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970A3644-2C24-4D5D-B7B1-3073FCA2AED6}" type="slidenum">
              <a:rPr lang="en-US" smtClean="0"/>
              <a:t>4</a:t>
            </a:fld>
            <a:endParaRPr lang="en-US" dirty="0"/>
          </a:p>
        </p:txBody>
      </p:sp>
    </p:spTree>
    <p:extLst>
      <p:ext uri="{BB962C8B-B14F-4D97-AF65-F5344CB8AC3E}">
        <p14:creationId xmlns:p14="http://schemas.microsoft.com/office/powerpoint/2010/main" val="16514814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970A3644-2C24-4D5D-B7B1-3073FCA2AED6}" type="slidenum">
              <a:rPr lang="en-US" smtClean="0"/>
              <a:t>5</a:t>
            </a:fld>
            <a:endParaRPr lang="en-US" dirty="0"/>
          </a:p>
        </p:txBody>
      </p:sp>
    </p:spTree>
    <p:extLst>
      <p:ext uri="{BB962C8B-B14F-4D97-AF65-F5344CB8AC3E}">
        <p14:creationId xmlns:p14="http://schemas.microsoft.com/office/powerpoint/2010/main" val="13300256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fld id="{970A3644-2C24-4D5D-B7B1-3073FCA2AED6}" type="slidenum">
              <a:rPr lang="en-US" smtClean="0"/>
              <a:t>6</a:t>
            </a:fld>
            <a:endParaRPr lang="en-US" dirty="0"/>
          </a:p>
        </p:txBody>
      </p:sp>
    </p:spTree>
    <p:extLst>
      <p:ext uri="{BB962C8B-B14F-4D97-AF65-F5344CB8AC3E}">
        <p14:creationId xmlns:p14="http://schemas.microsoft.com/office/powerpoint/2010/main" val="21934212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70A3644-2C24-4D5D-B7B1-3073FCA2AED6}" type="slidenum">
              <a:rPr lang="en-US" smtClean="0"/>
              <a:t>7</a:t>
            </a:fld>
            <a:endParaRPr lang="en-US" dirty="0"/>
          </a:p>
        </p:txBody>
      </p:sp>
    </p:spTree>
    <p:extLst>
      <p:ext uri="{BB962C8B-B14F-4D97-AF65-F5344CB8AC3E}">
        <p14:creationId xmlns:p14="http://schemas.microsoft.com/office/powerpoint/2010/main" val="30321475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970A3644-2C24-4D5D-B7B1-3073FCA2AED6}" type="slidenum">
              <a:rPr lang="en-US" smtClean="0"/>
              <a:t>8</a:t>
            </a:fld>
            <a:endParaRPr lang="en-US" dirty="0"/>
          </a:p>
        </p:txBody>
      </p:sp>
    </p:spTree>
    <p:extLst>
      <p:ext uri="{BB962C8B-B14F-4D97-AF65-F5344CB8AC3E}">
        <p14:creationId xmlns:p14="http://schemas.microsoft.com/office/powerpoint/2010/main" val="29187260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970A3644-2C24-4D5D-B7B1-3073FCA2AED6}" type="slidenum">
              <a:rPr lang="en-US" smtClean="0"/>
              <a:t>9</a:t>
            </a:fld>
            <a:endParaRPr lang="en-US" dirty="0"/>
          </a:p>
        </p:txBody>
      </p:sp>
    </p:spTree>
    <p:extLst>
      <p:ext uri="{BB962C8B-B14F-4D97-AF65-F5344CB8AC3E}">
        <p14:creationId xmlns:p14="http://schemas.microsoft.com/office/powerpoint/2010/main" val="29900457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946461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09782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31633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26963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226985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15811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9554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33292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96126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43605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330517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7" name="Straight Connector 6"/>
          <p:cNvCxnSpPr/>
          <p:nvPr userDrawn="1"/>
        </p:nvCxnSpPr>
        <p:spPr>
          <a:xfrm>
            <a:off x="-10160" y="6553200"/>
            <a:ext cx="7391400" cy="0"/>
          </a:xfrm>
          <a:prstGeom prst="line">
            <a:avLst/>
          </a:prstGeom>
          <a:ln w="19050">
            <a:solidFill>
              <a:srgbClr val="800000"/>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
        <p:nvSpPr>
          <p:cNvPr id="9" name="Rectangle 8"/>
          <p:cNvSpPr/>
          <p:nvPr userDrawn="1"/>
        </p:nvSpPr>
        <p:spPr>
          <a:xfrm>
            <a:off x="0" y="6629400"/>
            <a:ext cx="9144000" cy="228600"/>
          </a:xfrm>
          <a:prstGeom prst="rect">
            <a:avLst/>
          </a:prstGeom>
          <a:solidFill>
            <a:srgbClr val="0F4D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510364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cid:image001.png@01D20AC4.FCD7BAF0"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211.org/" TargetMode="External"/><Relationship Id="rId7" Type="http://schemas.openxmlformats.org/officeDocument/2006/relationships/hyperlink" Target="https://www.caregiver.org/family-care-navigator"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s://www.nia.nih.gov/health/about-adear-center" TargetMode="External"/><Relationship Id="rId5" Type="http://schemas.openxmlformats.org/officeDocument/2006/relationships/hyperlink" Target="https://www.alz.org/apps/findus.asp" TargetMode="External"/><Relationship Id="rId4" Type="http://schemas.openxmlformats.org/officeDocument/2006/relationships/hyperlink" Target="http://www.eldercare.gov/Eldercare.NET/Public/Index.aspx"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archrespite.org/us-map"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s://www.caregiver.va.gov/" TargetMode="External"/><Relationship Id="rId5" Type="http://schemas.openxmlformats.org/officeDocument/2006/relationships/hyperlink" Target="https://www.nadsa.org/consumers/choosing-a-center/" TargetMode="External"/><Relationship Id="rId4" Type="http://schemas.openxmlformats.org/officeDocument/2006/relationships/hyperlink" Target="http://www.eldercare.gov/Eldercare.NET/Public/Index.aspx"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www.mcicc-connect.org/index.php"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womenshealth.gov/a-z-topics/caregiver-stres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caregiver.org/resources-health-issue-or-condition"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1"/>
            <a:ext cx="7772400" cy="1676399"/>
          </a:xfrm>
        </p:spPr>
        <p:txBody>
          <a:bodyPr/>
          <a:lstStyle/>
          <a:p>
            <a:r>
              <a:rPr lang="en-US" dirty="0"/>
              <a:t>Caregiver Self-Care</a:t>
            </a:r>
          </a:p>
        </p:txBody>
      </p:sp>
      <p:sp>
        <p:nvSpPr>
          <p:cNvPr id="4" name="Subtitle 2"/>
          <p:cNvSpPr>
            <a:spLocks noGrp="1"/>
          </p:cNvSpPr>
          <p:nvPr>
            <p:ph type="subTitle" idx="1"/>
          </p:nvPr>
        </p:nvSpPr>
        <p:spPr>
          <a:xfrm>
            <a:off x="1371600" y="2895600"/>
            <a:ext cx="6400800" cy="2743200"/>
          </a:xfrm>
        </p:spPr>
        <p:txBody>
          <a:bodyPr>
            <a:normAutofit fontScale="62500" lnSpcReduction="20000"/>
          </a:bodyPr>
          <a:lstStyle/>
          <a:p>
            <a:pPr lvl="0" eaLnBrk="0" fontAlgn="base" hangingPunct="0">
              <a:spcBef>
                <a:spcPct val="0"/>
              </a:spcBef>
              <a:spcAft>
                <a:spcPct val="0"/>
              </a:spcAft>
            </a:pPr>
            <a:r>
              <a:rPr lang="en-US" altLang="en-US" sz="2800" dirty="0">
                <a:solidFill>
                  <a:prstClr val="black"/>
                </a:solidFill>
                <a:latin typeface="Calibri" panose="020F0502020204030204" pitchFamily="34" charset="0"/>
              </a:rPr>
              <a:t>We </a:t>
            </a:r>
            <a:r>
              <a:rPr lang="en-US" sz="2800" dirty="0">
                <a:solidFill>
                  <a:prstClr val="black"/>
                </a:solidFill>
              </a:rPr>
              <a:t>developed this module under a contract from the U.S. Department of Health and Human Services, Health Resources and Services Administration. The Department of Health and Human Services, Office of Women’s Health, funded this work.</a:t>
            </a:r>
          </a:p>
          <a:p>
            <a:pPr lvl="0" eaLnBrk="0" fontAlgn="base" hangingPunct="0">
              <a:spcBef>
                <a:spcPct val="0"/>
              </a:spcBef>
              <a:spcAft>
                <a:spcPct val="0"/>
              </a:spcAft>
            </a:pPr>
            <a:endParaRPr lang="en-US" sz="2600" dirty="0">
              <a:solidFill>
                <a:prstClr val="black"/>
              </a:solidFill>
            </a:endParaRPr>
          </a:p>
          <a:p>
            <a:pPr lvl="0" eaLnBrk="0" fontAlgn="base" hangingPunct="0">
              <a:spcBef>
                <a:spcPct val="0"/>
              </a:spcBef>
              <a:spcAft>
                <a:spcPct val="0"/>
              </a:spcAft>
            </a:pPr>
            <a:r>
              <a:rPr lang="en-US" altLang="en-US" sz="2600" b="1" dirty="0">
                <a:solidFill>
                  <a:prstClr val="black"/>
                </a:solidFill>
                <a:latin typeface="Calibri" panose="020F0502020204030204" pitchFamily="34" charset="0"/>
              </a:rPr>
              <a:t>Disclaimer:</a:t>
            </a:r>
            <a:r>
              <a:rPr lang="en-US" altLang="en-US" sz="2600" i="1" dirty="0">
                <a:solidFill>
                  <a:prstClr val="black"/>
                </a:solidFill>
                <a:latin typeface="Calibri" panose="020F0502020204030204" pitchFamily="34" charset="0"/>
              </a:rPr>
              <a:t> Some of the views expressed in this presentation module are solely the opinions of the author(s) and do not necessarily reflect the official policies of the U.S. Department of Health and Human Services  or the Health Resources and Services Administration, nor does mention of the department or agency </a:t>
            </a:r>
          </a:p>
          <a:p>
            <a:pPr lvl="0" eaLnBrk="0" fontAlgn="base" hangingPunct="0">
              <a:spcBef>
                <a:spcPct val="0"/>
              </a:spcBef>
              <a:spcAft>
                <a:spcPct val="0"/>
              </a:spcAft>
            </a:pPr>
            <a:r>
              <a:rPr lang="en-US" altLang="en-US" sz="2600" i="1" dirty="0">
                <a:solidFill>
                  <a:prstClr val="black"/>
                </a:solidFill>
                <a:latin typeface="Calibri" panose="020F0502020204030204" pitchFamily="34" charset="0"/>
              </a:rPr>
              <a:t>names imply endorsement by the U.S. Government.</a:t>
            </a:r>
            <a:endParaRPr lang="en-US" altLang="en-US" sz="2600" dirty="0">
              <a:solidFill>
                <a:prstClr val="black"/>
              </a:solidFill>
            </a:endParaRPr>
          </a:p>
          <a:p>
            <a:endParaRPr lang="en-US" dirty="0"/>
          </a:p>
        </p:txBody>
      </p:sp>
      <p:pic>
        <p:nvPicPr>
          <p:cNvPr id="5" name="Picture 4" descr="Logo of the U.S. Department of Health &amp; Human Services. "/>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240347" y="5486400"/>
            <a:ext cx="890905" cy="890905"/>
          </a:xfrm>
          <a:prstGeom prst="rect">
            <a:avLst/>
          </a:prstGeom>
          <a:noFill/>
          <a:ln>
            <a:noFill/>
          </a:ln>
        </p:spPr>
      </p:pic>
    </p:spTree>
    <p:extLst>
      <p:ext uri="{BB962C8B-B14F-4D97-AF65-F5344CB8AC3E}">
        <p14:creationId xmlns:p14="http://schemas.microsoft.com/office/powerpoint/2010/main" val="1520523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Self-Care Tips</a:t>
            </a:r>
          </a:p>
        </p:txBody>
      </p:sp>
      <p:sp>
        <p:nvSpPr>
          <p:cNvPr id="3" name="Content Placeholder 2"/>
          <p:cNvSpPr>
            <a:spLocks noGrp="1"/>
          </p:cNvSpPr>
          <p:nvPr>
            <p:ph idx="1"/>
          </p:nvPr>
        </p:nvSpPr>
        <p:spPr/>
        <p:txBody>
          <a:bodyPr>
            <a:normAutofit lnSpcReduction="10000"/>
          </a:bodyPr>
          <a:lstStyle/>
          <a:p>
            <a:pPr marL="0" indent="0">
              <a:buNone/>
            </a:pPr>
            <a:r>
              <a:rPr lang="en-US" sz="3000" dirty="0"/>
              <a:t>Tips for relieving stress &amp; taking care of yourself:</a:t>
            </a:r>
          </a:p>
          <a:p>
            <a:pPr lvl="1">
              <a:buFont typeface="Arial" panose="020B0604020202020204" pitchFamily="34" charset="0"/>
              <a:buChar char="•"/>
            </a:pPr>
            <a:r>
              <a:rPr lang="en-US" sz="2600" dirty="0"/>
              <a:t>Take classes, use community resources</a:t>
            </a:r>
          </a:p>
          <a:p>
            <a:pPr lvl="1">
              <a:buFont typeface="Arial" panose="020B0604020202020204" pitchFamily="34" charset="0"/>
              <a:buChar char="•"/>
            </a:pPr>
            <a:r>
              <a:rPr lang="en-US" sz="2600" dirty="0"/>
              <a:t>Ask for and accept help</a:t>
            </a:r>
          </a:p>
          <a:p>
            <a:pPr lvl="1">
              <a:buFont typeface="Arial" panose="020B0604020202020204" pitchFamily="34" charset="0"/>
              <a:buChar char="•"/>
            </a:pPr>
            <a:r>
              <a:rPr lang="en-US" sz="2600" dirty="0"/>
              <a:t>Join a support group for caregivers</a:t>
            </a:r>
          </a:p>
          <a:p>
            <a:pPr lvl="1">
              <a:buFont typeface="Arial" panose="020B0604020202020204" pitchFamily="34" charset="0"/>
              <a:buChar char="•"/>
            </a:pPr>
            <a:r>
              <a:rPr lang="en-US" sz="2600" dirty="0"/>
              <a:t>Be socially and physically active</a:t>
            </a:r>
          </a:p>
          <a:p>
            <a:pPr lvl="1">
              <a:buFont typeface="Arial" panose="020B0604020202020204" pitchFamily="34" charset="0"/>
              <a:buChar char="•"/>
            </a:pPr>
            <a:r>
              <a:rPr lang="en-US" sz="2600" dirty="0"/>
              <a:t>Adopt a healthy lifestyle</a:t>
            </a:r>
          </a:p>
          <a:p>
            <a:pPr lvl="1">
              <a:buFont typeface="Arial" panose="020B0604020202020204" pitchFamily="34" charset="0"/>
              <a:buChar char="•"/>
            </a:pPr>
            <a:r>
              <a:rPr lang="en-US" sz="2600" dirty="0"/>
              <a:t>Tell your provider that you are a caregiver</a:t>
            </a:r>
          </a:p>
          <a:p>
            <a:pPr lvl="1">
              <a:buFont typeface="Arial" panose="020B0604020202020204" pitchFamily="34" charset="0"/>
              <a:buChar char="•"/>
            </a:pPr>
            <a:endParaRPr lang="en-US" sz="2600" dirty="0"/>
          </a:p>
          <a:p>
            <a:pPr lvl="1">
              <a:buFont typeface="Arial" panose="020B0604020202020204" pitchFamily="34" charset="0"/>
              <a:buChar char="•"/>
            </a:pPr>
            <a:endParaRPr lang="en-US" sz="2600" dirty="0"/>
          </a:p>
          <a:p>
            <a:pPr marL="457200" lvl="1" indent="3316288">
              <a:buNone/>
            </a:pPr>
            <a:r>
              <a:rPr lang="en-US" sz="2000" dirty="0"/>
              <a:t>*Office on Women’s Health (2015)</a:t>
            </a:r>
          </a:p>
          <a:p>
            <a:pPr marL="457200" lvl="1" indent="0">
              <a:buNone/>
            </a:pPr>
            <a:endParaRPr lang="en-US" sz="2600" dirty="0"/>
          </a:p>
          <a:p>
            <a:pPr lvl="1"/>
            <a:endParaRPr lang="en-US" sz="3600" dirty="0"/>
          </a:p>
          <a:p>
            <a:pPr lvl="1"/>
            <a:endParaRPr lang="en-US" sz="3600" dirty="0"/>
          </a:p>
          <a:p>
            <a:pPr marL="342900" lvl="1" indent="0">
              <a:buNone/>
            </a:pPr>
            <a:endParaRPr lang="en-US" dirty="0"/>
          </a:p>
        </p:txBody>
      </p:sp>
    </p:spTree>
    <p:extLst>
      <p:ext uri="{BB962C8B-B14F-4D97-AF65-F5344CB8AC3E}">
        <p14:creationId xmlns:p14="http://schemas.microsoft.com/office/powerpoint/2010/main" val="23170053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Find Local Resources &amp; Services</a:t>
            </a:r>
          </a:p>
        </p:txBody>
      </p:sp>
      <p:sp>
        <p:nvSpPr>
          <p:cNvPr id="3" name="Content Placeholder 2"/>
          <p:cNvSpPr>
            <a:spLocks noGrp="1"/>
          </p:cNvSpPr>
          <p:nvPr>
            <p:ph idx="1"/>
          </p:nvPr>
        </p:nvSpPr>
        <p:spPr/>
        <p:txBody>
          <a:bodyPr>
            <a:normAutofit fontScale="62500" lnSpcReduction="20000"/>
          </a:bodyPr>
          <a:lstStyle/>
          <a:p>
            <a:r>
              <a:rPr lang="en-US" sz="3600" dirty="0"/>
              <a:t>Use </a:t>
            </a:r>
            <a:r>
              <a:rPr lang="en-US" sz="3600" b="1" dirty="0">
                <a:hlinkClick r:id="rId3"/>
              </a:rPr>
              <a:t>2-1-1</a:t>
            </a:r>
            <a:r>
              <a:rPr lang="en-US" sz="3600" dirty="0"/>
              <a:t> to find local resources</a:t>
            </a:r>
          </a:p>
          <a:p>
            <a:endParaRPr lang="en-US" sz="3600" dirty="0"/>
          </a:p>
          <a:p>
            <a:r>
              <a:rPr lang="en-US" sz="3600" dirty="0"/>
              <a:t>Area Agencies on Aging’s </a:t>
            </a:r>
            <a:r>
              <a:rPr lang="en-US" sz="3600" dirty="0">
                <a:hlinkClick r:id="rId4"/>
              </a:rPr>
              <a:t>Finding Help in Your Community </a:t>
            </a:r>
            <a:r>
              <a:rPr lang="en-US" sz="3600" dirty="0"/>
              <a:t>connects you to local services</a:t>
            </a:r>
          </a:p>
          <a:p>
            <a:endParaRPr lang="en-US" sz="3600" dirty="0"/>
          </a:p>
          <a:p>
            <a:r>
              <a:rPr lang="en-US" sz="3600" dirty="0"/>
              <a:t>Use the Alzheimer’s Association </a:t>
            </a:r>
            <a:r>
              <a:rPr lang="en-US" sz="3600" dirty="0">
                <a:hlinkClick r:id="rId5"/>
              </a:rPr>
              <a:t>In My Community</a:t>
            </a:r>
            <a:r>
              <a:rPr lang="en-US" sz="3600" dirty="0"/>
              <a:t> tool to find support services in your area </a:t>
            </a:r>
          </a:p>
          <a:p>
            <a:endParaRPr lang="en-US" sz="3600" dirty="0"/>
          </a:p>
          <a:p>
            <a:r>
              <a:rPr lang="en-US" sz="3600" dirty="0"/>
              <a:t>The National Institute on Aging has information on </a:t>
            </a:r>
            <a:r>
              <a:rPr lang="en-US" sz="3600" dirty="0">
                <a:hlinkClick r:id="rId6"/>
              </a:rPr>
              <a:t>Alzheimer’s</a:t>
            </a:r>
            <a:r>
              <a:rPr lang="en-US" sz="3600" dirty="0"/>
              <a:t>, and provides resources for family caregivers</a:t>
            </a:r>
          </a:p>
          <a:p>
            <a:endParaRPr lang="en-US" sz="3600" dirty="0"/>
          </a:p>
          <a:p>
            <a:r>
              <a:rPr lang="en-US" sz="3600" dirty="0">
                <a:hlinkClick r:id="rId7"/>
              </a:rPr>
              <a:t>Family Care Navigator</a:t>
            </a:r>
            <a:r>
              <a:rPr lang="en-US" sz="3600" dirty="0"/>
              <a:t> helps you identify resources in your state</a:t>
            </a:r>
          </a:p>
          <a:p>
            <a:endParaRPr lang="en-US" sz="3400" dirty="0"/>
          </a:p>
          <a:p>
            <a:endParaRPr lang="en-US" dirty="0"/>
          </a:p>
          <a:p>
            <a:endParaRPr lang="en-US" dirty="0"/>
          </a:p>
          <a:p>
            <a:pPr lvl="1">
              <a:buFont typeface="Arial" panose="020B0604020202020204" pitchFamily="34" charset="0"/>
              <a:buChar char="•"/>
            </a:pPr>
            <a:endParaRPr lang="en-US" dirty="0"/>
          </a:p>
        </p:txBody>
      </p:sp>
    </p:spTree>
    <p:extLst>
      <p:ext uri="{BB962C8B-B14F-4D97-AF65-F5344CB8AC3E}">
        <p14:creationId xmlns:p14="http://schemas.microsoft.com/office/powerpoint/2010/main" val="12192055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Additional Resources &amp; Services</a:t>
            </a:r>
          </a:p>
        </p:txBody>
      </p:sp>
      <p:sp>
        <p:nvSpPr>
          <p:cNvPr id="3" name="Content Placeholder 2"/>
          <p:cNvSpPr>
            <a:spLocks noGrp="1"/>
          </p:cNvSpPr>
          <p:nvPr>
            <p:ph idx="1"/>
          </p:nvPr>
        </p:nvSpPr>
        <p:spPr/>
        <p:txBody>
          <a:bodyPr>
            <a:noAutofit/>
          </a:bodyPr>
          <a:lstStyle/>
          <a:p>
            <a:r>
              <a:rPr lang="en-US" sz="2800" dirty="0"/>
              <a:t>The </a:t>
            </a:r>
            <a:r>
              <a:rPr lang="en-US" sz="2800" dirty="0">
                <a:hlinkClick r:id="rId3"/>
              </a:rPr>
              <a:t>National Respite Locator Service</a:t>
            </a:r>
            <a:r>
              <a:rPr lang="en-US" sz="2800" dirty="0"/>
              <a:t> can help you find respite in your local area. </a:t>
            </a:r>
          </a:p>
          <a:p>
            <a:r>
              <a:rPr lang="en-US" sz="2800" dirty="0"/>
              <a:t>The </a:t>
            </a:r>
            <a:r>
              <a:rPr lang="en-US" sz="2800" dirty="0">
                <a:hlinkClick r:id="rId4"/>
              </a:rPr>
              <a:t>Eldercare Locator</a:t>
            </a:r>
            <a:r>
              <a:rPr lang="en-US" sz="2800" dirty="0"/>
              <a:t>, a service of the U. S. Administration on Aging, connects caregivers and older adults to local services</a:t>
            </a:r>
          </a:p>
          <a:p>
            <a:r>
              <a:rPr lang="en-US" sz="2800" dirty="0"/>
              <a:t>The </a:t>
            </a:r>
            <a:r>
              <a:rPr lang="en-US" sz="2800" b="1" dirty="0"/>
              <a:t>National Adult Day Services Association</a:t>
            </a:r>
            <a:r>
              <a:rPr lang="en-US" sz="2800" dirty="0"/>
              <a:t> helps you </a:t>
            </a:r>
            <a:r>
              <a:rPr lang="en-US" sz="2800" dirty="0">
                <a:hlinkClick r:id="rId5"/>
              </a:rPr>
              <a:t>Choose a Center</a:t>
            </a:r>
            <a:r>
              <a:rPr lang="en-US" sz="2800" dirty="0"/>
              <a:t> by location</a:t>
            </a:r>
          </a:p>
          <a:p>
            <a:r>
              <a:rPr lang="en-US" sz="2800" dirty="0"/>
              <a:t>Identify available programs and services specifically for veterans via the </a:t>
            </a:r>
            <a:r>
              <a:rPr lang="en-US" sz="2800" dirty="0">
                <a:hlinkClick r:id="rId6"/>
              </a:rPr>
              <a:t>U.S. Department of Veterans Affairs – Support for Caregivers</a:t>
            </a:r>
            <a:endParaRPr lang="en-US" sz="2800" dirty="0"/>
          </a:p>
        </p:txBody>
      </p:sp>
    </p:spTree>
    <p:extLst>
      <p:ext uri="{BB962C8B-B14F-4D97-AF65-F5344CB8AC3E}">
        <p14:creationId xmlns:p14="http://schemas.microsoft.com/office/powerpoint/2010/main" val="39897780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 a Plan</a:t>
            </a:r>
          </a:p>
        </p:txBody>
      </p:sp>
      <p:sp>
        <p:nvSpPr>
          <p:cNvPr id="3" name="Content Placeholder 2"/>
          <p:cNvSpPr>
            <a:spLocks noGrp="1"/>
          </p:cNvSpPr>
          <p:nvPr>
            <p:ph idx="1"/>
          </p:nvPr>
        </p:nvSpPr>
        <p:spPr/>
        <p:txBody>
          <a:bodyPr>
            <a:normAutofit/>
          </a:bodyPr>
          <a:lstStyle/>
          <a:p>
            <a:r>
              <a:rPr lang="en-US" dirty="0"/>
              <a:t>Evaluate your personal needs/preferences</a:t>
            </a:r>
          </a:p>
          <a:p>
            <a:r>
              <a:rPr lang="en-US" dirty="0"/>
              <a:t>Develop a care plan that fits current conditions</a:t>
            </a:r>
          </a:p>
          <a:p>
            <a:r>
              <a:rPr lang="en-US" dirty="0"/>
              <a:t>Review and renew your care plan periodically</a:t>
            </a:r>
          </a:p>
          <a:p>
            <a:r>
              <a:rPr lang="en-US" dirty="0"/>
              <a:t>Use this online tool, </a:t>
            </a:r>
            <a:r>
              <a:rPr lang="en-US" dirty="0">
                <a:hlinkClick r:id="rId3"/>
              </a:rPr>
              <a:t>Care to Plan</a:t>
            </a:r>
            <a:r>
              <a:rPr lang="en-US" dirty="0"/>
              <a:t>, to find support that is right for you</a:t>
            </a:r>
          </a:p>
        </p:txBody>
      </p:sp>
    </p:spTree>
    <p:extLst>
      <p:ext uri="{BB962C8B-B14F-4D97-AF65-F5344CB8AC3E}">
        <p14:creationId xmlns:p14="http://schemas.microsoft.com/office/powerpoint/2010/main" val="9146119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a:t>
            </a:r>
          </a:p>
        </p:txBody>
      </p:sp>
      <p:sp>
        <p:nvSpPr>
          <p:cNvPr id="3" name="Content Placeholder 2"/>
          <p:cNvSpPr>
            <a:spLocks noGrp="1"/>
          </p:cNvSpPr>
          <p:nvPr>
            <p:ph idx="1"/>
          </p:nvPr>
        </p:nvSpPr>
        <p:spPr/>
        <p:txBody>
          <a:bodyPr>
            <a:normAutofit/>
          </a:bodyPr>
          <a:lstStyle/>
          <a:p>
            <a:r>
              <a:rPr lang="en-US" dirty="0"/>
              <a:t>Maintain your health; it is the key to providing good care to others. </a:t>
            </a:r>
          </a:p>
          <a:p>
            <a:r>
              <a:rPr lang="en-US" dirty="0"/>
              <a:t>Your health and safety is </a:t>
            </a:r>
            <a:r>
              <a:rPr lang="en-US" i="1" dirty="0"/>
              <a:t>equally important </a:t>
            </a:r>
            <a:r>
              <a:rPr lang="en-US" dirty="0"/>
              <a:t>to your responsibilities to others.</a:t>
            </a:r>
          </a:p>
          <a:p>
            <a:r>
              <a:rPr lang="en-US" dirty="0"/>
              <a:t>Address stress-related health problems. </a:t>
            </a:r>
          </a:p>
          <a:p>
            <a:r>
              <a:rPr lang="en-US" dirty="0"/>
              <a:t>Use respite and other services to help you to continue caregiving.</a:t>
            </a:r>
          </a:p>
        </p:txBody>
      </p:sp>
    </p:spTree>
    <p:extLst>
      <p:ext uri="{BB962C8B-B14F-4D97-AF65-F5344CB8AC3E}">
        <p14:creationId xmlns:p14="http://schemas.microsoft.com/office/powerpoint/2010/main" val="2245926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Overview</a:t>
            </a:r>
          </a:p>
        </p:txBody>
      </p:sp>
      <p:sp>
        <p:nvSpPr>
          <p:cNvPr id="3" name="Content Placeholder 2"/>
          <p:cNvSpPr>
            <a:spLocks noGrp="1"/>
          </p:cNvSpPr>
          <p:nvPr>
            <p:ph idx="1"/>
          </p:nvPr>
        </p:nvSpPr>
        <p:spPr/>
        <p:txBody>
          <a:bodyPr>
            <a:normAutofit/>
          </a:bodyPr>
          <a:lstStyle/>
          <a:p>
            <a:r>
              <a:rPr lang="en-US" sz="2800" dirty="0"/>
              <a:t>The stress of caregiving, and its effects on your health and well-being</a:t>
            </a:r>
          </a:p>
          <a:p>
            <a:r>
              <a:rPr lang="en-US" sz="2800" dirty="0"/>
              <a:t>Managing stress and finding relief</a:t>
            </a:r>
          </a:p>
          <a:p>
            <a:r>
              <a:rPr lang="en-US" sz="2800" dirty="0"/>
              <a:t>Key resources to protect your health</a:t>
            </a:r>
            <a:endParaRPr lang="en-US" sz="3600" dirty="0"/>
          </a:p>
        </p:txBody>
      </p:sp>
    </p:spTree>
    <p:extLst>
      <p:ext uri="{BB962C8B-B14F-4D97-AF65-F5344CB8AC3E}">
        <p14:creationId xmlns:p14="http://schemas.microsoft.com/office/powerpoint/2010/main" val="41207710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Caregiver Stress</a:t>
            </a:r>
          </a:p>
        </p:txBody>
      </p:sp>
      <p:sp>
        <p:nvSpPr>
          <p:cNvPr id="3" name="Content Placeholder 2"/>
          <p:cNvSpPr>
            <a:spLocks noGrp="1"/>
          </p:cNvSpPr>
          <p:nvPr>
            <p:ph idx="1"/>
          </p:nvPr>
        </p:nvSpPr>
        <p:spPr/>
        <p:txBody>
          <a:bodyPr>
            <a:normAutofit/>
          </a:bodyPr>
          <a:lstStyle/>
          <a:p>
            <a:r>
              <a:rPr lang="en-US" sz="2800" dirty="0"/>
              <a:t>Stress can be physical, emotional, social, etc.</a:t>
            </a:r>
          </a:p>
          <a:p>
            <a:r>
              <a:rPr lang="en-US" sz="2800" dirty="0"/>
              <a:t>Signs and symptoms can include:</a:t>
            </a:r>
          </a:p>
          <a:p>
            <a:pPr lvl="1">
              <a:buFont typeface="Arial" panose="020B0604020202020204" pitchFamily="34" charset="0"/>
              <a:buChar char="•"/>
            </a:pPr>
            <a:r>
              <a:rPr lang="en-US" sz="2400" dirty="0"/>
              <a:t>Feeling overwhelmed or alone</a:t>
            </a:r>
          </a:p>
          <a:p>
            <a:pPr lvl="1">
              <a:buFont typeface="Arial" panose="020B0604020202020204" pitchFamily="34" charset="0"/>
              <a:buChar char="•"/>
            </a:pPr>
            <a:r>
              <a:rPr lang="en-US" sz="2400" dirty="0"/>
              <a:t>Sleep problems, feeling tired, anger</a:t>
            </a:r>
          </a:p>
          <a:p>
            <a:pPr lvl="1">
              <a:buFont typeface="Arial" panose="020B0604020202020204" pitchFamily="34" charset="0"/>
              <a:buChar char="•"/>
            </a:pPr>
            <a:r>
              <a:rPr lang="en-US" sz="2400" dirty="0"/>
              <a:t>Weight changes, body aches</a:t>
            </a:r>
          </a:p>
          <a:p>
            <a:pPr lvl="1">
              <a:buFont typeface="Arial" panose="020B0604020202020204" pitchFamily="34" charset="0"/>
              <a:buChar char="•"/>
            </a:pPr>
            <a:r>
              <a:rPr lang="en-US" sz="2400" dirty="0"/>
              <a:t>Being worried and sad</a:t>
            </a:r>
          </a:p>
          <a:p>
            <a:pPr lvl="1">
              <a:buFont typeface="Arial" panose="020B0604020202020204" pitchFamily="34" charset="0"/>
              <a:buChar char="•"/>
            </a:pPr>
            <a:endParaRPr lang="en-US" sz="2400" dirty="0"/>
          </a:p>
          <a:p>
            <a:pPr marL="57150" indent="0">
              <a:buNone/>
            </a:pPr>
            <a:r>
              <a:rPr lang="en-US" sz="1800" dirty="0"/>
              <a:t>The Office on Women’s Health, U.S Department of Health and Human Services (2015). </a:t>
            </a:r>
            <a:r>
              <a:rPr lang="en-US" sz="1800" i="1" dirty="0">
                <a:hlinkClick r:id="rId3"/>
              </a:rPr>
              <a:t>Caregiver stress</a:t>
            </a:r>
            <a:r>
              <a:rPr lang="en-US" sz="1800" i="1" dirty="0"/>
              <a:t>.</a:t>
            </a:r>
            <a:r>
              <a:rPr lang="en-US" sz="1800" dirty="0"/>
              <a:t> </a:t>
            </a:r>
          </a:p>
          <a:p>
            <a:pPr lvl="1">
              <a:buFont typeface="Arial" panose="020B0604020202020204" pitchFamily="34" charset="0"/>
              <a:buChar char="•"/>
            </a:pPr>
            <a:endParaRPr lang="en-US" sz="2400" dirty="0"/>
          </a:p>
          <a:p>
            <a:endParaRPr lang="en-US" sz="3600" dirty="0"/>
          </a:p>
        </p:txBody>
      </p:sp>
    </p:spTree>
    <p:extLst>
      <p:ext uri="{BB962C8B-B14F-4D97-AF65-F5344CB8AC3E}">
        <p14:creationId xmlns:p14="http://schemas.microsoft.com/office/powerpoint/2010/main" val="3377742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The Importance of Self-Care</a:t>
            </a:r>
          </a:p>
        </p:txBody>
      </p:sp>
      <p:sp>
        <p:nvSpPr>
          <p:cNvPr id="3" name="Content Placeholder 2"/>
          <p:cNvSpPr>
            <a:spLocks noGrp="1"/>
          </p:cNvSpPr>
          <p:nvPr>
            <p:ph idx="1"/>
          </p:nvPr>
        </p:nvSpPr>
        <p:spPr>
          <a:xfrm>
            <a:off x="457200" y="1600201"/>
            <a:ext cx="8229600" cy="3712740"/>
          </a:xfrm>
        </p:spPr>
        <p:txBody>
          <a:bodyPr>
            <a:normAutofit fontScale="92500" lnSpcReduction="20000"/>
          </a:bodyPr>
          <a:lstStyle/>
          <a:p>
            <a:r>
              <a:rPr lang="en-US" sz="2600" dirty="0"/>
              <a:t>Most important rule of caregiving</a:t>
            </a:r>
          </a:p>
          <a:p>
            <a:r>
              <a:rPr lang="en-US" sz="2600" dirty="0"/>
              <a:t>A healthy caregiver provides better care.</a:t>
            </a:r>
          </a:p>
          <a:p>
            <a:r>
              <a:rPr lang="en-US" sz="2600" dirty="0"/>
              <a:t>Caregiving takes stamina, strategy and help.</a:t>
            </a:r>
          </a:p>
          <a:p>
            <a:r>
              <a:rPr lang="en-US" sz="2600" dirty="0"/>
              <a:t>Personal barriers may prevent better care.</a:t>
            </a:r>
          </a:p>
          <a:p>
            <a:pPr lvl="1">
              <a:buFont typeface="Arial" panose="020B0604020202020204" pitchFamily="34" charset="0"/>
              <a:buChar char="•"/>
            </a:pPr>
            <a:r>
              <a:rPr lang="en-US" sz="2600" dirty="0"/>
              <a:t>Unrealistic expectations</a:t>
            </a:r>
          </a:p>
          <a:p>
            <a:pPr lvl="1">
              <a:buFont typeface="Arial" panose="020B0604020202020204" pitchFamily="34" charset="0"/>
              <a:buChar char="•"/>
            </a:pPr>
            <a:r>
              <a:rPr lang="en-US" sz="2600" dirty="0"/>
              <a:t>New physical and mental health problems develop</a:t>
            </a:r>
          </a:p>
          <a:p>
            <a:pPr lvl="1">
              <a:buFont typeface="Arial" panose="020B0604020202020204" pitchFamily="34" charset="0"/>
              <a:buChar char="•"/>
            </a:pPr>
            <a:r>
              <a:rPr lang="en-US" sz="2600" dirty="0"/>
              <a:t>Existing problems get worse</a:t>
            </a:r>
          </a:p>
          <a:p>
            <a:pPr lvl="1">
              <a:buFont typeface="Arial" panose="020B0604020202020204" pitchFamily="34" charset="0"/>
              <a:buChar char="•"/>
            </a:pPr>
            <a:endParaRPr lang="en-US" sz="2400" dirty="0"/>
          </a:p>
          <a:p>
            <a:pPr marL="57150" indent="0">
              <a:buNone/>
            </a:pPr>
            <a:r>
              <a:rPr lang="en-US" sz="2400" dirty="0"/>
              <a:t>*</a:t>
            </a:r>
            <a:r>
              <a:rPr lang="en-US" sz="1900" dirty="0"/>
              <a:t>Adapted from Family Caregiver Alliance, National Center on Caregiving (2017).  </a:t>
            </a:r>
            <a:r>
              <a:rPr lang="en-US" sz="1900" dirty="0">
                <a:hlinkClick r:id="rId3"/>
              </a:rPr>
              <a:t>Caregiver Education</a:t>
            </a:r>
            <a:r>
              <a:rPr lang="en-US" sz="1900" dirty="0"/>
              <a:t>. </a:t>
            </a:r>
          </a:p>
          <a:p>
            <a:pPr lvl="1">
              <a:buFont typeface="Arial" panose="020B0604020202020204" pitchFamily="34" charset="0"/>
              <a:buChar char="•"/>
            </a:pPr>
            <a:endParaRPr lang="en-US" sz="2400" dirty="0"/>
          </a:p>
          <a:p>
            <a:pPr lvl="1">
              <a:buFont typeface="Arial" panose="020B0604020202020204" pitchFamily="34" charset="0"/>
              <a:buChar char="•"/>
            </a:pPr>
            <a:endParaRPr lang="en-US" dirty="0"/>
          </a:p>
          <a:p>
            <a:pPr lvl="1">
              <a:buFont typeface="Arial" panose="020B0604020202020204" pitchFamily="34" charset="0"/>
              <a:buChar char="•"/>
            </a:pPr>
            <a:endParaRPr lang="en-US" dirty="0"/>
          </a:p>
          <a:p>
            <a:endParaRPr lang="en-US" dirty="0"/>
          </a:p>
          <a:p>
            <a:endParaRPr lang="en-US" dirty="0"/>
          </a:p>
        </p:txBody>
      </p:sp>
    </p:spTree>
    <p:extLst>
      <p:ext uri="{BB962C8B-B14F-4D97-AF65-F5344CB8AC3E}">
        <p14:creationId xmlns:p14="http://schemas.microsoft.com/office/powerpoint/2010/main" val="378511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Addressing Personal Stress</a:t>
            </a:r>
          </a:p>
        </p:txBody>
      </p:sp>
      <p:sp>
        <p:nvSpPr>
          <p:cNvPr id="3" name="Content Placeholder 2"/>
          <p:cNvSpPr>
            <a:spLocks noGrp="1"/>
          </p:cNvSpPr>
          <p:nvPr>
            <p:ph idx="1"/>
          </p:nvPr>
        </p:nvSpPr>
        <p:spPr>
          <a:xfrm>
            <a:off x="457200" y="1600200"/>
            <a:ext cx="8229600" cy="5105400"/>
          </a:xfrm>
        </p:spPr>
        <p:txBody>
          <a:bodyPr>
            <a:normAutofit fontScale="92500" lnSpcReduction="20000"/>
          </a:bodyPr>
          <a:lstStyle/>
          <a:p>
            <a:r>
              <a:rPr lang="en-US" sz="3500" dirty="0"/>
              <a:t>Identify sources of stress early.</a:t>
            </a:r>
          </a:p>
          <a:p>
            <a:r>
              <a:rPr lang="en-US" sz="3500" dirty="0"/>
              <a:t>Change what you can, accept what you cannot.</a:t>
            </a:r>
          </a:p>
          <a:p>
            <a:r>
              <a:rPr lang="en-US" sz="3500" dirty="0"/>
              <a:t>Ways to deal with stress include:</a:t>
            </a:r>
          </a:p>
          <a:p>
            <a:pPr lvl="1">
              <a:buFont typeface="Arial" panose="020B0604020202020204" pitchFamily="34" charset="0"/>
              <a:buChar char="•"/>
            </a:pPr>
            <a:r>
              <a:rPr lang="en-US" dirty="0"/>
              <a:t>Have fun</a:t>
            </a:r>
          </a:p>
          <a:p>
            <a:pPr lvl="1">
              <a:buFont typeface="Arial" panose="020B0604020202020204" pitchFamily="34" charset="0"/>
              <a:buChar char="•"/>
            </a:pPr>
            <a:r>
              <a:rPr lang="en-US" dirty="0"/>
              <a:t>Eat well</a:t>
            </a:r>
          </a:p>
          <a:p>
            <a:pPr lvl="1">
              <a:buFont typeface="Arial" panose="020B0604020202020204" pitchFamily="34" charset="0"/>
              <a:buChar char="•"/>
            </a:pPr>
            <a:r>
              <a:rPr lang="en-US" dirty="0"/>
              <a:t>Get enough sleep</a:t>
            </a:r>
          </a:p>
          <a:p>
            <a:pPr lvl="1">
              <a:buFont typeface="Arial" panose="020B0604020202020204" pitchFamily="34" charset="0"/>
              <a:buChar char="•"/>
            </a:pPr>
            <a:r>
              <a:rPr lang="en-US" dirty="0"/>
              <a:t>Find spiritual outlets</a:t>
            </a:r>
          </a:p>
          <a:p>
            <a:pPr lvl="1">
              <a:buFont typeface="Arial" panose="020B0604020202020204" pitchFamily="34" charset="0"/>
              <a:buChar char="•"/>
            </a:pPr>
            <a:r>
              <a:rPr lang="en-US" dirty="0"/>
              <a:t>Get counseling </a:t>
            </a:r>
          </a:p>
          <a:p>
            <a:pPr marL="457200" lvl="1" indent="0">
              <a:buNone/>
            </a:pPr>
            <a:endParaRPr lang="en-US" sz="2400" dirty="0"/>
          </a:p>
          <a:p>
            <a:pPr marL="457200" lvl="1" indent="0">
              <a:buNone/>
            </a:pPr>
            <a:endParaRPr lang="en-US" sz="2400" dirty="0"/>
          </a:p>
          <a:p>
            <a:pPr marL="1597025" lvl="2" indent="0">
              <a:buNone/>
            </a:pPr>
            <a:r>
              <a:rPr lang="en-US" sz="2200" dirty="0"/>
              <a:t>Adapted from the Family Caregiver Alliance (2017)</a:t>
            </a:r>
          </a:p>
          <a:p>
            <a:pPr lvl="1">
              <a:buFont typeface="Arial" panose="020B0604020202020204" pitchFamily="34" charset="0"/>
              <a:buChar char="•"/>
            </a:pPr>
            <a:endParaRPr lang="en-US" sz="2400" dirty="0"/>
          </a:p>
          <a:p>
            <a:endParaRPr lang="en-US" sz="3600" dirty="0"/>
          </a:p>
        </p:txBody>
      </p:sp>
    </p:spTree>
    <p:extLst>
      <p:ext uri="{BB962C8B-B14F-4D97-AF65-F5344CB8AC3E}">
        <p14:creationId xmlns:p14="http://schemas.microsoft.com/office/powerpoint/2010/main" val="1182339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Maintaining Your Health</a:t>
            </a:r>
          </a:p>
        </p:txBody>
      </p:sp>
      <p:sp>
        <p:nvSpPr>
          <p:cNvPr id="3" name="Content Placeholder 2"/>
          <p:cNvSpPr>
            <a:spLocks noGrp="1"/>
          </p:cNvSpPr>
          <p:nvPr>
            <p:ph idx="1"/>
          </p:nvPr>
        </p:nvSpPr>
        <p:spPr>
          <a:xfrm>
            <a:off x="457200" y="1600200"/>
            <a:ext cx="8229600" cy="4697473"/>
          </a:xfrm>
        </p:spPr>
        <p:txBody>
          <a:bodyPr>
            <a:normAutofit/>
          </a:bodyPr>
          <a:lstStyle/>
          <a:p>
            <a:r>
              <a:rPr lang="en-US" sz="2800" dirty="0"/>
              <a:t>Talk with your doctor about your health problems and stress.</a:t>
            </a:r>
          </a:p>
          <a:p>
            <a:r>
              <a:rPr lang="en-US" sz="2800" dirty="0"/>
              <a:t>Commit to maintaining a healthy lifestyle.</a:t>
            </a:r>
          </a:p>
          <a:p>
            <a:r>
              <a:rPr lang="en-US" sz="2800" dirty="0"/>
              <a:t>Recognize and treat depression, anger, frustration, and anxiety.</a:t>
            </a:r>
          </a:p>
          <a:p>
            <a:r>
              <a:rPr lang="en-US" sz="2800" dirty="0"/>
              <a:t>Accept that grief is not unusual.</a:t>
            </a:r>
          </a:p>
          <a:p>
            <a:pPr marL="0" indent="0">
              <a:buNone/>
            </a:pPr>
            <a:endParaRPr lang="en-US" dirty="0"/>
          </a:p>
          <a:p>
            <a:pPr marL="0" indent="0">
              <a:buNone/>
            </a:pPr>
            <a:endParaRPr lang="en-US" dirty="0"/>
          </a:p>
          <a:p>
            <a:pPr marL="2627313" lvl="1" indent="-57150">
              <a:buNone/>
            </a:pPr>
            <a:r>
              <a:rPr lang="en-US" sz="2000" dirty="0"/>
              <a:t>Office on Women’s Health (2015)</a:t>
            </a:r>
          </a:p>
          <a:p>
            <a:pPr marL="457200" lvl="1" indent="0">
              <a:buNone/>
            </a:pPr>
            <a:endParaRPr lang="en-US" dirty="0"/>
          </a:p>
          <a:p>
            <a:pPr marL="342900" lvl="1" indent="0">
              <a:buNone/>
            </a:pPr>
            <a:endParaRPr lang="en-US" dirty="0"/>
          </a:p>
        </p:txBody>
      </p:sp>
    </p:spTree>
    <p:extLst>
      <p:ext uri="{BB962C8B-B14F-4D97-AF65-F5344CB8AC3E}">
        <p14:creationId xmlns:p14="http://schemas.microsoft.com/office/powerpoint/2010/main" val="2167494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Getting Help</a:t>
            </a:r>
          </a:p>
        </p:txBody>
      </p:sp>
      <p:sp>
        <p:nvSpPr>
          <p:cNvPr id="3" name="Content Placeholder 2"/>
          <p:cNvSpPr>
            <a:spLocks noGrp="1"/>
          </p:cNvSpPr>
          <p:nvPr>
            <p:ph idx="1"/>
          </p:nvPr>
        </p:nvSpPr>
        <p:spPr/>
        <p:txBody>
          <a:bodyPr>
            <a:normAutofit fontScale="92500"/>
          </a:bodyPr>
          <a:lstStyle/>
          <a:p>
            <a:r>
              <a:rPr lang="en-US" dirty="0"/>
              <a:t>Admit you need help and then accept it. </a:t>
            </a:r>
          </a:p>
          <a:p>
            <a:pPr lvl="0"/>
            <a:r>
              <a:rPr lang="en-US" dirty="0"/>
              <a:t>Time off provides rest and improves coping skills.</a:t>
            </a:r>
          </a:p>
          <a:p>
            <a:pPr lvl="0"/>
            <a:r>
              <a:rPr lang="en-US" dirty="0"/>
              <a:t>Respite care gives you a break. </a:t>
            </a:r>
          </a:p>
          <a:p>
            <a:pPr lvl="1">
              <a:buFont typeface="Arial" panose="020B0604020202020204" pitchFamily="34" charset="0"/>
              <a:buChar char="•"/>
            </a:pPr>
            <a:r>
              <a:rPr lang="en-US" sz="2600" dirty="0"/>
              <a:t>Relax and do something for yourself.</a:t>
            </a:r>
          </a:p>
          <a:p>
            <a:pPr lvl="1">
              <a:buFont typeface="Arial" panose="020B0604020202020204" pitchFamily="34" charset="0"/>
              <a:buChar char="•"/>
            </a:pPr>
            <a:r>
              <a:rPr lang="en-US" sz="2600" dirty="0"/>
              <a:t>Activities should not be related to caregiving.</a:t>
            </a:r>
          </a:p>
          <a:p>
            <a:pPr lvl="1">
              <a:buFont typeface="Arial" panose="020B0604020202020204" pitchFamily="34" charset="0"/>
              <a:buChar char="•"/>
            </a:pPr>
            <a:endParaRPr lang="en-US" sz="2400" dirty="0"/>
          </a:p>
          <a:p>
            <a:pPr lvl="1">
              <a:buFont typeface="Arial" panose="020B0604020202020204" pitchFamily="34" charset="0"/>
              <a:buChar char="•"/>
            </a:pPr>
            <a:endParaRPr lang="en-US" sz="2400" dirty="0"/>
          </a:p>
          <a:p>
            <a:pPr lvl="1">
              <a:buFont typeface="Arial" panose="020B0604020202020204" pitchFamily="34" charset="0"/>
              <a:buChar char="•"/>
            </a:pPr>
            <a:endParaRPr lang="en-US" sz="2400" dirty="0"/>
          </a:p>
          <a:p>
            <a:pPr lvl="1">
              <a:buFont typeface="Arial" panose="020B0604020202020204" pitchFamily="34" charset="0"/>
              <a:buChar char="•"/>
            </a:pPr>
            <a:endParaRPr lang="en-US" sz="2400" dirty="0"/>
          </a:p>
          <a:p>
            <a:pPr marL="457200" lvl="1" indent="1082675">
              <a:buNone/>
            </a:pPr>
            <a:r>
              <a:rPr lang="en-US" sz="2000" dirty="0"/>
              <a:t>Adapted from the Family Caregiver Alliance (2017)</a:t>
            </a:r>
          </a:p>
          <a:p>
            <a:pPr lvl="1">
              <a:buFont typeface="Arial" panose="020B0604020202020204" pitchFamily="34" charset="0"/>
              <a:buChar char="•"/>
            </a:pPr>
            <a:endParaRPr lang="en-US" sz="2400" dirty="0"/>
          </a:p>
          <a:p>
            <a:pPr lvl="1"/>
            <a:endParaRPr lang="en-US" sz="3200" dirty="0"/>
          </a:p>
          <a:p>
            <a:pPr lvl="0"/>
            <a:endParaRPr lang="en-US" sz="3600" dirty="0"/>
          </a:p>
          <a:p>
            <a:endParaRPr lang="en-US" sz="3600" dirty="0"/>
          </a:p>
        </p:txBody>
      </p:sp>
    </p:spTree>
    <p:extLst>
      <p:ext uri="{BB962C8B-B14F-4D97-AF65-F5344CB8AC3E}">
        <p14:creationId xmlns:p14="http://schemas.microsoft.com/office/powerpoint/2010/main" val="3720360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Using Respite Care</a:t>
            </a:r>
          </a:p>
        </p:txBody>
      </p:sp>
      <p:sp>
        <p:nvSpPr>
          <p:cNvPr id="3" name="Content Placeholder 2"/>
          <p:cNvSpPr>
            <a:spLocks noGrp="1"/>
          </p:cNvSpPr>
          <p:nvPr>
            <p:ph idx="1"/>
          </p:nvPr>
        </p:nvSpPr>
        <p:spPr/>
        <p:txBody>
          <a:bodyPr>
            <a:normAutofit/>
          </a:bodyPr>
          <a:lstStyle/>
          <a:p>
            <a:pPr marL="0" indent="0">
              <a:buNone/>
            </a:pPr>
            <a:r>
              <a:rPr lang="en-US" sz="2800" dirty="0"/>
              <a:t>Respite care comes in many forms:</a:t>
            </a:r>
          </a:p>
          <a:p>
            <a:r>
              <a:rPr lang="en-US" sz="2400" dirty="0"/>
              <a:t>Family members or friends</a:t>
            </a:r>
          </a:p>
          <a:p>
            <a:r>
              <a:rPr lang="en-US" sz="2400" dirty="0"/>
              <a:t>Paid care from day care, homecare, and residential care (for longer time away)</a:t>
            </a:r>
          </a:p>
          <a:p>
            <a:r>
              <a:rPr lang="en-US" sz="2400" dirty="0"/>
              <a:t>Emergency respite from some agencies</a:t>
            </a:r>
          </a:p>
          <a:p>
            <a:r>
              <a:rPr lang="en-US" sz="2400" dirty="0"/>
              <a:t>Referrals from Area Agencies on Aging, Alzheimer’s Association, and 2-1-1</a:t>
            </a:r>
          </a:p>
          <a:p>
            <a:pPr marL="0" indent="0">
              <a:buNone/>
            </a:pPr>
            <a:endParaRPr lang="en-US" sz="2800" dirty="0"/>
          </a:p>
        </p:txBody>
      </p:sp>
    </p:spTree>
    <p:extLst>
      <p:ext uri="{BB962C8B-B14F-4D97-AF65-F5344CB8AC3E}">
        <p14:creationId xmlns:p14="http://schemas.microsoft.com/office/powerpoint/2010/main" val="3358773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Paying for Respite Care</a:t>
            </a:r>
          </a:p>
        </p:txBody>
      </p:sp>
      <p:sp>
        <p:nvSpPr>
          <p:cNvPr id="3" name="Content Placeholder 2"/>
          <p:cNvSpPr>
            <a:spLocks noGrp="1"/>
          </p:cNvSpPr>
          <p:nvPr>
            <p:ph idx="1"/>
          </p:nvPr>
        </p:nvSpPr>
        <p:spPr/>
        <p:txBody>
          <a:bodyPr>
            <a:normAutofit/>
          </a:bodyPr>
          <a:lstStyle/>
          <a:p>
            <a:r>
              <a:rPr lang="en-US" sz="2800" dirty="0"/>
              <a:t>Medicaid covers some forms of respite. </a:t>
            </a:r>
          </a:p>
          <a:p>
            <a:r>
              <a:rPr lang="en-US" sz="2800" dirty="0"/>
              <a:t>Medicare covers respite only through the hospice program.</a:t>
            </a:r>
          </a:p>
          <a:p>
            <a:r>
              <a:rPr lang="en-US" sz="2800" dirty="0"/>
              <a:t>Respite care is often an out-of-pocket expense but some Departments of Health provide services on a sliding scale.</a:t>
            </a:r>
          </a:p>
          <a:p>
            <a:r>
              <a:rPr lang="en-US" sz="2800" dirty="0"/>
              <a:t>You may need to provide insurance coverage and Social Security for workers.</a:t>
            </a:r>
          </a:p>
          <a:p>
            <a:endParaRPr lang="en-US" sz="3600" dirty="0"/>
          </a:p>
        </p:txBody>
      </p:sp>
    </p:spTree>
    <p:extLst>
      <p:ext uri="{BB962C8B-B14F-4D97-AF65-F5344CB8AC3E}">
        <p14:creationId xmlns:p14="http://schemas.microsoft.com/office/powerpoint/2010/main" val="27164499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HRSA-template-2015</Template>
  <TotalTime>0</TotalTime>
  <Words>738</Words>
  <Application>Microsoft Office PowerPoint</Application>
  <PresentationFormat>On-screen Show (4:3)</PresentationFormat>
  <Paragraphs>129</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Caregiver Self-Care</vt:lpstr>
      <vt:lpstr>Overview</vt:lpstr>
      <vt:lpstr>Caregiver Stress</vt:lpstr>
      <vt:lpstr>The Importance of Self-Care</vt:lpstr>
      <vt:lpstr>Addressing Personal Stress</vt:lpstr>
      <vt:lpstr>Maintaining Your Health</vt:lpstr>
      <vt:lpstr>Getting Help</vt:lpstr>
      <vt:lpstr>Using Respite Care</vt:lpstr>
      <vt:lpstr>Paying for Respite Care</vt:lpstr>
      <vt:lpstr>Self-Care Tips</vt:lpstr>
      <vt:lpstr>Find Local Resources &amp; Services</vt:lpstr>
      <vt:lpstr>Additional Resources &amp; Services</vt:lpstr>
      <vt:lpstr>Develop a Plan</vt:lpstr>
      <vt:lpstr>Summary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Caregiver Self-Care</dc:title>
  <dc:creator/>
  <cp:keywords>Caregiver; Dimentia;Selfcare</cp:keywords>
  <cp:lastModifiedBy/>
  <cp:revision>1</cp:revision>
  <dcterms:created xsi:type="dcterms:W3CDTF">2017-11-27T16:43:36Z</dcterms:created>
  <dcterms:modified xsi:type="dcterms:W3CDTF">2017-11-28T16:29:31Z</dcterms:modified>
</cp:coreProperties>
</file>