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ppt/notesSlides/notesSlide58.xml" ContentType="application/vnd.openxmlformats-officedocument.presentationml.notesSlide+xml"/>
  <Override PartName="/ppt/notesSlides/notesSlide59.xml" ContentType="application/vnd.openxmlformats-officedocument.presentationml.notesSlide+xml"/>
  <Override PartName="/ppt/notesSlides/notesSlide60.xml" ContentType="application/vnd.openxmlformats-officedocument.presentationml.notesSlide+xml"/>
  <Override PartName="/ppt/notesSlides/notesSlide61.xml" ContentType="application/vnd.openxmlformats-officedocument.presentationml.notesSlide+xml"/>
  <Override PartName="/ppt/notesSlides/notesSlide62.xml" ContentType="application/vnd.openxmlformats-officedocument.presentationml.notesSlide+xml"/>
  <Override PartName="/ppt/notesSlides/notesSlide63.xml" ContentType="application/vnd.openxmlformats-officedocument.presentationml.notesSlide+xml"/>
  <Override PartName="/ppt/notesSlides/notesSlide64.xml" ContentType="application/vnd.openxmlformats-officedocument.presentationml.notesSlide+xml"/>
  <Override PartName="/ppt/notesSlides/notesSlide65.xml" ContentType="application/vnd.openxmlformats-officedocument.presentationml.notesSlide+xml"/>
  <Override PartName="/ppt/notesSlides/notesSlide66.xml" ContentType="application/vnd.openxmlformats-officedocument.presentationml.notesSlide+xml"/>
  <Override PartName="/ppt/notesSlides/notesSlide67.xml" ContentType="application/vnd.openxmlformats-officedocument.presentationml.notesSlide+xml"/>
  <Override PartName="/ppt/notesSlides/notesSlide68.xml" ContentType="application/vnd.openxmlformats-officedocument.presentationml.notesSlide+xml"/>
  <Override PartName="/ppt/notesSlides/notesSlide69.xml" ContentType="application/vnd.openxmlformats-officedocument.presentationml.notesSlide+xml"/>
  <Override PartName="/ppt/notesSlides/notesSlide70.xml" ContentType="application/vnd.openxmlformats-officedocument.presentationml.notesSlide+xml"/>
  <Override PartName="/ppt/notesSlides/notesSlide71.xml" ContentType="application/vnd.openxmlformats-officedocument.presentationml.notesSlide+xml"/>
  <Override PartName="/ppt/notesSlides/notesSlide72.xml" ContentType="application/vnd.openxmlformats-officedocument.presentationml.notesSlide+xml"/>
  <Override PartName="/ppt/notesSlides/notesSlide73.xml" ContentType="application/vnd.openxmlformats-officedocument.presentationml.notesSlide+xml"/>
  <Override PartName="/ppt/notesSlides/notesSlide74.xml" ContentType="application/vnd.openxmlformats-officedocument.presentationml.notesSlide+xml"/>
  <Override PartName="/ppt/notesSlides/notesSlide75.xml" ContentType="application/vnd.openxmlformats-officedocument.presentationml.notesSlide+xml"/>
  <Override PartName="/ppt/notesSlides/notesSlide76.xml" ContentType="application/vnd.openxmlformats-officedocument.presentationml.notesSlide+xml"/>
  <Override PartName="/ppt/notesSlides/notesSlide77.xml" ContentType="application/vnd.openxmlformats-officedocument.presentationml.notesSlide+xml"/>
  <Override PartName="/ppt/notesSlides/notesSlide78.xml" ContentType="application/vnd.openxmlformats-officedocument.presentationml.notesSlide+xml"/>
  <Override PartName="/ppt/notesSlides/notesSlide79.xml" ContentType="application/vnd.openxmlformats-officedocument.presentationml.notesSlide+xml"/>
  <Override PartName="/ppt/notesSlides/notesSlide80.xml" ContentType="application/vnd.openxmlformats-officedocument.presentationml.notesSlide+xml"/>
  <Override PartName="/ppt/notesSlides/notesSlide81.xml" ContentType="application/vnd.openxmlformats-officedocument.presentationml.notesSlide+xml"/>
  <Override PartName="/ppt/notesSlides/notesSlide82.xml" ContentType="application/vnd.openxmlformats-officedocument.presentationml.notesSlide+xml"/>
  <Override PartName="/ppt/notesSlides/notesSlide83.xml" ContentType="application/vnd.openxmlformats-officedocument.presentationml.notesSlide+xml"/>
  <Override PartName="/ppt/notesSlides/notesSlide84.xml" ContentType="application/vnd.openxmlformats-officedocument.presentationml.notesSlide+xml"/>
  <Override PartName="/ppt/notesSlides/notesSlide85.xml" ContentType="application/vnd.openxmlformats-officedocument.presentationml.notesSlide+xml"/>
  <Override PartName="/ppt/notesSlides/notesSlide86.xml" ContentType="application/vnd.openxmlformats-officedocument.presentationml.notesSlide+xml"/>
  <Override PartName="/ppt/notesSlides/notesSlide87.xml" ContentType="application/vnd.openxmlformats-officedocument.presentationml.notesSlide+xml"/>
  <Override PartName="/ppt/notesSlides/notesSlide88.xml" ContentType="application/vnd.openxmlformats-officedocument.presentationml.notesSlide+xml"/>
  <Override PartName="/ppt/notesSlides/notesSlide89.xml" ContentType="application/vnd.openxmlformats-officedocument.presentationml.notesSlide+xml"/>
  <Override PartName="/ppt/notesSlides/notesSlide90.xml" ContentType="application/vnd.openxmlformats-officedocument.presentationml.notesSlide+xml"/>
  <Override PartName="/ppt/notesSlides/notesSlide91.xml" ContentType="application/vnd.openxmlformats-officedocument.presentationml.notesSlide+xml"/>
  <Override PartName="/ppt/notesSlides/notesSlide92.xml" ContentType="application/vnd.openxmlformats-officedocument.presentationml.notesSlide+xml"/>
  <Override PartName="/ppt/notesSlides/notesSlide93.xml" ContentType="application/vnd.openxmlformats-officedocument.presentationml.notesSlide+xml"/>
  <Override PartName="/ppt/notesSlides/notesSlide94.xml" ContentType="application/vnd.openxmlformats-officedocument.presentationml.notesSlide+xml"/>
  <Override PartName="/ppt/notesSlides/notesSlide95.xml" ContentType="application/vnd.openxmlformats-officedocument.presentationml.notesSlide+xml"/>
  <Override PartName="/ppt/notesSlides/notesSlide96.xml" ContentType="application/vnd.openxmlformats-officedocument.presentationml.notesSlide+xml"/>
  <Override PartName="/ppt/notesSlides/notesSlide97.xml" ContentType="application/vnd.openxmlformats-officedocument.presentationml.notesSlide+xml"/>
  <Override PartName="/ppt/notesSlides/notesSlide9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60" r:id="rId5"/>
    <p:sldMasterId id="2147483683" r:id="rId6"/>
  </p:sldMasterIdLst>
  <p:notesMasterIdLst>
    <p:notesMasterId r:id="rId106"/>
  </p:notesMasterIdLst>
  <p:sldIdLst>
    <p:sldId id="257" r:id="rId7"/>
    <p:sldId id="378" r:id="rId8"/>
    <p:sldId id="259" r:id="rId9"/>
    <p:sldId id="352" r:id="rId10"/>
    <p:sldId id="381" r:id="rId11"/>
    <p:sldId id="262" r:id="rId12"/>
    <p:sldId id="359" r:id="rId13"/>
    <p:sldId id="263" r:id="rId14"/>
    <p:sldId id="265" r:id="rId15"/>
    <p:sldId id="266" r:id="rId16"/>
    <p:sldId id="360" r:id="rId17"/>
    <p:sldId id="369" r:id="rId18"/>
    <p:sldId id="267" r:id="rId19"/>
    <p:sldId id="269" r:id="rId20"/>
    <p:sldId id="270" r:id="rId21"/>
    <p:sldId id="382" r:id="rId22"/>
    <p:sldId id="271" r:id="rId23"/>
    <p:sldId id="272" r:id="rId24"/>
    <p:sldId id="273" r:id="rId25"/>
    <p:sldId id="274" r:id="rId26"/>
    <p:sldId id="275" r:id="rId27"/>
    <p:sldId id="276" r:id="rId28"/>
    <p:sldId id="277" r:id="rId29"/>
    <p:sldId id="370" r:id="rId30"/>
    <p:sldId id="279" r:id="rId31"/>
    <p:sldId id="386" r:id="rId32"/>
    <p:sldId id="268" r:id="rId33"/>
    <p:sldId id="362" r:id="rId34"/>
    <p:sldId id="281" r:id="rId35"/>
    <p:sldId id="282" r:id="rId36"/>
    <p:sldId id="284" r:id="rId37"/>
    <p:sldId id="285" r:id="rId38"/>
    <p:sldId id="287" r:id="rId39"/>
    <p:sldId id="288" r:id="rId40"/>
    <p:sldId id="289" r:id="rId41"/>
    <p:sldId id="290" r:id="rId42"/>
    <p:sldId id="375" r:id="rId43"/>
    <p:sldId id="291" r:id="rId44"/>
    <p:sldId id="292" r:id="rId45"/>
    <p:sldId id="293" r:id="rId46"/>
    <p:sldId id="294" r:id="rId47"/>
    <p:sldId id="295" r:id="rId48"/>
    <p:sldId id="301" r:id="rId49"/>
    <p:sldId id="363" r:id="rId50"/>
    <p:sldId id="302" r:id="rId51"/>
    <p:sldId id="303" r:id="rId52"/>
    <p:sldId id="304" r:id="rId53"/>
    <p:sldId id="366" r:id="rId54"/>
    <p:sldId id="371" r:id="rId55"/>
    <p:sldId id="306" r:id="rId56"/>
    <p:sldId id="307" r:id="rId57"/>
    <p:sldId id="383" r:id="rId58"/>
    <p:sldId id="308" r:id="rId59"/>
    <p:sldId id="364" r:id="rId60"/>
    <p:sldId id="309" r:id="rId61"/>
    <p:sldId id="310" r:id="rId62"/>
    <p:sldId id="311" r:id="rId63"/>
    <p:sldId id="312" r:id="rId64"/>
    <p:sldId id="313" r:id="rId65"/>
    <p:sldId id="314" r:id="rId66"/>
    <p:sldId id="315" r:id="rId67"/>
    <p:sldId id="317" r:id="rId68"/>
    <p:sldId id="384" r:id="rId69"/>
    <p:sldId id="318" r:id="rId70"/>
    <p:sldId id="319" r:id="rId71"/>
    <p:sldId id="316" r:id="rId72"/>
    <p:sldId id="322" r:id="rId73"/>
    <p:sldId id="320" r:id="rId74"/>
    <p:sldId id="321" r:id="rId75"/>
    <p:sldId id="325" r:id="rId76"/>
    <p:sldId id="368" r:id="rId77"/>
    <p:sldId id="326" r:id="rId78"/>
    <p:sldId id="323" r:id="rId79"/>
    <p:sldId id="324" r:id="rId80"/>
    <p:sldId id="327" r:id="rId81"/>
    <p:sldId id="328" r:id="rId82"/>
    <p:sldId id="329" r:id="rId83"/>
    <p:sldId id="330" r:id="rId84"/>
    <p:sldId id="331" r:id="rId85"/>
    <p:sldId id="332" r:id="rId86"/>
    <p:sldId id="333" r:id="rId87"/>
    <p:sldId id="385" r:id="rId88"/>
    <p:sldId id="334" r:id="rId89"/>
    <p:sldId id="336" r:id="rId90"/>
    <p:sldId id="337" r:id="rId91"/>
    <p:sldId id="338" r:id="rId92"/>
    <p:sldId id="339" r:id="rId93"/>
    <p:sldId id="340" r:id="rId94"/>
    <p:sldId id="354" r:id="rId95"/>
    <p:sldId id="341" r:id="rId96"/>
    <p:sldId id="342" r:id="rId97"/>
    <p:sldId id="353" r:id="rId98"/>
    <p:sldId id="343" r:id="rId99"/>
    <p:sldId id="344" r:id="rId100"/>
    <p:sldId id="374" r:id="rId101"/>
    <p:sldId id="379" r:id="rId102"/>
    <p:sldId id="387" r:id="rId103"/>
    <p:sldId id="376" r:id="rId104"/>
    <p:sldId id="380" r:id="rId10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Carter, Mavis (HRSA)" initials="CM(" lastIdx="5" clrIdx="0">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F497D"/>
    <a:srgbClr val="FFC000"/>
    <a:srgbClr val="E46C0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34565" autoAdjust="0"/>
    <p:restoredTop sz="86393" autoAdjust="0"/>
  </p:normalViewPr>
  <p:slideViewPr>
    <p:cSldViewPr>
      <p:cViewPr varScale="1">
        <p:scale>
          <a:sx n="63" d="100"/>
          <a:sy n="63" d="100"/>
        </p:scale>
        <p:origin x="954" y="78"/>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sorterViewPr>
    <p:cViewPr varScale="1">
      <p:scale>
        <a:sx n="1" d="1"/>
        <a:sy n="1" d="1"/>
      </p:scale>
      <p:origin x="0" y="0"/>
    </p:cViewPr>
  </p:sorterViewPr>
  <p:notesViewPr>
    <p:cSldViewPr>
      <p:cViewPr varScale="1">
        <p:scale>
          <a:sx n="56" d="100"/>
          <a:sy n="56" d="100"/>
        </p:scale>
        <p:origin x="2256"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0.xml"/><Relationship Id="rId21" Type="http://schemas.openxmlformats.org/officeDocument/2006/relationships/slide" Target="slides/slide15.xml"/><Relationship Id="rId42" Type="http://schemas.openxmlformats.org/officeDocument/2006/relationships/slide" Target="slides/slide36.xml"/><Relationship Id="rId47" Type="http://schemas.openxmlformats.org/officeDocument/2006/relationships/slide" Target="slides/slide41.xml"/><Relationship Id="rId63" Type="http://schemas.openxmlformats.org/officeDocument/2006/relationships/slide" Target="slides/slide57.xml"/><Relationship Id="rId68" Type="http://schemas.openxmlformats.org/officeDocument/2006/relationships/slide" Target="slides/slide62.xml"/><Relationship Id="rId84" Type="http://schemas.openxmlformats.org/officeDocument/2006/relationships/slide" Target="slides/slide78.xml"/><Relationship Id="rId89" Type="http://schemas.openxmlformats.org/officeDocument/2006/relationships/slide" Target="slides/slide83.xml"/><Relationship Id="rId112" Type="http://schemas.microsoft.com/office/2015/10/relationships/revisionInfo" Target="revisionInfo.xml"/><Relationship Id="rId2" Type="http://schemas.openxmlformats.org/officeDocument/2006/relationships/customXml" Target="../customXml/item2.xml"/><Relationship Id="rId16" Type="http://schemas.openxmlformats.org/officeDocument/2006/relationships/slide" Target="slides/slide10.xml"/><Relationship Id="rId29" Type="http://schemas.openxmlformats.org/officeDocument/2006/relationships/slide" Target="slides/slide23.xml"/><Relationship Id="rId107" Type="http://schemas.openxmlformats.org/officeDocument/2006/relationships/commentAuthors" Target="commentAuthors.xml"/><Relationship Id="rId11" Type="http://schemas.openxmlformats.org/officeDocument/2006/relationships/slide" Target="slides/slide5.xml"/><Relationship Id="rId24" Type="http://schemas.openxmlformats.org/officeDocument/2006/relationships/slide" Target="slides/slide18.xml"/><Relationship Id="rId32" Type="http://schemas.openxmlformats.org/officeDocument/2006/relationships/slide" Target="slides/slide26.xml"/><Relationship Id="rId37" Type="http://schemas.openxmlformats.org/officeDocument/2006/relationships/slide" Target="slides/slide31.xml"/><Relationship Id="rId40" Type="http://schemas.openxmlformats.org/officeDocument/2006/relationships/slide" Target="slides/slide34.xml"/><Relationship Id="rId45" Type="http://schemas.openxmlformats.org/officeDocument/2006/relationships/slide" Target="slides/slide39.xml"/><Relationship Id="rId53" Type="http://schemas.openxmlformats.org/officeDocument/2006/relationships/slide" Target="slides/slide47.xml"/><Relationship Id="rId58" Type="http://schemas.openxmlformats.org/officeDocument/2006/relationships/slide" Target="slides/slide52.xml"/><Relationship Id="rId66" Type="http://schemas.openxmlformats.org/officeDocument/2006/relationships/slide" Target="slides/slide60.xml"/><Relationship Id="rId74" Type="http://schemas.openxmlformats.org/officeDocument/2006/relationships/slide" Target="slides/slide68.xml"/><Relationship Id="rId79" Type="http://schemas.openxmlformats.org/officeDocument/2006/relationships/slide" Target="slides/slide73.xml"/><Relationship Id="rId87" Type="http://schemas.openxmlformats.org/officeDocument/2006/relationships/slide" Target="slides/slide81.xml"/><Relationship Id="rId102" Type="http://schemas.openxmlformats.org/officeDocument/2006/relationships/slide" Target="slides/slide96.xml"/><Relationship Id="rId110" Type="http://schemas.openxmlformats.org/officeDocument/2006/relationships/theme" Target="theme/theme1.xml"/><Relationship Id="rId5" Type="http://schemas.openxmlformats.org/officeDocument/2006/relationships/slideMaster" Target="slideMasters/slideMaster1.xml"/><Relationship Id="rId61" Type="http://schemas.openxmlformats.org/officeDocument/2006/relationships/slide" Target="slides/slide55.xml"/><Relationship Id="rId82" Type="http://schemas.openxmlformats.org/officeDocument/2006/relationships/slide" Target="slides/slide76.xml"/><Relationship Id="rId90" Type="http://schemas.openxmlformats.org/officeDocument/2006/relationships/slide" Target="slides/slide84.xml"/><Relationship Id="rId95" Type="http://schemas.openxmlformats.org/officeDocument/2006/relationships/slide" Target="slides/slide89.xml"/><Relationship Id="rId19" Type="http://schemas.openxmlformats.org/officeDocument/2006/relationships/slide" Target="slides/slide13.xml"/><Relationship Id="rId14" Type="http://schemas.openxmlformats.org/officeDocument/2006/relationships/slide" Target="slides/slide8.xml"/><Relationship Id="rId22" Type="http://schemas.openxmlformats.org/officeDocument/2006/relationships/slide" Target="slides/slide16.xml"/><Relationship Id="rId27" Type="http://schemas.openxmlformats.org/officeDocument/2006/relationships/slide" Target="slides/slide21.xml"/><Relationship Id="rId30" Type="http://schemas.openxmlformats.org/officeDocument/2006/relationships/slide" Target="slides/slide24.xml"/><Relationship Id="rId35" Type="http://schemas.openxmlformats.org/officeDocument/2006/relationships/slide" Target="slides/slide29.xml"/><Relationship Id="rId43" Type="http://schemas.openxmlformats.org/officeDocument/2006/relationships/slide" Target="slides/slide37.xml"/><Relationship Id="rId48" Type="http://schemas.openxmlformats.org/officeDocument/2006/relationships/slide" Target="slides/slide42.xml"/><Relationship Id="rId56" Type="http://schemas.openxmlformats.org/officeDocument/2006/relationships/slide" Target="slides/slide50.xml"/><Relationship Id="rId64" Type="http://schemas.openxmlformats.org/officeDocument/2006/relationships/slide" Target="slides/slide58.xml"/><Relationship Id="rId69" Type="http://schemas.openxmlformats.org/officeDocument/2006/relationships/slide" Target="slides/slide63.xml"/><Relationship Id="rId77" Type="http://schemas.openxmlformats.org/officeDocument/2006/relationships/slide" Target="slides/slide71.xml"/><Relationship Id="rId100" Type="http://schemas.openxmlformats.org/officeDocument/2006/relationships/slide" Target="slides/slide94.xml"/><Relationship Id="rId105" Type="http://schemas.openxmlformats.org/officeDocument/2006/relationships/slide" Target="slides/slide99.xml"/><Relationship Id="rId8" Type="http://schemas.openxmlformats.org/officeDocument/2006/relationships/slide" Target="slides/slide2.xml"/><Relationship Id="rId51" Type="http://schemas.openxmlformats.org/officeDocument/2006/relationships/slide" Target="slides/slide45.xml"/><Relationship Id="rId72" Type="http://schemas.openxmlformats.org/officeDocument/2006/relationships/slide" Target="slides/slide66.xml"/><Relationship Id="rId80" Type="http://schemas.openxmlformats.org/officeDocument/2006/relationships/slide" Target="slides/slide74.xml"/><Relationship Id="rId85" Type="http://schemas.openxmlformats.org/officeDocument/2006/relationships/slide" Target="slides/slide79.xml"/><Relationship Id="rId93" Type="http://schemas.openxmlformats.org/officeDocument/2006/relationships/slide" Target="slides/slide87.xml"/><Relationship Id="rId98" Type="http://schemas.openxmlformats.org/officeDocument/2006/relationships/slide" Target="slides/slide92.xml"/><Relationship Id="rId3" Type="http://schemas.openxmlformats.org/officeDocument/2006/relationships/customXml" Target="../customXml/item3.xml"/><Relationship Id="rId12" Type="http://schemas.openxmlformats.org/officeDocument/2006/relationships/slide" Target="slides/slide6.xml"/><Relationship Id="rId17" Type="http://schemas.openxmlformats.org/officeDocument/2006/relationships/slide" Target="slides/slide11.xml"/><Relationship Id="rId25" Type="http://schemas.openxmlformats.org/officeDocument/2006/relationships/slide" Target="slides/slide19.xml"/><Relationship Id="rId33" Type="http://schemas.openxmlformats.org/officeDocument/2006/relationships/slide" Target="slides/slide27.xml"/><Relationship Id="rId38" Type="http://schemas.openxmlformats.org/officeDocument/2006/relationships/slide" Target="slides/slide32.xml"/><Relationship Id="rId46" Type="http://schemas.openxmlformats.org/officeDocument/2006/relationships/slide" Target="slides/slide40.xml"/><Relationship Id="rId59" Type="http://schemas.openxmlformats.org/officeDocument/2006/relationships/slide" Target="slides/slide53.xml"/><Relationship Id="rId67" Type="http://schemas.openxmlformats.org/officeDocument/2006/relationships/slide" Target="slides/slide61.xml"/><Relationship Id="rId103" Type="http://schemas.openxmlformats.org/officeDocument/2006/relationships/slide" Target="slides/slide97.xml"/><Relationship Id="rId108" Type="http://schemas.openxmlformats.org/officeDocument/2006/relationships/presProps" Target="presProps.xml"/><Relationship Id="rId20" Type="http://schemas.openxmlformats.org/officeDocument/2006/relationships/slide" Target="slides/slide14.xml"/><Relationship Id="rId41" Type="http://schemas.openxmlformats.org/officeDocument/2006/relationships/slide" Target="slides/slide35.xml"/><Relationship Id="rId54" Type="http://schemas.openxmlformats.org/officeDocument/2006/relationships/slide" Target="slides/slide48.xml"/><Relationship Id="rId62" Type="http://schemas.openxmlformats.org/officeDocument/2006/relationships/slide" Target="slides/slide56.xml"/><Relationship Id="rId70" Type="http://schemas.openxmlformats.org/officeDocument/2006/relationships/slide" Target="slides/slide64.xml"/><Relationship Id="rId75" Type="http://schemas.openxmlformats.org/officeDocument/2006/relationships/slide" Target="slides/slide69.xml"/><Relationship Id="rId83" Type="http://schemas.openxmlformats.org/officeDocument/2006/relationships/slide" Target="slides/slide77.xml"/><Relationship Id="rId88" Type="http://schemas.openxmlformats.org/officeDocument/2006/relationships/slide" Target="slides/slide82.xml"/><Relationship Id="rId91" Type="http://schemas.openxmlformats.org/officeDocument/2006/relationships/slide" Target="slides/slide85.xml"/><Relationship Id="rId96" Type="http://schemas.openxmlformats.org/officeDocument/2006/relationships/slide" Target="slides/slide90.xml"/><Relationship Id="rId111"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Master" Target="slideMasters/slideMaster2.xml"/><Relationship Id="rId15" Type="http://schemas.openxmlformats.org/officeDocument/2006/relationships/slide" Target="slides/slide9.xml"/><Relationship Id="rId23" Type="http://schemas.openxmlformats.org/officeDocument/2006/relationships/slide" Target="slides/slide17.xml"/><Relationship Id="rId28" Type="http://schemas.openxmlformats.org/officeDocument/2006/relationships/slide" Target="slides/slide22.xml"/><Relationship Id="rId36" Type="http://schemas.openxmlformats.org/officeDocument/2006/relationships/slide" Target="slides/slide30.xml"/><Relationship Id="rId49" Type="http://schemas.openxmlformats.org/officeDocument/2006/relationships/slide" Target="slides/slide43.xml"/><Relationship Id="rId57" Type="http://schemas.openxmlformats.org/officeDocument/2006/relationships/slide" Target="slides/slide51.xml"/><Relationship Id="rId106" Type="http://schemas.openxmlformats.org/officeDocument/2006/relationships/notesMaster" Target="notesMasters/notesMaster1.xml"/><Relationship Id="rId10" Type="http://schemas.openxmlformats.org/officeDocument/2006/relationships/slide" Target="slides/slide4.xml"/><Relationship Id="rId31" Type="http://schemas.openxmlformats.org/officeDocument/2006/relationships/slide" Target="slides/slide25.xml"/><Relationship Id="rId44" Type="http://schemas.openxmlformats.org/officeDocument/2006/relationships/slide" Target="slides/slide38.xml"/><Relationship Id="rId52" Type="http://schemas.openxmlformats.org/officeDocument/2006/relationships/slide" Target="slides/slide46.xml"/><Relationship Id="rId60" Type="http://schemas.openxmlformats.org/officeDocument/2006/relationships/slide" Target="slides/slide54.xml"/><Relationship Id="rId65" Type="http://schemas.openxmlformats.org/officeDocument/2006/relationships/slide" Target="slides/slide59.xml"/><Relationship Id="rId73" Type="http://schemas.openxmlformats.org/officeDocument/2006/relationships/slide" Target="slides/slide67.xml"/><Relationship Id="rId78" Type="http://schemas.openxmlformats.org/officeDocument/2006/relationships/slide" Target="slides/slide72.xml"/><Relationship Id="rId81" Type="http://schemas.openxmlformats.org/officeDocument/2006/relationships/slide" Target="slides/slide75.xml"/><Relationship Id="rId86" Type="http://schemas.openxmlformats.org/officeDocument/2006/relationships/slide" Target="slides/slide80.xml"/><Relationship Id="rId94" Type="http://schemas.openxmlformats.org/officeDocument/2006/relationships/slide" Target="slides/slide88.xml"/><Relationship Id="rId99" Type="http://schemas.openxmlformats.org/officeDocument/2006/relationships/slide" Target="slides/slide93.xml"/><Relationship Id="rId101" Type="http://schemas.openxmlformats.org/officeDocument/2006/relationships/slide" Target="slides/slide95.xml"/><Relationship Id="rId4" Type="http://schemas.openxmlformats.org/officeDocument/2006/relationships/customXml" Target="../customXml/item4.xml"/><Relationship Id="rId9" Type="http://schemas.openxmlformats.org/officeDocument/2006/relationships/slide" Target="slides/slide3.xml"/><Relationship Id="rId13" Type="http://schemas.openxmlformats.org/officeDocument/2006/relationships/slide" Target="slides/slide7.xml"/><Relationship Id="rId18" Type="http://schemas.openxmlformats.org/officeDocument/2006/relationships/slide" Target="slides/slide12.xml"/><Relationship Id="rId39" Type="http://schemas.openxmlformats.org/officeDocument/2006/relationships/slide" Target="slides/slide33.xml"/><Relationship Id="rId109" Type="http://schemas.openxmlformats.org/officeDocument/2006/relationships/viewProps" Target="viewProps.xml"/><Relationship Id="rId34" Type="http://schemas.openxmlformats.org/officeDocument/2006/relationships/slide" Target="slides/slide28.xml"/><Relationship Id="rId50" Type="http://schemas.openxmlformats.org/officeDocument/2006/relationships/slide" Target="slides/slide44.xml"/><Relationship Id="rId55" Type="http://schemas.openxmlformats.org/officeDocument/2006/relationships/slide" Target="slides/slide49.xml"/><Relationship Id="rId76" Type="http://schemas.openxmlformats.org/officeDocument/2006/relationships/slide" Target="slides/slide70.xml"/><Relationship Id="rId97" Type="http://schemas.openxmlformats.org/officeDocument/2006/relationships/slide" Target="slides/slide91.xml"/><Relationship Id="rId104" Type="http://schemas.openxmlformats.org/officeDocument/2006/relationships/slide" Target="slides/slide98.xml"/><Relationship Id="rId7" Type="http://schemas.openxmlformats.org/officeDocument/2006/relationships/slide" Target="slides/slide1.xml"/><Relationship Id="rId71" Type="http://schemas.openxmlformats.org/officeDocument/2006/relationships/slide" Target="slides/slide65.xml"/><Relationship Id="rId92" Type="http://schemas.openxmlformats.org/officeDocument/2006/relationships/slide" Target="slides/slide86.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CD5EAF9-BA8D-45BB-8A3B-FB480AA9C870}" type="datetimeFigureOut">
              <a:rPr lang="en-US" smtClean="0"/>
              <a:t>1/2/2019</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2D5447F-AEB5-495F-AE5C-2965668B9EB8}" type="slidenum">
              <a:rPr lang="en-US" smtClean="0"/>
              <a:t>‹#›</a:t>
            </a:fld>
            <a:endParaRPr lang="en-US"/>
          </a:p>
        </p:txBody>
      </p:sp>
    </p:spTree>
    <p:extLst>
      <p:ext uri="{BB962C8B-B14F-4D97-AF65-F5344CB8AC3E}">
        <p14:creationId xmlns:p14="http://schemas.microsoft.com/office/powerpoint/2010/main" val="48049652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62.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63.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64.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65.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66.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_rels/notesSlide67.xml.rels><?xml version="1.0" encoding="UTF-8" standalone="yes"?>
<Relationships xmlns="http://schemas.openxmlformats.org/package/2006/relationships"><Relationship Id="rId2" Type="http://schemas.openxmlformats.org/officeDocument/2006/relationships/slide" Target="../slides/slide68.xml"/><Relationship Id="rId1" Type="http://schemas.openxmlformats.org/officeDocument/2006/relationships/notesMaster" Target="../notesMasters/notesMaster1.xml"/></Relationships>
</file>

<file path=ppt/notesSlides/_rels/notesSlide68.xml.rels><?xml version="1.0" encoding="UTF-8" standalone="yes"?>
<Relationships xmlns="http://schemas.openxmlformats.org/package/2006/relationships"><Relationship Id="rId2" Type="http://schemas.openxmlformats.org/officeDocument/2006/relationships/slide" Target="../slides/slide69.xml"/><Relationship Id="rId1" Type="http://schemas.openxmlformats.org/officeDocument/2006/relationships/notesMaster" Target="../notesMasters/notesMaster1.xml"/></Relationships>
</file>

<file path=ppt/notesSlides/_rels/notesSlide69.xml.rels><?xml version="1.0" encoding="UTF-8" standalone="yes"?>
<Relationships xmlns="http://schemas.openxmlformats.org/package/2006/relationships"><Relationship Id="rId2" Type="http://schemas.openxmlformats.org/officeDocument/2006/relationships/slide" Target="../slides/slide7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0.xml.rels><?xml version="1.0" encoding="UTF-8" standalone="yes"?>
<Relationships xmlns="http://schemas.openxmlformats.org/package/2006/relationships"><Relationship Id="rId2" Type="http://schemas.openxmlformats.org/officeDocument/2006/relationships/slide" Target="../slides/slide71.xml"/><Relationship Id="rId1" Type="http://schemas.openxmlformats.org/officeDocument/2006/relationships/notesMaster" Target="../notesMasters/notesMaster1.xml"/></Relationships>
</file>

<file path=ppt/notesSlides/_rels/notesSlide71.xml.rels><?xml version="1.0" encoding="UTF-8" standalone="yes"?>
<Relationships xmlns="http://schemas.openxmlformats.org/package/2006/relationships"><Relationship Id="rId2" Type="http://schemas.openxmlformats.org/officeDocument/2006/relationships/slide" Target="../slides/slide72.xml"/><Relationship Id="rId1" Type="http://schemas.openxmlformats.org/officeDocument/2006/relationships/notesMaster" Target="../notesMasters/notesMaster1.xml"/></Relationships>
</file>

<file path=ppt/notesSlides/_rels/notesSlide72.xml.rels><?xml version="1.0" encoding="UTF-8" standalone="yes"?>
<Relationships xmlns="http://schemas.openxmlformats.org/package/2006/relationships"><Relationship Id="rId2" Type="http://schemas.openxmlformats.org/officeDocument/2006/relationships/slide" Target="../slides/slide73.xml"/><Relationship Id="rId1" Type="http://schemas.openxmlformats.org/officeDocument/2006/relationships/notesMaster" Target="../notesMasters/notesMaster1.xml"/></Relationships>
</file>

<file path=ppt/notesSlides/_rels/notesSlide73.xml.rels><?xml version="1.0" encoding="UTF-8" standalone="yes"?>
<Relationships xmlns="http://schemas.openxmlformats.org/package/2006/relationships"><Relationship Id="rId2" Type="http://schemas.openxmlformats.org/officeDocument/2006/relationships/slide" Target="../slides/slide74.xml"/><Relationship Id="rId1" Type="http://schemas.openxmlformats.org/officeDocument/2006/relationships/notesMaster" Target="../notesMasters/notesMaster1.xml"/></Relationships>
</file>

<file path=ppt/notesSlides/_rels/notesSlide74.xml.rels><?xml version="1.0" encoding="UTF-8" standalone="yes"?>
<Relationships xmlns="http://schemas.openxmlformats.org/package/2006/relationships"><Relationship Id="rId2" Type="http://schemas.openxmlformats.org/officeDocument/2006/relationships/slide" Target="../slides/slide75.xml"/><Relationship Id="rId1" Type="http://schemas.openxmlformats.org/officeDocument/2006/relationships/notesMaster" Target="../notesMasters/notesMaster1.xml"/></Relationships>
</file>

<file path=ppt/notesSlides/_rels/notesSlide75.xml.rels><?xml version="1.0" encoding="UTF-8" standalone="yes"?>
<Relationships xmlns="http://schemas.openxmlformats.org/package/2006/relationships"><Relationship Id="rId2" Type="http://schemas.openxmlformats.org/officeDocument/2006/relationships/slide" Target="../slides/slide76.xml"/><Relationship Id="rId1" Type="http://schemas.openxmlformats.org/officeDocument/2006/relationships/notesMaster" Target="../notesMasters/notesMaster1.xml"/></Relationships>
</file>

<file path=ppt/notesSlides/_rels/notesSlide76.xml.rels><?xml version="1.0" encoding="UTF-8" standalone="yes"?>
<Relationships xmlns="http://schemas.openxmlformats.org/package/2006/relationships"><Relationship Id="rId2" Type="http://schemas.openxmlformats.org/officeDocument/2006/relationships/slide" Target="../slides/slide77.xml"/><Relationship Id="rId1" Type="http://schemas.openxmlformats.org/officeDocument/2006/relationships/notesMaster" Target="../notesMasters/notesMaster1.xml"/></Relationships>
</file>

<file path=ppt/notesSlides/_rels/notesSlide77.xml.rels><?xml version="1.0" encoding="UTF-8" standalone="yes"?>
<Relationships xmlns="http://schemas.openxmlformats.org/package/2006/relationships"><Relationship Id="rId2" Type="http://schemas.openxmlformats.org/officeDocument/2006/relationships/slide" Target="../slides/slide78.xml"/><Relationship Id="rId1" Type="http://schemas.openxmlformats.org/officeDocument/2006/relationships/notesMaster" Target="../notesMasters/notesMaster1.xml"/></Relationships>
</file>

<file path=ppt/notesSlides/_rels/notesSlide78.xml.rels><?xml version="1.0" encoding="UTF-8" standalone="yes"?>
<Relationships xmlns="http://schemas.openxmlformats.org/package/2006/relationships"><Relationship Id="rId2" Type="http://schemas.openxmlformats.org/officeDocument/2006/relationships/slide" Target="../slides/slide79.xml"/><Relationship Id="rId1" Type="http://schemas.openxmlformats.org/officeDocument/2006/relationships/notesMaster" Target="../notesMasters/notesMaster1.xml"/></Relationships>
</file>

<file path=ppt/notesSlides/_rels/notesSlide79.xml.rels><?xml version="1.0" encoding="UTF-8" standalone="yes"?>
<Relationships xmlns="http://schemas.openxmlformats.org/package/2006/relationships"><Relationship Id="rId2" Type="http://schemas.openxmlformats.org/officeDocument/2006/relationships/slide" Target="../slides/slide8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0.xml.rels><?xml version="1.0" encoding="UTF-8" standalone="yes"?>
<Relationships xmlns="http://schemas.openxmlformats.org/package/2006/relationships"><Relationship Id="rId2" Type="http://schemas.openxmlformats.org/officeDocument/2006/relationships/slide" Target="../slides/slide81.xml"/><Relationship Id="rId1" Type="http://schemas.openxmlformats.org/officeDocument/2006/relationships/notesMaster" Target="../notesMasters/notesMaster1.xml"/></Relationships>
</file>

<file path=ppt/notesSlides/_rels/notesSlide81.xml.rels><?xml version="1.0" encoding="UTF-8" standalone="yes"?>
<Relationships xmlns="http://schemas.openxmlformats.org/package/2006/relationships"><Relationship Id="rId2" Type="http://schemas.openxmlformats.org/officeDocument/2006/relationships/slide" Target="../slides/slide82.xml"/><Relationship Id="rId1" Type="http://schemas.openxmlformats.org/officeDocument/2006/relationships/notesMaster" Target="../notesMasters/notesMaster1.xml"/></Relationships>
</file>

<file path=ppt/notesSlides/_rels/notesSlide82.xml.rels><?xml version="1.0" encoding="UTF-8" standalone="yes"?>
<Relationships xmlns="http://schemas.openxmlformats.org/package/2006/relationships"><Relationship Id="rId2" Type="http://schemas.openxmlformats.org/officeDocument/2006/relationships/slide" Target="../slides/slide83.xml"/><Relationship Id="rId1" Type="http://schemas.openxmlformats.org/officeDocument/2006/relationships/notesMaster" Target="../notesMasters/notesMaster1.xml"/></Relationships>
</file>

<file path=ppt/notesSlides/_rels/notesSlide83.xml.rels><?xml version="1.0" encoding="UTF-8" standalone="yes"?>
<Relationships xmlns="http://schemas.openxmlformats.org/package/2006/relationships"><Relationship Id="rId2" Type="http://schemas.openxmlformats.org/officeDocument/2006/relationships/slide" Target="../slides/slide84.xml"/><Relationship Id="rId1" Type="http://schemas.openxmlformats.org/officeDocument/2006/relationships/notesMaster" Target="../notesMasters/notesMaster1.xml"/></Relationships>
</file>

<file path=ppt/notesSlides/_rels/notesSlide84.xml.rels><?xml version="1.0" encoding="UTF-8" standalone="yes"?>
<Relationships xmlns="http://schemas.openxmlformats.org/package/2006/relationships"><Relationship Id="rId2" Type="http://schemas.openxmlformats.org/officeDocument/2006/relationships/slide" Target="../slides/slide85.xml"/><Relationship Id="rId1" Type="http://schemas.openxmlformats.org/officeDocument/2006/relationships/notesMaster" Target="../notesMasters/notesMaster1.xml"/></Relationships>
</file>

<file path=ppt/notesSlides/_rels/notesSlide85.xml.rels><?xml version="1.0" encoding="UTF-8" standalone="yes"?>
<Relationships xmlns="http://schemas.openxmlformats.org/package/2006/relationships"><Relationship Id="rId2" Type="http://schemas.openxmlformats.org/officeDocument/2006/relationships/slide" Target="../slides/slide86.xml"/><Relationship Id="rId1" Type="http://schemas.openxmlformats.org/officeDocument/2006/relationships/notesMaster" Target="../notesMasters/notesMaster1.xml"/></Relationships>
</file>

<file path=ppt/notesSlides/_rels/notesSlide86.xml.rels><?xml version="1.0" encoding="UTF-8" standalone="yes"?>
<Relationships xmlns="http://schemas.openxmlformats.org/package/2006/relationships"><Relationship Id="rId2" Type="http://schemas.openxmlformats.org/officeDocument/2006/relationships/slide" Target="../slides/slide87.xml"/><Relationship Id="rId1" Type="http://schemas.openxmlformats.org/officeDocument/2006/relationships/notesMaster" Target="../notesMasters/notesMaster1.xml"/></Relationships>
</file>

<file path=ppt/notesSlides/_rels/notesSlide87.xml.rels><?xml version="1.0" encoding="UTF-8" standalone="yes"?>
<Relationships xmlns="http://schemas.openxmlformats.org/package/2006/relationships"><Relationship Id="rId2" Type="http://schemas.openxmlformats.org/officeDocument/2006/relationships/slide" Target="../slides/slide88.xml"/><Relationship Id="rId1" Type="http://schemas.openxmlformats.org/officeDocument/2006/relationships/notesMaster" Target="../notesMasters/notesMaster1.xml"/></Relationships>
</file>

<file path=ppt/notesSlides/_rels/notesSlide88.xml.rels><?xml version="1.0" encoding="UTF-8" standalone="yes"?>
<Relationships xmlns="http://schemas.openxmlformats.org/package/2006/relationships"><Relationship Id="rId2" Type="http://schemas.openxmlformats.org/officeDocument/2006/relationships/slide" Target="../slides/slide89.xml"/><Relationship Id="rId1" Type="http://schemas.openxmlformats.org/officeDocument/2006/relationships/notesMaster" Target="../notesMasters/notesMaster1.xml"/></Relationships>
</file>

<file path=ppt/notesSlides/_rels/notesSlide89.xml.rels><?xml version="1.0" encoding="UTF-8" standalone="yes"?>
<Relationships xmlns="http://schemas.openxmlformats.org/package/2006/relationships"><Relationship Id="rId2" Type="http://schemas.openxmlformats.org/officeDocument/2006/relationships/slide" Target="../slides/slide9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0.xml.rels><?xml version="1.0" encoding="UTF-8" standalone="yes"?>
<Relationships xmlns="http://schemas.openxmlformats.org/package/2006/relationships"><Relationship Id="rId2" Type="http://schemas.openxmlformats.org/officeDocument/2006/relationships/slide" Target="../slides/slide91.xml"/><Relationship Id="rId1" Type="http://schemas.openxmlformats.org/officeDocument/2006/relationships/notesMaster" Target="../notesMasters/notesMaster1.xml"/></Relationships>
</file>

<file path=ppt/notesSlides/_rels/notesSlide91.xml.rels><?xml version="1.0" encoding="UTF-8" standalone="yes"?>
<Relationships xmlns="http://schemas.openxmlformats.org/package/2006/relationships"><Relationship Id="rId2" Type="http://schemas.openxmlformats.org/officeDocument/2006/relationships/slide" Target="../slides/slide92.xml"/><Relationship Id="rId1" Type="http://schemas.openxmlformats.org/officeDocument/2006/relationships/notesMaster" Target="../notesMasters/notesMaster1.xml"/></Relationships>
</file>

<file path=ppt/notesSlides/_rels/notesSlide92.xml.rels><?xml version="1.0" encoding="UTF-8" standalone="yes"?>
<Relationships xmlns="http://schemas.openxmlformats.org/package/2006/relationships"><Relationship Id="rId2" Type="http://schemas.openxmlformats.org/officeDocument/2006/relationships/slide" Target="../slides/slide93.xml"/><Relationship Id="rId1" Type="http://schemas.openxmlformats.org/officeDocument/2006/relationships/notesMaster" Target="../notesMasters/notesMaster1.xml"/></Relationships>
</file>

<file path=ppt/notesSlides/_rels/notesSlide93.xml.rels><?xml version="1.0" encoding="UTF-8" standalone="yes"?>
<Relationships xmlns="http://schemas.openxmlformats.org/package/2006/relationships"><Relationship Id="rId2" Type="http://schemas.openxmlformats.org/officeDocument/2006/relationships/slide" Target="../slides/slide94.xml"/><Relationship Id="rId1" Type="http://schemas.openxmlformats.org/officeDocument/2006/relationships/notesMaster" Target="../notesMasters/notesMaster1.xml"/></Relationships>
</file>

<file path=ppt/notesSlides/_rels/notesSlide94.xml.rels><?xml version="1.0" encoding="UTF-8" standalone="yes"?>
<Relationships xmlns="http://schemas.openxmlformats.org/package/2006/relationships"><Relationship Id="rId2" Type="http://schemas.openxmlformats.org/officeDocument/2006/relationships/slide" Target="../slides/slide95.xml"/><Relationship Id="rId1" Type="http://schemas.openxmlformats.org/officeDocument/2006/relationships/notesMaster" Target="../notesMasters/notesMaster1.xml"/></Relationships>
</file>

<file path=ppt/notesSlides/_rels/notesSlide95.xml.rels><?xml version="1.0" encoding="UTF-8" standalone="yes"?>
<Relationships xmlns="http://schemas.openxmlformats.org/package/2006/relationships"><Relationship Id="rId2" Type="http://schemas.openxmlformats.org/officeDocument/2006/relationships/slide" Target="../slides/slide96.xml"/><Relationship Id="rId1" Type="http://schemas.openxmlformats.org/officeDocument/2006/relationships/notesMaster" Target="../notesMasters/notesMaster1.xml"/></Relationships>
</file>

<file path=ppt/notesSlides/_rels/notesSlide96.xml.rels><?xml version="1.0" encoding="UTF-8" standalone="yes"?>
<Relationships xmlns="http://schemas.openxmlformats.org/package/2006/relationships"><Relationship Id="rId2" Type="http://schemas.openxmlformats.org/officeDocument/2006/relationships/slide" Target="../slides/slide97.xml"/><Relationship Id="rId1" Type="http://schemas.openxmlformats.org/officeDocument/2006/relationships/notesMaster" Target="../notesMasters/notesMaster1.xml"/></Relationships>
</file>

<file path=ppt/notesSlides/_rels/notesSlide97.xml.rels><?xml version="1.0" encoding="UTF-8" standalone="yes"?>
<Relationships xmlns="http://schemas.openxmlformats.org/package/2006/relationships"><Relationship Id="rId2" Type="http://schemas.openxmlformats.org/officeDocument/2006/relationships/slide" Target="../slides/slide98.xml"/><Relationship Id="rId1" Type="http://schemas.openxmlformats.org/officeDocument/2006/relationships/notesMaster" Target="../notesMasters/notesMaster1.xml"/></Relationships>
</file>

<file path=ppt/notesSlides/_rels/notesSlide98.xml.rels><?xml version="1.0" encoding="UTF-8" standalone="yes"?>
<Relationships xmlns="http://schemas.openxmlformats.org/package/2006/relationships"><Relationship Id="rId2" Type="http://schemas.openxmlformats.org/officeDocument/2006/relationships/slide" Target="../slides/slide9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2D5447F-AEB5-495F-AE5C-2965668B9EB8}" type="slidenum">
              <a:rPr lang="en-US" smtClean="0"/>
              <a:t>1</a:t>
            </a:fld>
            <a:endParaRPr lang="en-US" dirty="0"/>
          </a:p>
        </p:txBody>
      </p:sp>
    </p:spTree>
    <p:extLst>
      <p:ext uri="{BB962C8B-B14F-4D97-AF65-F5344CB8AC3E}">
        <p14:creationId xmlns:p14="http://schemas.microsoft.com/office/powerpoint/2010/main" val="306634439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F4145C7-81FD-4418-8583-D4FD97476FD7}" type="slidenum">
              <a:rPr lang="en-US" smtClean="0"/>
              <a:t>10</a:t>
            </a:fld>
            <a:endParaRPr lang="en-US" dirty="0"/>
          </a:p>
        </p:txBody>
      </p:sp>
    </p:spTree>
    <p:extLst>
      <p:ext uri="{BB962C8B-B14F-4D97-AF65-F5344CB8AC3E}">
        <p14:creationId xmlns:p14="http://schemas.microsoft.com/office/powerpoint/2010/main" val="284452241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2D5447F-AEB5-495F-AE5C-2965668B9EB8}" type="slidenum">
              <a:rPr lang="en-US" smtClean="0"/>
              <a:t>11</a:t>
            </a:fld>
            <a:endParaRPr lang="en-US"/>
          </a:p>
        </p:txBody>
      </p:sp>
    </p:spTree>
    <p:extLst>
      <p:ext uri="{BB962C8B-B14F-4D97-AF65-F5344CB8AC3E}">
        <p14:creationId xmlns:p14="http://schemas.microsoft.com/office/powerpoint/2010/main" val="147915975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kern="1200" dirty="0">
                <a:solidFill>
                  <a:schemeClr val="tx1"/>
                </a:solidFill>
                <a:effectLst/>
                <a:latin typeface="+mn-lt"/>
                <a:ea typeface="+mn-ea"/>
                <a:cs typeface="+mn-cs"/>
              </a:rPr>
              <a:t> </a:t>
            </a:r>
            <a:endParaRPr lang="en-US" sz="1200" kern="1200" dirty="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02D5447F-AEB5-495F-AE5C-2965668B9EB8}" type="slidenum">
              <a:rPr lang="en-US" smtClean="0"/>
              <a:t>12</a:t>
            </a:fld>
            <a:endParaRPr lang="en-US"/>
          </a:p>
        </p:txBody>
      </p:sp>
    </p:spTree>
    <p:extLst>
      <p:ext uri="{BB962C8B-B14F-4D97-AF65-F5344CB8AC3E}">
        <p14:creationId xmlns:p14="http://schemas.microsoft.com/office/powerpoint/2010/main" val="167432896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2F4145C7-81FD-4418-8583-D4FD97476FD7}" type="slidenum">
              <a:rPr lang="en-US" smtClean="0"/>
              <a:t>13</a:t>
            </a:fld>
            <a:endParaRPr lang="en-US" dirty="0"/>
          </a:p>
        </p:txBody>
      </p:sp>
    </p:spTree>
    <p:extLst>
      <p:ext uri="{BB962C8B-B14F-4D97-AF65-F5344CB8AC3E}">
        <p14:creationId xmlns:p14="http://schemas.microsoft.com/office/powerpoint/2010/main" val="313140047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2F4145C7-81FD-4418-8583-D4FD97476FD7}" type="slidenum">
              <a:rPr lang="en-US" smtClean="0"/>
              <a:t>14</a:t>
            </a:fld>
            <a:endParaRPr lang="en-US" dirty="0"/>
          </a:p>
        </p:txBody>
      </p:sp>
    </p:spTree>
    <p:extLst>
      <p:ext uri="{BB962C8B-B14F-4D97-AF65-F5344CB8AC3E}">
        <p14:creationId xmlns:p14="http://schemas.microsoft.com/office/powerpoint/2010/main" val="272407583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F4145C7-81FD-4418-8583-D4FD97476FD7}" type="slidenum">
              <a:rPr lang="en-US" smtClean="0"/>
              <a:t>15</a:t>
            </a:fld>
            <a:endParaRPr lang="en-US" dirty="0"/>
          </a:p>
        </p:txBody>
      </p:sp>
    </p:spTree>
    <p:extLst>
      <p:ext uri="{BB962C8B-B14F-4D97-AF65-F5344CB8AC3E}">
        <p14:creationId xmlns:p14="http://schemas.microsoft.com/office/powerpoint/2010/main" val="330139786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F4145C7-81FD-4418-8583-D4FD97476FD7}" type="slidenum">
              <a:rPr lang="en-US" smtClean="0"/>
              <a:t>16</a:t>
            </a:fld>
            <a:endParaRPr lang="en-US" dirty="0"/>
          </a:p>
        </p:txBody>
      </p:sp>
    </p:spTree>
    <p:extLst>
      <p:ext uri="{BB962C8B-B14F-4D97-AF65-F5344CB8AC3E}">
        <p14:creationId xmlns:p14="http://schemas.microsoft.com/office/powerpoint/2010/main" val="103704038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r>
              <a:rPr lang="en-US" dirty="0"/>
              <a:t> </a:t>
            </a:r>
          </a:p>
        </p:txBody>
      </p:sp>
      <p:sp>
        <p:nvSpPr>
          <p:cNvPr id="4" name="Slide Number Placeholder 3"/>
          <p:cNvSpPr>
            <a:spLocks noGrp="1"/>
          </p:cNvSpPr>
          <p:nvPr>
            <p:ph type="sldNum" sz="quarter" idx="10"/>
          </p:nvPr>
        </p:nvSpPr>
        <p:spPr/>
        <p:txBody>
          <a:bodyPr/>
          <a:lstStyle/>
          <a:p>
            <a:fld id="{2F4145C7-81FD-4418-8583-D4FD97476FD7}" type="slidenum">
              <a:rPr lang="en-US" smtClean="0"/>
              <a:t>17</a:t>
            </a:fld>
            <a:endParaRPr lang="en-US" dirty="0"/>
          </a:p>
        </p:txBody>
      </p:sp>
      <p:sp>
        <p:nvSpPr>
          <p:cNvPr id="5" name="TextBox 4"/>
          <p:cNvSpPr txBox="1"/>
          <p:nvPr/>
        </p:nvSpPr>
        <p:spPr>
          <a:xfrm>
            <a:off x="1143000" y="4191000"/>
            <a:ext cx="5181600" cy="3693319"/>
          </a:xfrm>
          <a:prstGeom prst="rect">
            <a:avLst/>
          </a:prstGeom>
          <a:noFill/>
        </p:spPr>
        <p:txBody>
          <a:bodyPr wrap="square" rtlCol="0">
            <a:spAutoFit/>
          </a:bodyPr>
          <a:lstStyle/>
          <a:p>
            <a:r>
              <a:rPr lang="en-US" b="1" i="1"/>
              <a:t>Talking points:</a:t>
            </a:r>
            <a:endParaRPr lang="en-US"/>
          </a:p>
          <a:p>
            <a:r>
              <a:rPr lang="en-US" i="1"/>
              <a:t>A call comes into a Local Area Agency on Aging and the intake social worker of the day answers to hear, “I need help. I do not know where to turn. I live in one state and my mother lives in another. Her neighbors are calling me and saying she is getting lost, forgetting to eat and now she has run her car into the garage door. She is angry and does not want to talk about anything. My siblings think she is fine. I know she is not. She is not safe to live alone any longer and I do not know what to do. I guess her doctor is right, she really has Alzheimer’s disease. What can I do?” </a:t>
            </a:r>
            <a:endParaRPr lang="en-US"/>
          </a:p>
          <a:p>
            <a:r>
              <a:rPr lang="en-US" i="1"/>
              <a:t>Elizabeth, age 48</a:t>
            </a:r>
            <a:endParaRPr lang="en-US"/>
          </a:p>
        </p:txBody>
      </p:sp>
    </p:spTree>
    <p:extLst>
      <p:ext uri="{BB962C8B-B14F-4D97-AF65-F5344CB8AC3E}">
        <p14:creationId xmlns:p14="http://schemas.microsoft.com/office/powerpoint/2010/main" val="416131248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F4145C7-81FD-4418-8583-D4FD97476FD7}" type="slidenum">
              <a:rPr lang="en-US" smtClean="0"/>
              <a:t>18</a:t>
            </a:fld>
            <a:endParaRPr lang="en-US" dirty="0"/>
          </a:p>
        </p:txBody>
      </p:sp>
    </p:spTree>
    <p:extLst>
      <p:ext uri="{BB962C8B-B14F-4D97-AF65-F5344CB8AC3E}">
        <p14:creationId xmlns:p14="http://schemas.microsoft.com/office/powerpoint/2010/main" val="102512127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2F4145C7-81FD-4418-8583-D4FD97476FD7}" type="slidenum">
              <a:rPr lang="en-US" smtClean="0"/>
              <a:t>19</a:t>
            </a:fld>
            <a:endParaRPr lang="en-US" dirty="0"/>
          </a:p>
        </p:txBody>
      </p:sp>
    </p:spTree>
    <p:extLst>
      <p:ext uri="{BB962C8B-B14F-4D97-AF65-F5344CB8AC3E}">
        <p14:creationId xmlns:p14="http://schemas.microsoft.com/office/powerpoint/2010/main" val="155713655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2D5447F-AEB5-495F-AE5C-2965668B9EB8}" type="slidenum">
              <a:rPr lang="en-US" smtClean="0"/>
              <a:t>2</a:t>
            </a:fld>
            <a:endParaRPr lang="en-US"/>
          </a:p>
        </p:txBody>
      </p:sp>
    </p:spTree>
    <p:extLst>
      <p:ext uri="{BB962C8B-B14F-4D97-AF65-F5344CB8AC3E}">
        <p14:creationId xmlns:p14="http://schemas.microsoft.com/office/powerpoint/2010/main" val="2437376007"/>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F4145C7-81FD-4418-8583-D4FD97476FD7}" type="slidenum">
              <a:rPr lang="en-US" smtClean="0"/>
              <a:t>20</a:t>
            </a:fld>
            <a:endParaRPr lang="en-US" dirty="0"/>
          </a:p>
        </p:txBody>
      </p:sp>
    </p:spTree>
    <p:extLst>
      <p:ext uri="{BB962C8B-B14F-4D97-AF65-F5344CB8AC3E}">
        <p14:creationId xmlns:p14="http://schemas.microsoft.com/office/powerpoint/2010/main" val="2338881887"/>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endParaRPr lang="en-US" b="1" dirty="0"/>
          </a:p>
        </p:txBody>
      </p:sp>
      <p:sp>
        <p:nvSpPr>
          <p:cNvPr id="4" name="Slide Number Placeholder 3"/>
          <p:cNvSpPr>
            <a:spLocks noGrp="1"/>
          </p:cNvSpPr>
          <p:nvPr>
            <p:ph type="sldNum" sz="quarter" idx="10"/>
          </p:nvPr>
        </p:nvSpPr>
        <p:spPr/>
        <p:txBody>
          <a:bodyPr/>
          <a:lstStyle/>
          <a:p>
            <a:fld id="{2F4145C7-81FD-4418-8583-D4FD97476FD7}" type="slidenum">
              <a:rPr lang="en-US" smtClean="0"/>
              <a:t>21</a:t>
            </a:fld>
            <a:endParaRPr lang="en-US" dirty="0"/>
          </a:p>
        </p:txBody>
      </p:sp>
    </p:spTree>
    <p:extLst>
      <p:ext uri="{BB962C8B-B14F-4D97-AF65-F5344CB8AC3E}">
        <p14:creationId xmlns:p14="http://schemas.microsoft.com/office/powerpoint/2010/main" val="1138258194"/>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F4145C7-81FD-4418-8583-D4FD97476FD7}" type="slidenum">
              <a:rPr lang="en-US" smtClean="0"/>
              <a:t>22</a:t>
            </a:fld>
            <a:endParaRPr lang="en-US" dirty="0"/>
          </a:p>
        </p:txBody>
      </p:sp>
    </p:spTree>
    <p:extLst>
      <p:ext uri="{BB962C8B-B14F-4D97-AF65-F5344CB8AC3E}">
        <p14:creationId xmlns:p14="http://schemas.microsoft.com/office/powerpoint/2010/main" val="3639162763"/>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F4145C7-81FD-4418-8583-D4FD97476FD7}" type="slidenum">
              <a:rPr lang="en-US" smtClean="0"/>
              <a:t>23</a:t>
            </a:fld>
            <a:endParaRPr lang="en-US" dirty="0"/>
          </a:p>
        </p:txBody>
      </p:sp>
    </p:spTree>
    <p:extLst>
      <p:ext uri="{BB962C8B-B14F-4D97-AF65-F5344CB8AC3E}">
        <p14:creationId xmlns:p14="http://schemas.microsoft.com/office/powerpoint/2010/main" val="4084101594"/>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kern="1200" dirty="0">
                <a:solidFill>
                  <a:schemeClr val="tx1"/>
                </a:solidFill>
                <a:effectLst/>
                <a:latin typeface="+mn-lt"/>
                <a:ea typeface="+mn-ea"/>
                <a:cs typeface="+mn-cs"/>
              </a:rPr>
              <a:t> </a:t>
            </a:r>
            <a:endParaRPr lang="en-US" sz="1200" kern="1200" dirty="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02D5447F-AEB5-495F-AE5C-2965668B9EB8}" type="slidenum">
              <a:rPr lang="en-US" smtClean="0"/>
              <a:t>24</a:t>
            </a:fld>
            <a:endParaRPr lang="en-US"/>
          </a:p>
        </p:txBody>
      </p:sp>
    </p:spTree>
    <p:extLst>
      <p:ext uri="{BB962C8B-B14F-4D97-AF65-F5344CB8AC3E}">
        <p14:creationId xmlns:p14="http://schemas.microsoft.com/office/powerpoint/2010/main" val="3979603435"/>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F4145C7-81FD-4418-8583-D4FD97476FD7}" type="slidenum">
              <a:rPr lang="en-US" smtClean="0"/>
              <a:t>25</a:t>
            </a:fld>
            <a:endParaRPr lang="en-US" dirty="0"/>
          </a:p>
        </p:txBody>
      </p:sp>
    </p:spTree>
    <p:extLst>
      <p:ext uri="{BB962C8B-B14F-4D97-AF65-F5344CB8AC3E}">
        <p14:creationId xmlns:p14="http://schemas.microsoft.com/office/powerpoint/2010/main" val="3179591223"/>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F4145C7-81FD-4418-8583-D4FD97476FD7}" type="slidenum">
              <a:rPr lang="en-US" smtClean="0"/>
              <a:t>27</a:t>
            </a:fld>
            <a:endParaRPr lang="en-US" dirty="0"/>
          </a:p>
        </p:txBody>
      </p:sp>
    </p:spTree>
    <p:extLst>
      <p:ext uri="{BB962C8B-B14F-4D97-AF65-F5344CB8AC3E}">
        <p14:creationId xmlns:p14="http://schemas.microsoft.com/office/powerpoint/2010/main" val="3332266662"/>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02D5447F-AEB5-495F-AE5C-2965668B9EB8}" type="slidenum">
              <a:rPr lang="en-US" smtClean="0"/>
              <a:t>28</a:t>
            </a:fld>
            <a:endParaRPr lang="en-US"/>
          </a:p>
        </p:txBody>
      </p:sp>
    </p:spTree>
    <p:extLst>
      <p:ext uri="{BB962C8B-B14F-4D97-AF65-F5344CB8AC3E}">
        <p14:creationId xmlns:p14="http://schemas.microsoft.com/office/powerpoint/2010/main" val="2537435941"/>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2D5447F-AEB5-495F-AE5C-2965668B9EB8}" type="slidenum">
              <a:rPr lang="en-US" smtClean="0"/>
              <a:t>29</a:t>
            </a:fld>
            <a:endParaRPr lang="en-US"/>
          </a:p>
        </p:txBody>
      </p:sp>
    </p:spTree>
    <p:extLst>
      <p:ext uri="{BB962C8B-B14F-4D97-AF65-F5344CB8AC3E}">
        <p14:creationId xmlns:p14="http://schemas.microsoft.com/office/powerpoint/2010/main" val="3703779371"/>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F4145C7-81FD-4418-8583-D4FD97476FD7}" type="slidenum">
              <a:rPr lang="en-US" smtClean="0"/>
              <a:t>30</a:t>
            </a:fld>
            <a:endParaRPr lang="en-US" dirty="0"/>
          </a:p>
        </p:txBody>
      </p:sp>
    </p:spTree>
    <p:extLst>
      <p:ext uri="{BB962C8B-B14F-4D97-AF65-F5344CB8AC3E}">
        <p14:creationId xmlns:p14="http://schemas.microsoft.com/office/powerpoint/2010/main" val="359658369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2D5447F-AEB5-495F-AE5C-2965668B9EB8}" type="slidenum">
              <a:rPr lang="en-US" smtClean="0"/>
              <a:t>3</a:t>
            </a:fld>
            <a:endParaRPr lang="en-US"/>
          </a:p>
        </p:txBody>
      </p:sp>
    </p:spTree>
    <p:extLst>
      <p:ext uri="{BB962C8B-B14F-4D97-AF65-F5344CB8AC3E}">
        <p14:creationId xmlns:p14="http://schemas.microsoft.com/office/powerpoint/2010/main" val="4122000023"/>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F4145C7-81FD-4418-8583-D4FD97476FD7}" type="slidenum">
              <a:rPr lang="en-US" smtClean="0"/>
              <a:t>31</a:t>
            </a:fld>
            <a:endParaRPr lang="en-US" dirty="0"/>
          </a:p>
        </p:txBody>
      </p:sp>
    </p:spTree>
    <p:extLst>
      <p:ext uri="{BB962C8B-B14F-4D97-AF65-F5344CB8AC3E}">
        <p14:creationId xmlns:p14="http://schemas.microsoft.com/office/powerpoint/2010/main" val="3136226120"/>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F4145C7-81FD-4418-8583-D4FD97476FD7}" type="slidenum">
              <a:rPr lang="en-US" smtClean="0"/>
              <a:t>32</a:t>
            </a:fld>
            <a:endParaRPr lang="en-US" dirty="0"/>
          </a:p>
        </p:txBody>
      </p:sp>
    </p:spTree>
    <p:extLst>
      <p:ext uri="{BB962C8B-B14F-4D97-AF65-F5344CB8AC3E}">
        <p14:creationId xmlns:p14="http://schemas.microsoft.com/office/powerpoint/2010/main" val="1029698050"/>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2D5447F-AEB5-495F-AE5C-2965668B9EB8}" type="slidenum">
              <a:rPr lang="en-US" smtClean="0"/>
              <a:t>33</a:t>
            </a:fld>
            <a:endParaRPr lang="en-US"/>
          </a:p>
        </p:txBody>
      </p:sp>
    </p:spTree>
    <p:extLst>
      <p:ext uri="{BB962C8B-B14F-4D97-AF65-F5344CB8AC3E}">
        <p14:creationId xmlns:p14="http://schemas.microsoft.com/office/powerpoint/2010/main" val="2363060469"/>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2F4145C7-81FD-4418-8583-D4FD97476FD7}" type="slidenum">
              <a:rPr lang="en-US" smtClean="0"/>
              <a:t>34</a:t>
            </a:fld>
            <a:endParaRPr lang="en-US" dirty="0"/>
          </a:p>
        </p:txBody>
      </p:sp>
    </p:spTree>
    <p:extLst>
      <p:ext uri="{BB962C8B-B14F-4D97-AF65-F5344CB8AC3E}">
        <p14:creationId xmlns:p14="http://schemas.microsoft.com/office/powerpoint/2010/main" val="1768405770"/>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F4145C7-81FD-4418-8583-D4FD97476FD7}" type="slidenum">
              <a:rPr lang="en-US" smtClean="0"/>
              <a:t>35</a:t>
            </a:fld>
            <a:endParaRPr lang="en-US" dirty="0"/>
          </a:p>
        </p:txBody>
      </p:sp>
    </p:spTree>
    <p:extLst>
      <p:ext uri="{BB962C8B-B14F-4D97-AF65-F5344CB8AC3E}">
        <p14:creationId xmlns:p14="http://schemas.microsoft.com/office/powerpoint/2010/main" val="1819883186"/>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F4145C7-81FD-4418-8583-D4FD97476FD7}" type="slidenum">
              <a:rPr lang="en-US" smtClean="0"/>
              <a:t>36</a:t>
            </a:fld>
            <a:endParaRPr lang="en-US" dirty="0"/>
          </a:p>
        </p:txBody>
      </p:sp>
    </p:spTree>
    <p:extLst>
      <p:ext uri="{BB962C8B-B14F-4D97-AF65-F5344CB8AC3E}">
        <p14:creationId xmlns:p14="http://schemas.microsoft.com/office/powerpoint/2010/main" val="956885519"/>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F4145C7-81FD-4418-8583-D4FD97476FD7}" type="slidenum">
              <a:rPr lang="en-US" smtClean="0"/>
              <a:t>37</a:t>
            </a:fld>
            <a:endParaRPr lang="en-US" dirty="0"/>
          </a:p>
        </p:txBody>
      </p:sp>
    </p:spTree>
    <p:extLst>
      <p:ext uri="{BB962C8B-B14F-4D97-AF65-F5344CB8AC3E}">
        <p14:creationId xmlns:p14="http://schemas.microsoft.com/office/powerpoint/2010/main" val="2014916458"/>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F4145C7-81FD-4418-8583-D4FD97476FD7}" type="slidenum">
              <a:rPr lang="en-US" smtClean="0"/>
              <a:t>38</a:t>
            </a:fld>
            <a:endParaRPr lang="en-US" dirty="0"/>
          </a:p>
        </p:txBody>
      </p:sp>
    </p:spTree>
    <p:extLst>
      <p:ext uri="{BB962C8B-B14F-4D97-AF65-F5344CB8AC3E}">
        <p14:creationId xmlns:p14="http://schemas.microsoft.com/office/powerpoint/2010/main" val="434633516"/>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2F4145C7-81FD-4418-8583-D4FD97476FD7}" type="slidenum">
              <a:rPr lang="en-US" smtClean="0"/>
              <a:t>39</a:t>
            </a:fld>
            <a:endParaRPr lang="en-US" dirty="0"/>
          </a:p>
        </p:txBody>
      </p:sp>
    </p:spTree>
    <p:extLst>
      <p:ext uri="{BB962C8B-B14F-4D97-AF65-F5344CB8AC3E}">
        <p14:creationId xmlns:p14="http://schemas.microsoft.com/office/powerpoint/2010/main" val="294911808"/>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F4145C7-81FD-4418-8583-D4FD97476FD7}" type="slidenum">
              <a:rPr lang="en-US" smtClean="0"/>
              <a:t>40</a:t>
            </a:fld>
            <a:endParaRPr lang="en-US" dirty="0"/>
          </a:p>
        </p:txBody>
      </p:sp>
    </p:spTree>
    <p:extLst>
      <p:ext uri="{BB962C8B-B14F-4D97-AF65-F5344CB8AC3E}">
        <p14:creationId xmlns:p14="http://schemas.microsoft.com/office/powerpoint/2010/main" val="111268538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2D5447F-AEB5-495F-AE5C-2965668B9EB8}" type="slidenum">
              <a:rPr lang="en-US" smtClean="0"/>
              <a:t>4</a:t>
            </a:fld>
            <a:endParaRPr lang="en-US"/>
          </a:p>
        </p:txBody>
      </p:sp>
    </p:spTree>
    <p:extLst>
      <p:ext uri="{BB962C8B-B14F-4D97-AF65-F5344CB8AC3E}">
        <p14:creationId xmlns:p14="http://schemas.microsoft.com/office/powerpoint/2010/main" val="696269947"/>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F4145C7-81FD-4418-8583-D4FD97476FD7}" type="slidenum">
              <a:rPr lang="en-US" smtClean="0"/>
              <a:t>41</a:t>
            </a:fld>
            <a:endParaRPr lang="en-US" dirty="0"/>
          </a:p>
        </p:txBody>
      </p:sp>
    </p:spTree>
    <p:extLst>
      <p:ext uri="{BB962C8B-B14F-4D97-AF65-F5344CB8AC3E}">
        <p14:creationId xmlns:p14="http://schemas.microsoft.com/office/powerpoint/2010/main" val="1530460039"/>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F4145C7-81FD-4418-8583-D4FD97476FD7}" type="slidenum">
              <a:rPr lang="en-US" smtClean="0"/>
              <a:t>42</a:t>
            </a:fld>
            <a:endParaRPr lang="en-US" dirty="0"/>
          </a:p>
        </p:txBody>
      </p:sp>
    </p:spTree>
    <p:extLst>
      <p:ext uri="{BB962C8B-B14F-4D97-AF65-F5344CB8AC3E}">
        <p14:creationId xmlns:p14="http://schemas.microsoft.com/office/powerpoint/2010/main" val="1316224179"/>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2F4145C7-81FD-4418-8583-D4FD97476FD7}" type="slidenum">
              <a:rPr lang="en-US" smtClean="0"/>
              <a:t>43</a:t>
            </a:fld>
            <a:endParaRPr lang="en-US" dirty="0"/>
          </a:p>
        </p:txBody>
      </p:sp>
    </p:spTree>
    <p:extLst>
      <p:ext uri="{BB962C8B-B14F-4D97-AF65-F5344CB8AC3E}">
        <p14:creationId xmlns:p14="http://schemas.microsoft.com/office/powerpoint/2010/main" val="4293403879"/>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2D5447F-AEB5-495F-AE5C-2965668B9EB8}" type="slidenum">
              <a:rPr lang="en-US" smtClean="0"/>
              <a:t>44</a:t>
            </a:fld>
            <a:endParaRPr lang="en-US"/>
          </a:p>
        </p:txBody>
      </p:sp>
    </p:spTree>
    <p:extLst>
      <p:ext uri="{BB962C8B-B14F-4D97-AF65-F5344CB8AC3E}">
        <p14:creationId xmlns:p14="http://schemas.microsoft.com/office/powerpoint/2010/main" val="1873896451"/>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F4145C7-81FD-4418-8583-D4FD97476FD7}" type="slidenum">
              <a:rPr lang="en-US" smtClean="0"/>
              <a:t>45</a:t>
            </a:fld>
            <a:endParaRPr lang="en-US" dirty="0"/>
          </a:p>
        </p:txBody>
      </p:sp>
    </p:spTree>
    <p:extLst>
      <p:ext uri="{BB962C8B-B14F-4D97-AF65-F5344CB8AC3E}">
        <p14:creationId xmlns:p14="http://schemas.microsoft.com/office/powerpoint/2010/main" val="4162357857"/>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F4145C7-81FD-4418-8583-D4FD97476FD7}" type="slidenum">
              <a:rPr lang="en-US" smtClean="0"/>
              <a:t>46</a:t>
            </a:fld>
            <a:endParaRPr lang="en-US" dirty="0"/>
          </a:p>
        </p:txBody>
      </p:sp>
    </p:spTree>
    <p:extLst>
      <p:ext uri="{BB962C8B-B14F-4D97-AF65-F5344CB8AC3E}">
        <p14:creationId xmlns:p14="http://schemas.microsoft.com/office/powerpoint/2010/main" val="345620406"/>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F4145C7-81FD-4418-8583-D4FD97476FD7}" type="slidenum">
              <a:rPr lang="en-US" smtClean="0"/>
              <a:t>47</a:t>
            </a:fld>
            <a:endParaRPr lang="en-US" dirty="0"/>
          </a:p>
        </p:txBody>
      </p:sp>
    </p:spTree>
    <p:extLst>
      <p:ext uri="{BB962C8B-B14F-4D97-AF65-F5344CB8AC3E}">
        <p14:creationId xmlns:p14="http://schemas.microsoft.com/office/powerpoint/2010/main" val="3587137133"/>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2D5447F-AEB5-495F-AE5C-2965668B9EB8}" type="slidenum">
              <a:rPr lang="en-US" smtClean="0"/>
              <a:t>48</a:t>
            </a:fld>
            <a:endParaRPr lang="en-US"/>
          </a:p>
        </p:txBody>
      </p:sp>
    </p:spTree>
    <p:extLst>
      <p:ext uri="{BB962C8B-B14F-4D97-AF65-F5344CB8AC3E}">
        <p14:creationId xmlns:p14="http://schemas.microsoft.com/office/powerpoint/2010/main" val="1198459532"/>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2D5447F-AEB5-495F-AE5C-2965668B9EB8}" type="slidenum">
              <a:rPr lang="en-US" smtClean="0"/>
              <a:t>49</a:t>
            </a:fld>
            <a:endParaRPr lang="en-US"/>
          </a:p>
        </p:txBody>
      </p:sp>
    </p:spTree>
    <p:extLst>
      <p:ext uri="{BB962C8B-B14F-4D97-AF65-F5344CB8AC3E}">
        <p14:creationId xmlns:p14="http://schemas.microsoft.com/office/powerpoint/2010/main" val="2484217933"/>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2F4145C7-81FD-4418-8583-D4FD97476FD7}" type="slidenum">
              <a:rPr lang="en-US" smtClean="0"/>
              <a:t>50</a:t>
            </a:fld>
            <a:endParaRPr lang="en-US" dirty="0"/>
          </a:p>
        </p:txBody>
      </p:sp>
    </p:spTree>
    <p:extLst>
      <p:ext uri="{BB962C8B-B14F-4D97-AF65-F5344CB8AC3E}">
        <p14:creationId xmlns:p14="http://schemas.microsoft.com/office/powerpoint/2010/main" val="43156249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02D5447F-AEB5-495F-AE5C-2965668B9EB8}" type="slidenum">
              <a:rPr lang="en-US" smtClean="0"/>
              <a:t>5</a:t>
            </a:fld>
            <a:endParaRPr lang="en-US"/>
          </a:p>
        </p:txBody>
      </p:sp>
    </p:spTree>
    <p:extLst>
      <p:ext uri="{BB962C8B-B14F-4D97-AF65-F5344CB8AC3E}">
        <p14:creationId xmlns:p14="http://schemas.microsoft.com/office/powerpoint/2010/main" val="2263379215"/>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F4145C7-81FD-4418-8583-D4FD97476FD7}" type="slidenum">
              <a:rPr lang="en-US" smtClean="0"/>
              <a:t>51</a:t>
            </a:fld>
            <a:endParaRPr lang="en-US" dirty="0"/>
          </a:p>
        </p:txBody>
      </p:sp>
    </p:spTree>
    <p:extLst>
      <p:ext uri="{BB962C8B-B14F-4D97-AF65-F5344CB8AC3E}">
        <p14:creationId xmlns:p14="http://schemas.microsoft.com/office/powerpoint/2010/main" val="2340938280"/>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2F4145C7-81FD-4418-8583-D4FD97476FD7}" type="slidenum">
              <a:rPr lang="en-US" smtClean="0"/>
              <a:t>52</a:t>
            </a:fld>
            <a:endParaRPr lang="en-US" dirty="0"/>
          </a:p>
        </p:txBody>
      </p:sp>
    </p:spTree>
    <p:extLst>
      <p:ext uri="{BB962C8B-B14F-4D97-AF65-F5344CB8AC3E}">
        <p14:creationId xmlns:p14="http://schemas.microsoft.com/office/powerpoint/2010/main" val="531699866"/>
      </p:ext>
    </p:extLst>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2D5447F-AEB5-495F-AE5C-2965668B9EB8}" type="slidenum">
              <a:rPr lang="en-US" smtClean="0"/>
              <a:t>53</a:t>
            </a:fld>
            <a:endParaRPr lang="en-US"/>
          </a:p>
        </p:txBody>
      </p:sp>
    </p:spTree>
    <p:extLst>
      <p:ext uri="{BB962C8B-B14F-4D97-AF65-F5344CB8AC3E}">
        <p14:creationId xmlns:p14="http://schemas.microsoft.com/office/powerpoint/2010/main" val="2462108411"/>
      </p:ext>
    </p:extLst>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2D5447F-AEB5-495F-AE5C-2965668B9EB8}" type="slidenum">
              <a:rPr lang="en-US" smtClean="0"/>
              <a:t>54</a:t>
            </a:fld>
            <a:endParaRPr lang="en-US"/>
          </a:p>
        </p:txBody>
      </p:sp>
    </p:spTree>
    <p:extLst>
      <p:ext uri="{BB962C8B-B14F-4D97-AF65-F5344CB8AC3E}">
        <p14:creationId xmlns:p14="http://schemas.microsoft.com/office/powerpoint/2010/main" val="2586817393"/>
      </p:ext>
    </p:extLst>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2D5447F-AEB5-495F-AE5C-2965668B9EB8}" type="slidenum">
              <a:rPr lang="en-US" smtClean="0"/>
              <a:t>55</a:t>
            </a:fld>
            <a:endParaRPr lang="en-US"/>
          </a:p>
        </p:txBody>
      </p:sp>
    </p:spTree>
    <p:extLst>
      <p:ext uri="{BB962C8B-B14F-4D97-AF65-F5344CB8AC3E}">
        <p14:creationId xmlns:p14="http://schemas.microsoft.com/office/powerpoint/2010/main" val="2588839377"/>
      </p:ext>
    </p:extLst>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2D5447F-AEB5-495F-AE5C-2965668B9EB8}" type="slidenum">
              <a:rPr lang="en-US" smtClean="0"/>
              <a:t>56</a:t>
            </a:fld>
            <a:endParaRPr lang="en-US"/>
          </a:p>
        </p:txBody>
      </p:sp>
    </p:spTree>
    <p:extLst>
      <p:ext uri="{BB962C8B-B14F-4D97-AF65-F5344CB8AC3E}">
        <p14:creationId xmlns:p14="http://schemas.microsoft.com/office/powerpoint/2010/main" val="2452597451"/>
      </p:ext>
    </p:extLst>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2D5447F-AEB5-495F-AE5C-2965668B9EB8}" type="slidenum">
              <a:rPr lang="en-US" smtClean="0"/>
              <a:t>57</a:t>
            </a:fld>
            <a:endParaRPr lang="en-US"/>
          </a:p>
        </p:txBody>
      </p:sp>
    </p:spTree>
    <p:extLst>
      <p:ext uri="{BB962C8B-B14F-4D97-AF65-F5344CB8AC3E}">
        <p14:creationId xmlns:p14="http://schemas.microsoft.com/office/powerpoint/2010/main" val="105047956"/>
      </p:ext>
    </p:extLst>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2D5447F-AEB5-495F-AE5C-2965668B9EB8}" type="slidenum">
              <a:rPr lang="en-US" smtClean="0"/>
              <a:t>58</a:t>
            </a:fld>
            <a:endParaRPr lang="en-US"/>
          </a:p>
        </p:txBody>
      </p:sp>
    </p:spTree>
    <p:extLst>
      <p:ext uri="{BB962C8B-B14F-4D97-AF65-F5344CB8AC3E}">
        <p14:creationId xmlns:p14="http://schemas.microsoft.com/office/powerpoint/2010/main" val="313947967"/>
      </p:ext>
    </p:extLst>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2D5447F-AEB5-495F-AE5C-2965668B9EB8}" type="slidenum">
              <a:rPr lang="en-US" smtClean="0"/>
              <a:t>59</a:t>
            </a:fld>
            <a:endParaRPr lang="en-US"/>
          </a:p>
        </p:txBody>
      </p:sp>
    </p:spTree>
    <p:extLst>
      <p:ext uri="{BB962C8B-B14F-4D97-AF65-F5344CB8AC3E}">
        <p14:creationId xmlns:p14="http://schemas.microsoft.com/office/powerpoint/2010/main" val="2972692175"/>
      </p:ext>
    </p:extLst>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2D5447F-AEB5-495F-AE5C-2965668B9EB8}" type="slidenum">
              <a:rPr lang="en-US" smtClean="0"/>
              <a:t>60</a:t>
            </a:fld>
            <a:endParaRPr lang="en-US"/>
          </a:p>
        </p:txBody>
      </p:sp>
    </p:spTree>
    <p:extLst>
      <p:ext uri="{BB962C8B-B14F-4D97-AF65-F5344CB8AC3E}">
        <p14:creationId xmlns:p14="http://schemas.microsoft.com/office/powerpoint/2010/main" val="109828111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F4145C7-81FD-4418-8583-D4FD97476FD7}" type="slidenum">
              <a:rPr lang="en-US" smtClean="0"/>
              <a:t>6</a:t>
            </a:fld>
            <a:endParaRPr lang="en-US" dirty="0"/>
          </a:p>
        </p:txBody>
      </p:sp>
    </p:spTree>
    <p:extLst>
      <p:ext uri="{BB962C8B-B14F-4D97-AF65-F5344CB8AC3E}">
        <p14:creationId xmlns:p14="http://schemas.microsoft.com/office/powerpoint/2010/main" val="155660517"/>
      </p:ext>
    </p:extLst>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2D5447F-AEB5-495F-AE5C-2965668B9EB8}" type="slidenum">
              <a:rPr lang="en-US" smtClean="0"/>
              <a:t>61</a:t>
            </a:fld>
            <a:endParaRPr lang="en-US"/>
          </a:p>
        </p:txBody>
      </p:sp>
    </p:spTree>
    <p:extLst>
      <p:ext uri="{BB962C8B-B14F-4D97-AF65-F5344CB8AC3E}">
        <p14:creationId xmlns:p14="http://schemas.microsoft.com/office/powerpoint/2010/main" val="1235422039"/>
      </p:ext>
    </p:extLst>
  </p:cSld>
  <p:clrMapOvr>
    <a:masterClrMapping/>
  </p:clrMapOvr>
</p:notes>
</file>

<file path=ppt/notesSlides/notesSlide6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endParaRPr lang="en-US" dirty="0">
              <a:effectLst/>
            </a:endParaRPr>
          </a:p>
        </p:txBody>
      </p:sp>
      <p:sp>
        <p:nvSpPr>
          <p:cNvPr id="4" name="Slide Number Placeholder 3"/>
          <p:cNvSpPr>
            <a:spLocks noGrp="1"/>
          </p:cNvSpPr>
          <p:nvPr>
            <p:ph type="sldNum" sz="quarter" idx="10"/>
          </p:nvPr>
        </p:nvSpPr>
        <p:spPr/>
        <p:txBody>
          <a:bodyPr/>
          <a:lstStyle/>
          <a:p>
            <a:fld id="{02D5447F-AEB5-495F-AE5C-2965668B9EB8}" type="slidenum">
              <a:rPr lang="en-US" smtClean="0"/>
              <a:t>62</a:t>
            </a:fld>
            <a:endParaRPr lang="en-US"/>
          </a:p>
        </p:txBody>
      </p:sp>
    </p:spTree>
    <p:extLst>
      <p:ext uri="{BB962C8B-B14F-4D97-AF65-F5344CB8AC3E}">
        <p14:creationId xmlns:p14="http://schemas.microsoft.com/office/powerpoint/2010/main" val="3848278809"/>
      </p:ext>
    </p:extLst>
  </p:cSld>
  <p:clrMapOvr>
    <a:masterClrMapping/>
  </p:clrMapOvr>
</p:notes>
</file>

<file path=ppt/notesSlides/notesSlide6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charset="0"/>
              <a:buChar char="•"/>
            </a:pPr>
            <a:endParaRPr lang="en-US" dirty="0"/>
          </a:p>
        </p:txBody>
      </p:sp>
      <p:sp>
        <p:nvSpPr>
          <p:cNvPr id="4" name="Slide Number Placeholder 3"/>
          <p:cNvSpPr>
            <a:spLocks noGrp="1"/>
          </p:cNvSpPr>
          <p:nvPr>
            <p:ph type="sldNum" sz="quarter" idx="10"/>
          </p:nvPr>
        </p:nvSpPr>
        <p:spPr/>
        <p:txBody>
          <a:bodyPr/>
          <a:lstStyle/>
          <a:p>
            <a:fld id="{02D5447F-AEB5-495F-AE5C-2965668B9EB8}" type="slidenum">
              <a:rPr lang="en-US" smtClean="0"/>
              <a:t>63</a:t>
            </a:fld>
            <a:endParaRPr lang="en-US"/>
          </a:p>
        </p:txBody>
      </p:sp>
    </p:spTree>
    <p:extLst>
      <p:ext uri="{BB962C8B-B14F-4D97-AF65-F5344CB8AC3E}">
        <p14:creationId xmlns:p14="http://schemas.microsoft.com/office/powerpoint/2010/main" val="3944506443"/>
      </p:ext>
    </p:extLst>
  </p:cSld>
  <p:clrMapOvr>
    <a:masterClrMapping/>
  </p:clrMapOvr>
</p:notes>
</file>

<file path=ppt/notesSlides/notesSlide6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charset="0"/>
              <a:buChar char="•"/>
            </a:pPr>
            <a:endParaRPr lang="en-US" dirty="0"/>
          </a:p>
        </p:txBody>
      </p:sp>
      <p:sp>
        <p:nvSpPr>
          <p:cNvPr id="4" name="Slide Number Placeholder 3"/>
          <p:cNvSpPr>
            <a:spLocks noGrp="1"/>
          </p:cNvSpPr>
          <p:nvPr>
            <p:ph type="sldNum" sz="quarter" idx="10"/>
          </p:nvPr>
        </p:nvSpPr>
        <p:spPr/>
        <p:txBody>
          <a:bodyPr/>
          <a:lstStyle/>
          <a:p>
            <a:fld id="{02D5447F-AEB5-495F-AE5C-2965668B9EB8}" type="slidenum">
              <a:rPr lang="en-US" smtClean="0"/>
              <a:t>64</a:t>
            </a:fld>
            <a:endParaRPr lang="en-US"/>
          </a:p>
        </p:txBody>
      </p:sp>
    </p:spTree>
    <p:extLst>
      <p:ext uri="{BB962C8B-B14F-4D97-AF65-F5344CB8AC3E}">
        <p14:creationId xmlns:p14="http://schemas.microsoft.com/office/powerpoint/2010/main" val="3720920656"/>
      </p:ext>
    </p:extLst>
  </p:cSld>
  <p:clrMapOvr>
    <a:masterClrMapping/>
  </p:clrMapOvr>
</p:notes>
</file>

<file path=ppt/notesSlides/notesSlide6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2D5447F-AEB5-495F-AE5C-2965668B9EB8}" type="slidenum">
              <a:rPr lang="en-US" smtClean="0"/>
              <a:t>65</a:t>
            </a:fld>
            <a:endParaRPr lang="en-US"/>
          </a:p>
        </p:txBody>
      </p:sp>
    </p:spTree>
    <p:extLst>
      <p:ext uri="{BB962C8B-B14F-4D97-AF65-F5344CB8AC3E}">
        <p14:creationId xmlns:p14="http://schemas.microsoft.com/office/powerpoint/2010/main" val="2325740795"/>
      </p:ext>
    </p:extLst>
  </p:cSld>
  <p:clrMapOvr>
    <a:masterClrMapping/>
  </p:clrMapOvr>
</p:notes>
</file>

<file path=ppt/notesSlides/notesSlide6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2D5447F-AEB5-495F-AE5C-2965668B9EB8}" type="slidenum">
              <a:rPr lang="en-US" smtClean="0"/>
              <a:t>66</a:t>
            </a:fld>
            <a:endParaRPr lang="en-US"/>
          </a:p>
        </p:txBody>
      </p:sp>
    </p:spTree>
    <p:extLst>
      <p:ext uri="{BB962C8B-B14F-4D97-AF65-F5344CB8AC3E}">
        <p14:creationId xmlns:p14="http://schemas.microsoft.com/office/powerpoint/2010/main" val="595539909"/>
      </p:ext>
    </p:extLst>
  </p:cSld>
  <p:clrMapOvr>
    <a:masterClrMapping/>
  </p:clrMapOvr>
</p:notes>
</file>

<file path=ppt/notesSlides/notesSlide6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2D5447F-AEB5-495F-AE5C-2965668B9EB8}" type="slidenum">
              <a:rPr lang="en-US" smtClean="0"/>
              <a:t>67</a:t>
            </a:fld>
            <a:endParaRPr lang="en-US"/>
          </a:p>
        </p:txBody>
      </p:sp>
    </p:spTree>
    <p:extLst>
      <p:ext uri="{BB962C8B-B14F-4D97-AF65-F5344CB8AC3E}">
        <p14:creationId xmlns:p14="http://schemas.microsoft.com/office/powerpoint/2010/main" val="2928068152"/>
      </p:ext>
    </p:extLst>
  </p:cSld>
  <p:clrMapOvr>
    <a:masterClrMapping/>
  </p:clrMapOvr>
</p:notes>
</file>

<file path=ppt/notesSlides/notesSlide6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2D5447F-AEB5-495F-AE5C-2965668B9EB8}" type="slidenum">
              <a:rPr lang="en-US" smtClean="0"/>
              <a:t>68</a:t>
            </a:fld>
            <a:endParaRPr lang="en-US"/>
          </a:p>
        </p:txBody>
      </p:sp>
    </p:spTree>
    <p:extLst>
      <p:ext uri="{BB962C8B-B14F-4D97-AF65-F5344CB8AC3E}">
        <p14:creationId xmlns:p14="http://schemas.microsoft.com/office/powerpoint/2010/main" val="2870968758"/>
      </p:ext>
    </p:extLst>
  </p:cSld>
  <p:clrMapOvr>
    <a:masterClrMapping/>
  </p:clrMapOvr>
</p:notes>
</file>

<file path=ppt/notesSlides/notesSlide6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02D5447F-AEB5-495F-AE5C-2965668B9EB8}" type="slidenum">
              <a:rPr lang="en-US" smtClean="0"/>
              <a:t>69</a:t>
            </a:fld>
            <a:endParaRPr lang="en-US"/>
          </a:p>
        </p:txBody>
      </p:sp>
    </p:spTree>
    <p:extLst>
      <p:ext uri="{BB962C8B-B14F-4D97-AF65-F5344CB8AC3E}">
        <p14:creationId xmlns:p14="http://schemas.microsoft.com/office/powerpoint/2010/main" val="1585144745"/>
      </p:ext>
    </p:extLst>
  </p:cSld>
  <p:clrMapOvr>
    <a:masterClrMapping/>
  </p:clrMapOvr>
</p:notes>
</file>

<file path=ppt/notesSlides/notesSlide6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02D5447F-AEB5-495F-AE5C-2965668B9EB8}" type="slidenum">
              <a:rPr lang="en-US" smtClean="0"/>
              <a:t>70</a:t>
            </a:fld>
            <a:endParaRPr lang="en-US"/>
          </a:p>
        </p:txBody>
      </p:sp>
    </p:spTree>
    <p:extLst>
      <p:ext uri="{BB962C8B-B14F-4D97-AF65-F5344CB8AC3E}">
        <p14:creationId xmlns:p14="http://schemas.microsoft.com/office/powerpoint/2010/main" val="161795346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2D5447F-AEB5-495F-AE5C-2965668B9EB8}" type="slidenum">
              <a:rPr lang="en-US" smtClean="0"/>
              <a:t>7</a:t>
            </a:fld>
            <a:endParaRPr lang="en-US"/>
          </a:p>
        </p:txBody>
      </p:sp>
    </p:spTree>
    <p:extLst>
      <p:ext uri="{BB962C8B-B14F-4D97-AF65-F5344CB8AC3E}">
        <p14:creationId xmlns:p14="http://schemas.microsoft.com/office/powerpoint/2010/main" val="3952287798"/>
      </p:ext>
    </p:extLst>
  </p:cSld>
  <p:clrMapOvr>
    <a:masterClrMapping/>
  </p:clrMapOvr>
</p:notes>
</file>

<file path=ppt/notesSlides/notesSlide7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2D5447F-AEB5-495F-AE5C-2965668B9EB8}" type="slidenum">
              <a:rPr lang="en-US" smtClean="0"/>
              <a:t>71</a:t>
            </a:fld>
            <a:endParaRPr lang="en-US"/>
          </a:p>
        </p:txBody>
      </p:sp>
    </p:spTree>
    <p:extLst>
      <p:ext uri="{BB962C8B-B14F-4D97-AF65-F5344CB8AC3E}">
        <p14:creationId xmlns:p14="http://schemas.microsoft.com/office/powerpoint/2010/main" val="2799046313"/>
      </p:ext>
    </p:extLst>
  </p:cSld>
  <p:clrMapOvr>
    <a:masterClrMapping/>
  </p:clrMapOvr>
</p:notes>
</file>

<file path=ppt/notesSlides/notesSlide7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endParaRPr lang="en-US" dirty="0"/>
          </a:p>
        </p:txBody>
      </p:sp>
      <p:sp>
        <p:nvSpPr>
          <p:cNvPr id="4" name="Slide Number Placeholder 3"/>
          <p:cNvSpPr>
            <a:spLocks noGrp="1"/>
          </p:cNvSpPr>
          <p:nvPr>
            <p:ph type="sldNum" sz="quarter" idx="10"/>
          </p:nvPr>
        </p:nvSpPr>
        <p:spPr/>
        <p:txBody>
          <a:bodyPr/>
          <a:lstStyle/>
          <a:p>
            <a:fld id="{02D5447F-AEB5-495F-AE5C-2965668B9EB8}" type="slidenum">
              <a:rPr lang="en-US" smtClean="0"/>
              <a:t>72</a:t>
            </a:fld>
            <a:endParaRPr lang="en-US"/>
          </a:p>
        </p:txBody>
      </p:sp>
    </p:spTree>
    <p:extLst>
      <p:ext uri="{BB962C8B-B14F-4D97-AF65-F5344CB8AC3E}">
        <p14:creationId xmlns:p14="http://schemas.microsoft.com/office/powerpoint/2010/main" val="1222760495"/>
      </p:ext>
    </p:extLst>
  </p:cSld>
  <p:clrMapOvr>
    <a:masterClrMapping/>
  </p:clrMapOvr>
</p:notes>
</file>

<file path=ppt/notesSlides/notesSlide7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2D5447F-AEB5-495F-AE5C-2965668B9EB8}" type="slidenum">
              <a:rPr lang="en-US" smtClean="0"/>
              <a:t>73</a:t>
            </a:fld>
            <a:endParaRPr lang="en-US"/>
          </a:p>
        </p:txBody>
      </p:sp>
    </p:spTree>
    <p:extLst>
      <p:ext uri="{BB962C8B-B14F-4D97-AF65-F5344CB8AC3E}">
        <p14:creationId xmlns:p14="http://schemas.microsoft.com/office/powerpoint/2010/main" val="536743022"/>
      </p:ext>
    </p:extLst>
  </p:cSld>
  <p:clrMapOvr>
    <a:masterClrMapping/>
  </p:clrMapOvr>
</p:notes>
</file>

<file path=ppt/notesSlides/notesSlide7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02D5447F-AEB5-495F-AE5C-2965668B9EB8}" type="slidenum">
              <a:rPr lang="en-US" smtClean="0"/>
              <a:t>74</a:t>
            </a:fld>
            <a:endParaRPr lang="en-US"/>
          </a:p>
        </p:txBody>
      </p:sp>
    </p:spTree>
    <p:extLst>
      <p:ext uri="{BB962C8B-B14F-4D97-AF65-F5344CB8AC3E}">
        <p14:creationId xmlns:p14="http://schemas.microsoft.com/office/powerpoint/2010/main" val="1016504482"/>
      </p:ext>
    </p:extLst>
  </p:cSld>
  <p:clrMapOvr>
    <a:masterClrMapping/>
  </p:clrMapOvr>
</p:notes>
</file>

<file path=ppt/notesSlides/notesSlide7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2D5447F-AEB5-495F-AE5C-2965668B9EB8}" type="slidenum">
              <a:rPr lang="en-US" smtClean="0"/>
              <a:t>75</a:t>
            </a:fld>
            <a:endParaRPr lang="en-US"/>
          </a:p>
        </p:txBody>
      </p:sp>
    </p:spTree>
    <p:extLst>
      <p:ext uri="{BB962C8B-B14F-4D97-AF65-F5344CB8AC3E}">
        <p14:creationId xmlns:p14="http://schemas.microsoft.com/office/powerpoint/2010/main" val="3263773990"/>
      </p:ext>
    </p:extLst>
  </p:cSld>
  <p:clrMapOvr>
    <a:masterClrMapping/>
  </p:clrMapOvr>
</p:notes>
</file>

<file path=ppt/notesSlides/notesSlide7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2D5447F-AEB5-495F-AE5C-2965668B9EB8}" type="slidenum">
              <a:rPr lang="en-US" smtClean="0"/>
              <a:t>76</a:t>
            </a:fld>
            <a:endParaRPr lang="en-US"/>
          </a:p>
        </p:txBody>
      </p:sp>
    </p:spTree>
    <p:extLst>
      <p:ext uri="{BB962C8B-B14F-4D97-AF65-F5344CB8AC3E}">
        <p14:creationId xmlns:p14="http://schemas.microsoft.com/office/powerpoint/2010/main" val="1776955378"/>
      </p:ext>
    </p:extLst>
  </p:cSld>
  <p:clrMapOvr>
    <a:masterClrMapping/>
  </p:clrMapOvr>
</p:notes>
</file>

<file path=ppt/notesSlides/notesSlide7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2D5447F-AEB5-495F-AE5C-2965668B9EB8}" type="slidenum">
              <a:rPr lang="en-US" smtClean="0"/>
              <a:t>77</a:t>
            </a:fld>
            <a:endParaRPr lang="en-US"/>
          </a:p>
        </p:txBody>
      </p:sp>
    </p:spTree>
    <p:extLst>
      <p:ext uri="{BB962C8B-B14F-4D97-AF65-F5344CB8AC3E}">
        <p14:creationId xmlns:p14="http://schemas.microsoft.com/office/powerpoint/2010/main" val="2514684567"/>
      </p:ext>
    </p:extLst>
  </p:cSld>
  <p:clrMapOvr>
    <a:masterClrMapping/>
  </p:clrMapOvr>
</p:notes>
</file>

<file path=ppt/notesSlides/notesSlide7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2D5447F-AEB5-495F-AE5C-2965668B9EB8}" type="slidenum">
              <a:rPr lang="en-US" smtClean="0"/>
              <a:t>78</a:t>
            </a:fld>
            <a:endParaRPr lang="en-US"/>
          </a:p>
        </p:txBody>
      </p:sp>
    </p:spTree>
    <p:extLst>
      <p:ext uri="{BB962C8B-B14F-4D97-AF65-F5344CB8AC3E}">
        <p14:creationId xmlns:p14="http://schemas.microsoft.com/office/powerpoint/2010/main" val="625239810"/>
      </p:ext>
    </p:extLst>
  </p:cSld>
  <p:clrMapOvr>
    <a:masterClrMapping/>
  </p:clrMapOvr>
</p:notes>
</file>

<file path=ppt/notesSlides/notesSlide7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02D5447F-AEB5-495F-AE5C-2965668B9EB8}" type="slidenum">
              <a:rPr lang="en-US" smtClean="0"/>
              <a:t>79</a:t>
            </a:fld>
            <a:endParaRPr lang="en-US"/>
          </a:p>
        </p:txBody>
      </p:sp>
    </p:spTree>
    <p:extLst>
      <p:ext uri="{BB962C8B-B14F-4D97-AF65-F5344CB8AC3E}">
        <p14:creationId xmlns:p14="http://schemas.microsoft.com/office/powerpoint/2010/main" val="2847208433"/>
      </p:ext>
    </p:extLst>
  </p:cSld>
  <p:clrMapOvr>
    <a:masterClrMapping/>
  </p:clrMapOvr>
</p:notes>
</file>

<file path=ppt/notesSlides/notesSlide7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2D5447F-AEB5-495F-AE5C-2965668B9EB8}" type="slidenum">
              <a:rPr lang="en-US" smtClean="0"/>
              <a:t>80</a:t>
            </a:fld>
            <a:endParaRPr lang="en-US"/>
          </a:p>
        </p:txBody>
      </p:sp>
    </p:spTree>
    <p:extLst>
      <p:ext uri="{BB962C8B-B14F-4D97-AF65-F5344CB8AC3E}">
        <p14:creationId xmlns:p14="http://schemas.microsoft.com/office/powerpoint/2010/main" val="142159437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F4145C7-81FD-4418-8583-D4FD97476FD7}" type="slidenum">
              <a:rPr lang="en-US" smtClean="0"/>
              <a:t>8</a:t>
            </a:fld>
            <a:endParaRPr lang="en-US" dirty="0"/>
          </a:p>
        </p:txBody>
      </p:sp>
    </p:spTree>
    <p:extLst>
      <p:ext uri="{BB962C8B-B14F-4D97-AF65-F5344CB8AC3E}">
        <p14:creationId xmlns:p14="http://schemas.microsoft.com/office/powerpoint/2010/main" val="1563610892"/>
      </p:ext>
    </p:extLst>
  </p:cSld>
  <p:clrMapOvr>
    <a:masterClrMapping/>
  </p:clrMapOvr>
</p:notes>
</file>

<file path=ppt/notesSlides/notesSlide8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2D5447F-AEB5-495F-AE5C-2965668B9EB8}" type="slidenum">
              <a:rPr lang="en-US" smtClean="0"/>
              <a:t>81</a:t>
            </a:fld>
            <a:endParaRPr lang="en-US"/>
          </a:p>
        </p:txBody>
      </p:sp>
    </p:spTree>
    <p:extLst>
      <p:ext uri="{BB962C8B-B14F-4D97-AF65-F5344CB8AC3E}">
        <p14:creationId xmlns:p14="http://schemas.microsoft.com/office/powerpoint/2010/main" val="3367209485"/>
      </p:ext>
    </p:extLst>
  </p:cSld>
  <p:clrMapOvr>
    <a:masterClrMapping/>
  </p:clrMapOvr>
</p:notes>
</file>

<file path=ppt/notesSlides/notesSlide8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2D5447F-AEB5-495F-AE5C-2965668B9EB8}" type="slidenum">
              <a:rPr lang="en-US" smtClean="0"/>
              <a:t>82</a:t>
            </a:fld>
            <a:endParaRPr lang="en-US"/>
          </a:p>
        </p:txBody>
      </p:sp>
    </p:spTree>
    <p:extLst>
      <p:ext uri="{BB962C8B-B14F-4D97-AF65-F5344CB8AC3E}">
        <p14:creationId xmlns:p14="http://schemas.microsoft.com/office/powerpoint/2010/main" val="2713613146"/>
      </p:ext>
    </p:extLst>
  </p:cSld>
  <p:clrMapOvr>
    <a:masterClrMapping/>
  </p:clrMapOvr>
</p:notes>
</file>

<file path=ppt/notesSlides/notesSlide8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02D5447F-AEB5-495F-AE5C-2965668B9EB8}" type="slidenum">
              <a:rPr lang="en-US" smtClean="0"/>
              <a:t>83</a:t>
            </a:fld>
            <a:endParaRPr lang="en-US"/>
          </a:p>
        </p:txBody>
      </p:sp>
    </p:spTree>
    <p:extLst>
      <p:ext uri="{BB962C8B-B14F-4D97-AF65-F5344CB8AC3E}">
        <p14:creationId xmlns:p14="http://schemas.microsoft.com/office/powerpoint/2010/main" val="4252021463"/>
      </p:ext>
    </p:extLst>
  </p:cSld>
  <p:clrMapOvr>
    <a:masterClrMapping/>
  </p:clrMapOvr>
</p:notes>
</file>

<file path=ppt/notesSlides/notesSlide8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2D5447F-AEB5-495F-AE5C-2965668B9EB8}" type="slidenum">
              <a:rPr lang="en-US" smtClean="0"/>
              <a:t>84</a:t>
            </a:fld>
            <a:endParaRPr lang="en-US"/>
          </a:p>
        </p:txBody>
      </p:sp>
    </p:spTree>
    <p:extLst>
      <p:ext uri="{BB962C8B-B14F-4D97-AF65-F5344CB8AC3E}">
        <p14:creationId xmlns:p14="http://schemas.microsoft.com/office/powerpoint/2010/main" val="4221200521"/>
      </p:ext>
    </p:extLst>
  </p:cSld>
  <p:clrMapOvr>
    <a:masterClrMapping/>
  </p:clrMapOvr>
</p:notes>
</file>

<file path=ppt/notesSlides/notesSlide8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2D5447F-AEB5-495F-AE5C-2965668B9EB8}" type="slidenum">
              <a:rPr lang="en-US" smtClean="0"/>
              <a:t>85</a:t>
            </a:fld>
            <a:endParaRPr lang="en-US"/>
          </a:p>
        </p:txBody>
      </p:sp>
    </p:spTree>
    <p:extLst>
      <p:ext uri="{BB962C8B-B14F-4D97-AF65-F5344CB8AC3E}">
        <p14:creationId xmlns:p14="http://schemas.microsoft.com/office/powerpoint/2010/main" val="3090636725"/>
      </p:ext>
    </p:extLst>
  </p:cSld>
  <p:clrMapOvr>
    <a:masterClrMapping/>
  </p:clrMapOvr>
</p:notes>
</file>

<file path=ppt/notesSlides/notesSlide8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2D5447F-AEB5-495F-AE5C-2965668B9EB8}" type="slidenum">
              <a:rPr lang="en-US" smtClean="0"/>
              <a:t>86</a:t>
            </a:fld>
            <a:endParaRPr lang="en-US"/>
          </a:p>
        </p:txBody>
      </p:sp>
    </p:spTree>
    <p:extLst>
      <p:ext uri="{BB962C8B-B14F-4D97-AF65-F5344CB8AC3E}">
        <p14:creationId xmlns:p14="http://schemas.microsoft.com/office/powerpoint/2010/main" val="577819542"/>
      </p:ext>
    </p:extLst>
  </p:cSld>
  <p:clrMapOvr>
    <a:masterClrMapping/>
  </p:clrMapOvr>
</p:notes>
</file>

<file path=ppt/notesSlides/notesSlide8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2D5447F-AEB5-495F-AE5C-2965668B9EB8}" type="slidenum">
              <a:rPr lang="en-US" smtClean="0"/>
              <a:t>87</a:t>
            </a:fld>
            <a:endParaRPr lang="en-US"/>
          </a:p>
        </p:txBody>
      </p:sp>
    </p:spTree>
    <p:extLst>
      <p:ext uri="{BB962C8B-B14F-4D97-AF65-F5344CB8AC3E}">
        <p14:creationId xmlns:p14="http://schemas.microsoft.com/office/powerpoint/2010/main" val="143271343"/>
      </p:ext>
    </p:extLst>
  </p:cSld>
  <p:clrMapOvr>
    <a:masterClrMapping/>
  </p:clrMapOvr>
</p:notes>
</file>

<file path=ppt/notesSlides/notesSlide8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2D5447F-AEB5-495F-AE5C-2965668B9EB8}" type="slidenum">
              <a:rPr lang="en-US" smtClean="0"/>
              <a:t>88</a:t>
            </a:fld>
            <a:endParaRPr lang="en-US"/>
          </a:p>
        </p:txBody>
      </p:sp>
    </p:spTree>
    <p:extLst>
      <p:ext uri="{BB962C8B-B14F-4D97-AF65-F5344CB8AC3E}">
        <p14:creationId xmlns:p14="http://schemas.microsoft.com/office/powerpoint/2010/main" val="2375129106"/>
      </p:ext>
    </p:extLst>
  </p:cSld>
  <p:clrMapOvr>
    <a:masterClrMapping/>
  </p:clrMapOvr>
</p:notes>
</file>

<file path=ppt/notesSlides/notesSlide8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2D5447F-AEB5-495F-AE5C-2965668B9EB8}" type="slidenum">
              <a:rPr lang="en-US" smtClean="0"/>
              <a:t>89</a:t>
            </a:fld>
            <a:endParaRPr lang="en-US"/>
          </a:p>
        </p:txBody>
      </p:sp>
    </p:spTree>
    <p:extLst>
      <p:ext uri="{BB962C8B-B14F-4D97-AF65-F5344CB8AC3E}">
        <p14:creationId xmlns:p14="http://schemas.microsoft.com/office/powerpoint/2010/main" val="1691727562"/>
      </p:ext>
    </p:extLst>
  </p:cSld>
  <p:clrMapOvr>
    <a:masterClrMapping/>
  </p:clrMapOvr>
</p:notes>
</file>

<file path=ppt/notesSlides/notesSlide8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1"/>
            <a:endParaRPr lang="en-US" dirty="0"/>
          </a:p>
        </p:txBody>
      </p:sp>
      <p:sp>
        <p:nvSpPr>
          <p:cNvPr id="4" name="Slide Number Placeholder 3"/>
          <p:cNvSpPr>
            <a:spLocks noGrp="1"/>
          </p:cNvSpPr>
          <p:nvPr>
            <p:ph type="sldNum" sz="quarter" idx="10"/>
          </p:nvPr>
        </p:nvSpPr>
        <p:spPr/>
        <p:txBody>
          <a:bodyPr/>
          <a:lstStyle/>
          <a:p>
            <a:fld id="{02D5447F-AEB5-495F-AE5C-2965668B9EB8}" type="slidenum">
              <a:rPr lang="en-US" smtClean="0"/>
              <a:t>90</a:t>
            </a:fld>
            <a:endParaRPr lang="en-US"/>
          </a:p>
        </p:txBody>
      </p:sp>
    </p:spTree>
    <p:extLst>
      <p:ext uri="{BB962C8B-B14F-4D97-AF65-F5344CB8AC3E}">
        <p14:creationId xmlns:p14="http://schemas.microsoft.com/office/powerpoint/2010/main" val="358307916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F4145C7-81FD-4418-8583-D4FD97476FD7}" type="slidenum">
              <a:rPr lang="en-US" smtClean="0"/>
              <a:t>9</a:t>
            </a:fld>
            <a:endParaRPr lang="en-US" dirty="0"/>
          </a:p>
        </p:txBody>
      </p:sp>
    </p:spTree>
    <p:extLst>
      <p:ext uri="{BB962C8B-B14F-4D97-AF65-F5344CB8AC3E}">
        <p14:creationId xmlns:p14="http://schemas.microsoft.com/office/powerpoint/2010/main" val="2783270921"/>
      </p:ext>
    </p:extLst>
  </p:cSld>
  <p:clrMapOvr>
    <a:masterClrMapping/>
  </p:clrMapOvr>
</p:notes>
</file>

<file path=ppt/notesSlides/notesSlide9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2D5447F-AEB5-495F-AE5C-2965668B9EB8}" type="slidenum">
              <a:rPr lang="en-US" smtClean="0"/>
              <a:t>91</a:t>
            </a:fld>
            <a:endParaRPr lang="en-US"/>
          </a:p>
        </p:txBody>
      </p:sp>
    </p:spTree>
    <p:extLst>
      <p:ext uri="{BB962C8B-B14F-4D97-AF65-F5344CB8AC3E}">
        <p14:creationId xmlns:p14="http://schemas.microsoft.com/office/powerpoint/2010/main" val="3206338386"/>
      </p:ext>
    </p:extLst>
  </p:cSld>
  <p:clrMapOvr>
    <a:masterClrMapping/>
  </p:clrMapOvr>
</p:notes>
</file>

<file path=ppt/notesSlides/notesSlide9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2D5447F-AEB5-495F-AE5C-2965668B9EB8}" type="slidenum">
              <a:rPr lang="en-US" smtClean="0"/>
              <a:t>92</a:t>
            </a:fld>
            <a:endParaRPr lang="en-US"/>
          </a:p>
        </p:txBody>
      </p:sp>
    </p:spTree>
    <p:extLst>
      <p:ext uri="{BB962C8B-B14F-4D97-AF65-F5344CB8AC3E}">
        <p14:creationId xmlns:p14="http://schemas.microsoft.com/office/powerpoint/2010/main" val="1024460334"/>
      </p:ext>
    </p:extLst>
  </p:cSld>
  <p:clrMapOvr>
    <a:masterClrMapping/>
  </p:clrMapOvr>
</p:notes>
</file>

<file path=ppt/notesSlides/notesSlide9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lvl="0" indent="-171450">
              <a:buFont typeface="Arial" charset="0"/>
              <a:buChar cha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02D5447F-AEB5-495F-AE5C-2965668B9EB8}" type="slidenum">
              <a:rPr lang="en-US" smtClean="0"/>
              <a:t>93</a:t>
            </a:fld>
            <a:endParaRPr lang="en-US"/>
          </a:p>
        </p:txBody>
      </p:sp>
    </p:spTree>
    <p:extLst>
      <p:ext uri="{BB962C8B-B14F-4D97-AF65-F5344CB8AC3E}">
        <p14:creationId xmlns:p14="http://schemas.microsoft.com/office/powerpoint/2010/main" val="2370732069"/>
      </p:ext>
    </p:extLst>
  </p:cSld>
  <p:clrMapOvr>
    <a:masterClrMapping/>
  </p:clrMapOvr>
</p:notes>
</file>

<file path=ppt/notesSlides/notesSlide9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2D5447F-AEB5-495F-AE5C-2965668B9EB8}" type="slidenum">
              <a:rPr lang="en-US" smtClean="0"/>
              <a:t>94</a:t>
            </a:fld>
            <a:endParaRPr lang="en-US"/>
          </a:p>
        </p:txBody>
      </p:sp>
    </p:spTree>
    <p:extLst>
      <p:ext uri="{BB962C8B-B14F-4D97-AF65-F5344CB8AC3E}">
        <p14:creationId xmlns:p14="http://schemas.microsoft.com/office/powerpoint/2010/main" val="914022846"/>
      </p:ext>
    </p:extLst>
  </p:cSld>
  <p:clrMapOvr>
    <a:masterClrMapping/>
  </p:clrMapOvr>
</p:notes>
</file>

<file path=ppt/notesSlides/notesSlide9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1" dirty="0"/>
          </a:p>
        </p:txBody>
      </p:sp>
      <p:sp>
        <p:nvSpPr>
          <p:cNvPr id="4" name="Slide Number Placeholder 3"/>
          <p:cNvSpPr>
            <a:spLocks noGrp="1"/>
          </p:cNvSpPr>
          <p:nvPr>
            <p:ph type="sldNum" sz="quarter" idx="10"/>
          </p:nvPr>
        </p:nvSpPr>
        <p:spPr/>
        <p:txBody>
          <a:bodyPr/>
          <a:lstStyle/>
          <a:p>
            <a:fld id="{02D5447F-AEB5-495F-AE5C-2965668B9EB8}" type="slidenum">
              <a:rPr lang="en-US" smtClean="0"/>
              <a:t>95</a:t>
            </a:fld>
            <a:endParaRPr lang="en-US"/>
          </a:p>
        </p:txBody>
      </p:sp>
    </p:spTree>
    <p:extLst>
      <p:ext uri="{BB962C8B-B14F-4D97-AF65-F5344CB8AC3E}">
        <p14:creationId xmlns:p14="http://schemas.microsoft.com/office/powerpoint/2010/main" val="1689115877"/>
      </p:ext>
    </p:extLst>
  </p:cSld>
  <p:clrMapOvr>
    <a:masterClrMapping/>
  </p:clrMapOvr>
</p:notes>
</file>

<file path=ppt/notesSlides/notesSlide9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2D5447F-AEB5-495F-AE5C-2965668B9EB8}" type="slidenum">
              <a:rPr lang="en-US" smtClean="0"/>
              <a:t>96</a:t>
            </a:fld>
            <a:endParaRPr lang="en-US"/>
          </a:p>
        </p:txBody>
      </p:sp>
    </p:spTree>
    <p:extLst>
      <p:ext uri="{BB962C8B-B14F-4D97-AF65-F5344CB8AC3E}">
        <p14:creationId xmlns:p14="http://schemas.microsoft.com/office/powerpoint/2010/main" val="954190439"/>
      </p:ext>
    </p:extLst>
  </p:cSld>
  <p:clrMapOvr>
    <a:masterClrMapping/>
  </p:clrMapOvr>
</p:notes>
</file>

<file path=ppt/notesSlides/notesSlide9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2D5447F-AEB5-495F-AE5C-2965668B9EB8}" type="slidenum">
              <a:rPr lang="en-US" smtClean="0"/>
              <a:t>97</a:t>
            </a:fld>
            <a:endParaRPr lang="en-US"/>
          </a:p>
        </p:txBody>
      </p:sp>
    </p:spTree>
    <p:extLst>
      <p:ext uri="{BB962C8B-B14F-4D97-AF65-F5344CB8AC3E}">
        <p14:creationId xmlns:p14="http://schemas.microsoft.com/office/powerpoint/2010/main" val="1013451917"/>
      </p:ext>
    </p:extLst>
  </p:cSld>
  <p:clrMapOvr>
    <a:masterClrMapping/>
  </p:clrMapOvr>
</p:notes>
</file>

<file path=ppt/notesSlides/notesSlide9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2D5447F-AEB5-495F-AE5C-2965668B9EB8}" type="slidenum">
              <a:rPr lang="en-US" smtClean="0"/>
              <a:t>98</a:t>
            </a:fld>
            <a:endParaRPr lang="en-US"/>
          </a:p>
        </p:txBody>
      </p:sp>
    </p:spTree>
    <p:extLst>
      <p:ext uri="{BB962C8B-B14F-4D97-AF65-F5344CB8AC3E}">
        <p14:creationId xmlns:p14="http://schemas.microsoft.com/office/powerpoint/2010/main" val="4059601683"/>
      </p:ext>
    </p:extLst>
  </p:cSld>
  <p:clrMapOvr>
    <a:masterClrMapping/>
  </p:clrMapOvr>
</p:notes>
</file>

<file path=ppt/notesSlides/notesSlide9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2D5447F-AEB5-495F-AE5C-2965668B9EB8}" type="slidenum">
              <a:rPr lang="en-US" smtClean="0"/>
              <a:t>99</a:t>
            </a:fld>
            <a:endParaRPr lang="en-US"/>
          </a:p>
        </p:txBody>
      </p:sp>
    </p:spTree>
    <p:extLst>
      <p:ext uri="{BB962C8B-B14F-4D97-AF65-F5344CB8AC3E}">
        <p14:creationId xmlns:p14="http://schemas.microsoft.com/office/powerpoint/2010/main" val="233531626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Tree>
    <p:extLst>
      <p:ext uri="{BB962C8B-B14F-4D97-AF65-F5344CB8AC3E}">
        <p14:creationId xmlns:p14="http://schemas.microsoft.com/office/powerpoint/2010/main" val="225479510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 preserve="1">
  <p:cSld name="1_Horiz rule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a:xfrm>
            <a:off x="457200" y="1463040"/>
            <a:ext cx="8229600" cy="1877437"/>
          </a:xfrm>
        </p:spPr>
        <p:txBody>
          <a:bodyPr>
            <a:spAutoFit/>
          </a:bodyPr>
          <a:lstStyle>
            <a:lvl1pPr>
              <a:defRPr sz="2000"/>
            </a:lvl1pPr>
            <a:lvl2pPr>
              <a:defRPr sz="2000"/>
            </a:lvl2pPr>
            <a:lvl3pPr>
              <a:defRPr sz="2000"/>
            </a:lvl3pPr>
            <a:lvl4pPr>
              <a:defRPr sz="2000"/>
            </a:lvl4pPr>
            <a:lvl5pPr>
              <a:defRPr sz="20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cxnSp>
        <p:nvCxnSpPr>
          <p:cNvPr id="4" name="Straight Connector 3"/>
          <p:cNvCxnSpPr/>
          <p:nvPr userDrawn="1"/>
        </p:nvCxnSpPr>
        <p:spPr>
          <a:xfrm>
            <a:off x="540399" y="1828800"/>
            <a:ext cx="8146401" cy="0"/>
          </a:xfrm>
          <a:prstGeom prst="line">
            <a:avLst/>
          </a:prstGeom>
          <a:ln>
            <a:solidFill>
              <a:srgbClr val="0A5287"/>
            </a:solidFill>
          </a:ln>
          <a:effectLst/>
        </p:spPr>
        <p:style>
          <a:lnRef idx="2">
            <a:schemeClr val="accent1"/>
          </a:lnRef>
          <a:fillRef idx="0">
            <a:schemeClr val="accent1"/>
          </a:fillRef>
          <a:effectRef idx="1">
            <a:schemeClr val="accent1"/>
          </a:effectRef>
          <a:fontRef idx="minor">
            <a:schemeClr val="tx1"/>
          </a:fontRef>
        </p:style>
      </p:cxnSp>
      <p:sp>
        <p:nvSpPr>
          <p:cNvPr id="5" name="Slide Number Placeholder 3"/>
          <p:cNvSpPr txBox="1">
            <a:spLocks/>
          </p:cNvSpPr>
          <p:nvPr userDrawn="1"/>
        </p:nvSpPr>
        <p:spPr>
          <a:xfrm>
            <a:off x="6586173" y="6549571"/>
            <a:ext cx="21336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851F1B40-CE92-420F-A613-53F8152165F0}" type="slidenum">
              <a:rPr lang="en-US" b="1" smtClean="0">
                <a:solidFill>
                  <a:prstClr val="white"/>
                </a:solidFill>
              </a:rPr>
              <a:pPr/>
              <a:t>‹#›</a:t>
            </a:fld>
            <a:endParaRPr lang="en-US" b="1" dirty="0">
              <a:solidFill>
                <a:prstClr val="white"/>
              </a:solidFill>
            </a:endParaRPr>
          </a:p>
        </p:txBody>
      </p:sp>
    </p:spTree>
    <p:extLst>
      <p:ext uri="{BB962C8B-B14F-4D97-AF65-F5344CB8AC3E}">
        <p14:creationId xmlns:p14="http://schemas.microsoft.com/office/powerpoint/2010/main" val="3523388365"/>
      </p:ext>
    </p:extLst>
  </p:cSld>
  <p:clrMapOvr>
    <a:masterClrMapping/>
  </p:clrMapOvr>
  <p:extLst mod="1">
    <p:ext uri="{DCECCB84-F9BA-43D5-87BE-67443E8EF086}">
      <p15:sldGuideLst xmlns:p15="http://schemas.microsoft.com/office/powerpoint/2012/main">
        <p15:guide id="1" orient="horz" pos="720">
          <p15:clr>
            <a:srgbClr val="FBAE40"/>
          </p15:clr>
        </p15:guide>
        <p15:guide id="2" orient="horz" pos="576">
          <p15:clr>
            <a:srgbClr val="FBAE40"/>
          </p15:clr>
        </p15:guide>
      </p15:sldGuideLst>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Slide Number Placeholder 3"/>
          <p:cNvSpPr txBox="1">
            <a:spLocks/>
          </p:cNvSpPr>
          <p:nvPr userDrawn="1"/>
        </p:nvSpPr>
        <p:spPr>
          <a:xfrm>
            <a:off x="6586173" y="6549571"/>
            <a:ext cx="21336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851F1B40-CE92-420F-A613-53F8152165F0}" type="slidenum">
              <a:rPr lang="en-US" b="1" smtClean="0">
                <a:solidFill>
                  <a:prstClr val="white"/>
                </a:solidFill>
              </a:rPr>
              <a:pPr/>
              <a:t>‹#›</a:t>
            </a:fld>
            <a:endParaRPr lang="en-US" b="1" dirty="0">
              <a:solidFill>
                <a:prstClr val="white"/>
              </a:solidFill>
            </a:endParaRPr>
          </a:p>
        </p:txBody>
      </p:sp>
    </p:spTree>
    <p:extLst>
      <p:ext uri="{BB962C8B-B14F-4D97-AF65-F5344CB8AC3E}">
        <p14:creationId xmlns:p14="http://schemas.microsoft.com/office/powerpoint/2010/main" val="120334720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woObj" preserve="1">
  <p:cSld name="Table and Note">
    <p:spTree>
      <p:nvGrpSpPr>
        <p:cNvPr id="1" name=""/>
        <p:cNvGrpSpPr/>
        <p:nvPr/>
      </p:nvGrpSpPr>
      <p:grpSpPr>
        <a:xfrm>
          <a:off x="0" y="0"/>
          <a:ext cx="0" cy="0"/>
          <a:chOff x="0" y="0"/>
          <a:chExt cx="0" cy="0"/>
        </a:xfrm>
      </p:grpSpPr>
      <p:sp>
        <p:nvSpPr>
          <p:cNvPr id="2" name="Title 1"/>
          <p:cNvSpPr>
            <a:spLocks noGrp="1"/>
          </p:cNvSpPr>
          <p:nvPr>
            <p:ph type="title"/>
          </p:nvPr>
        </p:nvSpPr>
        <p:spPr>
          <a:xfrm>
            <a:off x="457200" y="566928"/>
            <a:ext cx="8229600" cy="429768"/>
          </a:xfrm>
        </p:spPr>
        <p:txBody>
          <a:bodyPr/>
          <a:lstStyle/>
          <a:p>
            <a:r>
              <a:rPr lang="en-US" dirty="0"/>
              <a:t>Click to edit Master title style</a:t>
            </a:r>
          </a:p>
        </p:txBody>
      </p:sp>
      <p:sp>
        <p:nvSpPr>
          <p:cNvPr id="3" name="Content Placeholder 2"/>
          <p:cNvSpPr>
            <a:spLocks noGrp="1"/>
          </p:cNvSpPr>
          <p:nvPr>
            <p:ph sz="half" idx="1"/>
          </p:nvPr>
        </p:nvSpPr>
        <p:spPr>
          <a:xfrm>
            <a:off x="374904" y="1069847"/>
            <a:ext cx="8403336" cy="4270248"/>
          </a:xfrm>
        </p:spPr>
        <p:txBody>
          <a:bodyPr>
            <a:spAutoFit/>
          </a:bodyPr>
          <a:lstStyle>
            <a:lvl1pPr>
              <a:defRPr sz="1200"/>
            </a:lvl1pPr>
            <a:lvl2pPr>
              <a:defRPr sz="1200"/>
            </a:lvl2pPr>
            <a:lvl3pPr>
              <a:defRPr sz="1200"/>
            </a:lvl3pPr>
            <a:lvl4pPr>
              <a:defRPr sz="1200"/>
            </a:lvl4pPr>
            <a:lvl5pPr>
              <a:defRPr sz="12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374904" y="5486400"/>
            <a:ext cx="3739896" cy="274320"/>
          </a:xfrm>
        </p:spPr>
        <p:txBody>
          <a:bodyPr>
            <a:spAutoFit/>
          </a:bodyPr>
          <a:lstStyle>
            <a:lvl1pPr>
              <a:defRPr sz="1200"/>
            </a:lvl1pPr>
            <a:lvl2pPr>
              <a:defRPr sz="1200"/>
            </a:lvl2pPr>
            <a:lvl3pPr>
              <a:defRPr sz="1200"/>
            </a:lvl3pPr>
            <a:lvl4pPr>
              <a:defRPr sz="1200"/>
            </a:lvl4pPr>
            <a:lvl5pPr>
              <a:defRPr sz="12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Slide Number Placeholder 3"/>
          <p:cNvSpPr txBox="1">
            <a:spLocks/>
          </p:cNvSpPr>
          <p:nvPr userDrawn="1"/>
        </p:nvSpPr>
        <p:spPr>
          <a:xfrm>
            <a:off x="6586173" y="6549571"/>
            <a:ext cx="21336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851F1B40-CE92-420F-A613-53F8152165F0}" type="slidenum">
              <a:rPr lang="en-US" b="1" smtClean="0">
                <a:solidFill>
                  <a:prstClr val="white"/>
                </a:solidFill>
              </a:rPr>
              <a:pPr/>
              <a:t>‹#›</a:t>
            </a:fld>
            <a:endParaRPr lang="en-US" b="1" dirty="0">
              <a:solidFill>
                <a:prstClr val="white"/>
              </a:solidFill>
            </a:endParaRPr>
          </a:p>
        </p:txBody>
      </p:sp>
    </p:spTree>
    <p:extLst>
      <p:ext uri="{BB962C8B-B14F-4D97-AF65-F5344CB8AC3E}">
        <p14:creationId xmlns:p14="http://schemas.microsoft.com/office/powerpoint/2010/main" val="424632472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woObj" preserve="1">
  <p:cSld name="1_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2431435"/>
          </a:xfrm>
        </p:spPr>
        <p:txBody>
          <a:bodyPr>
            <a:spAutoFit/>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648200" y="1600200"/>
            <a:ext cx="4038600" cy="2431435"/>
          </a:xfrm>
        </p:spPr>
        <p:txBody>
          <a:bodyPr>
            <a:spAutoFit/>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Slide Number Placeholder 3"/>
          <p:cNvSpPr txBox="1">
            <a:spLocks/>
          </p:cNvSpPr>
          <p:nvPr userDrawn="1"/>
        </p:nvSpPr>
        <p:spPr>
          <a:xfrm>
            <a:off x="6586173" y="6549571"/>
            <a:ext cx="21336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851F1B40-CE92-420F-A613-53F8152165F0}" type="slidenum">
              <a:rPr lang="en-US" b="1" smtClean="0">
                <a:solidFill>
                  <a:prstClr val="white"/>
                </a:solidFill>
              </a:rPr>
              <a:pPr/>
              <a:t>‹#›</a:t>
            </a:fld>
            <a:endParaRPr lang="en-US" b="1" dirty="0">
              <a:solidFill>
                <a:prstClr val="white"/>
              </a:solidFill>
            </a:endParaRPr>
          </a:p>
        </p:txBody>
      </p:sp>
    </p:spTree>
    <p:extLst>
      <p:ext uri="{BB962C8B-B14F-4D97-AF65-F5344CB8AC3E}">
        <p14:creationId xmlns:p14="http://schemas.microsoft.com/office/powerpoint/2010/main" val="137367457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Slide Number Placeholder 3"/>
          <p:cNvSpPr txBox="1">
            <a:spLocks/>
          </p:cNvSpPr>
          <p:nvPr userDrawn="1"/>
        </p:nvSpPr>
        <p:spPr>
          <a:xfrm>
            <a:off x="6586173" y="6549571"/>
            <a:ext cx="21336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851F1B40-CE92-420F-A613-53F8152165F0}" type="slidenum">
              <a:rPr lang="en-US" b="1" smtClean="0">
                <a:solidFill>
                  <a:prstClr val="white"/>
                </a:solidFill>
              </a:rPr>
              <a:pPr/>
              <a:t>‹#›</a:t>
            </a:fld>
            <a:endParaRPr lang="en-US" b="1" dirty="0">
              <a:solidFill>
                <a:prstClr val="white"/>
              </a:solidFill>
            </a:endParaRPr>
          </a:p>
        </p:txBody>
      </p:sp>
    </p:spTree>
    <p:extLst>
      <p:ext uri="{BB962C8B-B14F-4D97-AF65-F5344CB8AC3E}">
        <p14:creationId xmlns:p14="http://schemas.microsoft.com/office/powerpoint/2010/main" val="95719632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Slide Number Placeholder 3"/>
          <p:cNvSpPr txBox="1">
            <a:spLocks/>
          </p:cNvSpPr>
          <p:nvPr userDrawn="1"/>
        </p:nvSpPr>
        <p:spPr>
          <a:xfrm>
            <a:off x="6586173" y="6549571"/>
            <a:ext cx="21336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851F1B40-CE92-420F-A613-53F8152165F0}" type="slidenum">
              <a:rPr lang="en-US" b="1" smtClean="0">
                <a:solidFill>
                  <a:prstClr val="white"/>
                </a:solidFill>
              </a:rPr>
              <a:pPr/>
              <a:t>‹#›</a:t>
            </a:fld>
            <a:endParaRPr lang="en-US" b="1" dirty="0">
              <a:solidFill>
                <a:prstClr val="white"/>
              </a:solidFill>
            </a:endParaRPr>
          </a:p>
        </p:txBody>
      </p:sp>
    </p:spTree>
    <p:extLst>
      <p:ext uri="{BB962C8B-B14F-4D97-AF65-F5344CB8AC3E}">
        <p14:creationId xmlns:p14="http://schemas.microsoft.com/office/powerpoint/2010/main" val="329901869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Slide Number Placeholder 3"/>
          <p:cNvSpPr txBox="1">
            <a:spLocks/>
          </p:cNvSpPr>
          <p:nvPr userDrawn="1"/>
        </p:nvSpPr>
        <p:spPr>
          <a:xfrm>
            <a:off x="6586173" y="6549571"/>
            <a:ext cx="21336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851F1B40-CE92-420F-A613-53F8152165F0}" type="slidenum">
              <a:rPr lang="en-US" b="1" smtClean="0">
                <a:solidFill>
                  <a:prstClr val="white"/>
                </a:solidFill>
              </a:rPr>
              <a:pPr/>
              <a:t>‹#›</a:t>
            </a:fld>
            <a:endParaRPr lang="en-US" b="1" dirty="0">
              <a:solidFill>
                <a:prstClr val="white"/>
              </a:solidFill>
            </a:endParaRPr>
          </a:p>
        </p:txBody>
      </p:sp>
    </p:spTree>
    <p:extLst>
      <p:ext uri="{BB962C8B-B14F-4D97-AF65-F5344CB8AC3E}">
        <p14:creationId xmlns:p14="http://schemas.microsoft.com/office/powerpoint/2010/main" val="389605627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Slide Number Placeholder 3"/>
          <p:cNvSpPr txBox="1">
            <a:spLocks/>
          </p:cNvSpPr>
          <p:nvPr userDrawn="1"/>
        </p:nvSpPr>
        <p:spPr>
          <a:xfrm>
            <a:off x="6586173" y="6549571"/>
            <a:ext cx="21336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851F1B40-CE92-420F-A613-53F8152165F0}" type="slidenum">
              <a:rPr lang="en-US" b="1" smtClean="0">
                <a:solidFill>
                  <a:prstClr val="white"/>
                </a:solidFill>
              </a:rPr>
              <a:pPr/>
              <a:t>‹#›</a:t>
            </a:fld>
            <a:endParaRPr lang="en-US" b="1" dirty="0">
              <a:solidFill>
                <a:prstClr val="white"/>
              </a:solidFill>
            </a:endParaRPr>
          </a:p>
        </p:txBody>
      </p:sp>
    </p:spTree>
    <p:extLst>
      <p:ext uri="{BB962C8B-B14F-4D97-AF65-F5344CB8AC3E}">
        <p14:creationId xmlns:p14="http://schemas.microsoft.com/office/powerpoint/2010/main" val="301721184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Slide Number Placeholder 3"/>
          <p:cNvSpPr txBox="1">
            <a:spLocks/>
          </p:cNvSpPr>
          <p:nvPr userDrawn="1"/>
        </p:nvSpPr>
        <p:spPr>
          <a:xfrm>
            <a:off x="6586173" y="6549571"/>
            <a:ext cx="21336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851F1B40-CE92-420F-A613-53F8152165F0}" type="slidenum">
              <a:rPr lang="en-US" b="1" smtClean="0">
                <a:solidFill>
                  <a:prstClr val="white"/>
                </a:solidFill>
              </a:rPr>
              <a:pPr/>
              <a:t>‹#›</a:t>
            </a:fld>
            <a:endParaRPr lang="en-US" b="1" dirty="0">
              <a:solidFill>
                <a:prstClr val="white"/>
              </a:solidFill>
            </a:endParaRPr>
          </a:p>
        </p:txBody>
      </p:sp>
    </p:spTree>
    <p:extLst>
      <p:ext uri="{BB962C8B-B14F-4D97-AF65-F5344CB8AC3E}">
        <p14:creationId xmlns:p14="http://schemas.microsoft.com/office/powerpoint/2010/main" val="255824514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Slide Number Placeholder 3"/>
          <p:cNvSpPr txBox="1">
            <a:spLocks/>
          </p:cNvSpPr>
          <p:nvPr userDrawn="1"/>
        </p:nvSpPr>
        <p:spPr>
          <a:xfrm>
            <a:off x="6586173" y="6549571"/>
            <a:ext cx="21336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851F1B40-CE92-420F-A613-53F8152165F0}" type="slidenum">
              <a:rPr lang="en-US" b="1" smtClean="0">
                <a:solidFill>
                  <a:prstClr val="white"/>
                </a:solidFill>
              </a:rPr>
              <a:pPr/>
              <a:t>‹#›</a:t>
            </a:fld>
            <a:endParaRPr lang="en-US" b="1" dirty="0">
              <a:solidFill>
                <a:prstClr val="white"/>
              </a:solidFill>
            </a:endParaRPr>
          </a:p>
        </p:txBody>
      </p:sp>
    </p:spTree>
    <p:extLst>
      <p:ext uri="{BB962C8B-B14F-4D97-AF65-F5344CB8AC3E}">
        <p14:creationId xmlns:p14="http://schemas.microsoft.com/office/powerpoint/2010/main" val="31657384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a:xfrm>
            <a:off x="457200" y="1463040"/>
            <a:ext cx="8229600" cy="1877437"/>
          </a:xfrm>
        </p:spPr>
        <p:txBody>
          <a:bodyPr>
            <a:spAutoFit/>
          </a:bodyPr>
          <a:lstStyle>
            <a:lvl1pPr>
              <a:defRPr sz="2000"/>
            </a:lvl1pPr>
            <a:lvl2pPr>
              <a:defRPr sz="2000"/>
            </a:lvl2pPr>
            <a:lvl3pPr>
              <a:defRPr sz="2000"/>
            </a:lvl3pPr>
            <a:lvl4pPr>
              <a:defRPr sz="2000"/>
            </a:lvl4pPr>
            <a:lvl5pPr>
              <a:defRPr sz="20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Slide Number Placeholder 3"/>
          <p:cNvSpPr txBox="1">
            <a:spLocks/>
          </p:cNvSpPr>
          <p:nvPr userDrawn="1"/>
        </p:nvSpPr>
        <p:spPr>
          <a:xfrm>
            <a:off x="6586173" y="6549571"/>
            <a:ext cx="21336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851F1B40-CE92-420F-A613-53F8152165F0}" type="slidenum">
              <a:rPr lang="en-US" b="1" smtClean="0">
                <a:solidFill>
                  <a:prstClr val="white"/>
                </a:solidFill>
              </a:rPr>
              <a:pPr/>
              <a:t>‹#›</a:t>
            </a:fld>
            <a:endParaRPr lang="en-US" b="1" dirty="0">
              <a:solidFill>
                <a:prstClr val="white"/>
              </a:solidFill>
            </a:endParaRPr>
          </a:p>
        </p:txBody>
      </p:sp>
    </p:spTree>
    <p:extLst>
      <p:ext uri="{BB962C8B-B14F-4D97-AF65-F5344CB8AC3E}">
        <p14:creationId xmlns:p14="http://schemas.microsoft.com/office/powerpoint/2010/main" val="580492098"/>
      </p:ext>
    </p:extLst>
  </p:cSld>
  <p:clrMapOvr>
    <a:masterClrMapping/>
  </p:clrMapOvr>
  <p:extLst mod="1">
    <p:ext uri="{DCECCB84-F9BA-43D5-87BE-67443E8EF086}">
      <p15:sldGuideLst xmlns:p15="http://schemas.microsoft.com/office/powerpoint/2012/main">
        <p15:guide id="1" orient="horz" pos="720" userDrawn="1">
          <p15:clr>
            <a:srgbClr val="FBAE40"/>
          </p15:clr>
        </p15:guide>
        <p15:guide id="2" orient="horz" pos="576" userDrawn="1">
          <p15:clr>
            <a:srgbClr val="FBAE40"/>
          </p15:clr>
        </p15:guide>
      </p15:sldGuideLst>
    </p:ext>
  </p:extLst>
</p:sldLayout>
</file>

<file path=ppt/slideLayouts/slideLayout20.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Slide Number Placeholder 3"/>
          <p:cNvSpPr txBox="1">
            <a:spLocks/>
          </p:cNvSpPr>
          <p:nvPr userDrawn="1"/>
        </p:nvSpPr>
        <p:spPr>
          <a:xfrm>
            <a:off x="6586173" y="6549571"/>
            <a:ext cx="21336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851F1B40-CE92-420F-A613-53F8152165F0}" type="slidenum">
              <a:rPr lang="en-US" b="1" smtClean="0">
                <a:solidFill>
                  <a:prstClr val="white"/>
                </a:solidFill>
              </a:rPr>
              <a:pPr/>
              <a:t>‹#›</a:t>
            </a:fld>
            <a:endParaRPr lang="en-US" b="1" dirty="0">
              <a:solidFill>
                <a:prstClr val="white"/>
              </a:solidFill>
            </a:endParaRPr>
          </a:p>
        </p:txBody>
      </p:sp>
    </p:spTree>
    <p:extLst>
      <p:ext uri="{BB962C8B-B14F-4D97-AF65-F5344CB8AC3E}">
        <p14:creationId xmlns:p14="http://schemas.microsoft.com/office/powerpoint/2010/main" val="243292650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1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Slide Number Placeholder 3"/>
          <p:cNvSpPr txBox="1">
            <a:spLocks/>
          </p:cNvSpPr>
          <p:nvPr userDrawn="1"/>
        </p:nvSpPr>
        <p:spPr>
          <a:xfrm>
            <a:off x="6586173" y="6549571"/>
            <a:ext cx="21336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851F1B40-CE92-420F-A613-53F8152165F0}" type="slidenum">
              <a:rPr lang="en-US" b="1" smtClean="0">
                <a:solidFill>
                  <a:prstClr val="white"/>
                </a:solidFill>
              </a:rPr>
              <a:pPr/>
              <a:t>‹#›</a:t>
            </a:fld>
            <a:endParaRPr lang="en-US" b="1" dirty="0">
              <a:solidFill>
                <a:prstClr val="white"/>
              </a:solidFill>
            </a:endParaRPr>
          </a:p>
        </p:txBody>
      </p:sp>
    </p:spTree>
    <p:extLst>
      <p:ext uri="{BB962C8B-B14F-4D97-AF65-F5344CB8AC3E}">
        <p14:creationId xmlns:p14="http://schemas.microsoft.com/office/powerpoint/2010/main" val="174336457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2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Tree>
    <p:extLst>
      <p:ext uri="{BB962C8B-B14F-4D97-AF65-F5344CB8AC3E}">
        <p14:creationId xmlns:p14="http://schemas.microsoft.com/office/powerpoint/2010/main" val="190754475"/>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Main Title Slide">
    <p:spTree>
      <p:nvGrpSpPr>
        <p:cNvPr id="1" name=""/>
        <p:cNvGrpSpPr/>
        <p:nvPr/>
      </p:nvGrpSpPr>
      <p:grpSpPr>
        <a:xfrm>
          <a:off x="0" y="0"/>
          <a:ext cx="0" cy="0"/>
          <a:chOff x="0" y="0"/>
          <a:chExt cx="0" cy="0"/>
        </a:xfrm>
      </p:grpSpPr>
      <p:sp>
        <p:nvSpPr>
          <p:cNvPr id="9" name="Picture Placeholder 8"/>
          <p:cNvSpPr>
            <a:spLocks noGrp="1"/>
          </p:cNvSpPr>
          <p:nvPr>
            <p:ph type="pic" sz="quarter" idx="12"/>
          </p:nvPr>
        </p:nvSpPr>
        <p:spPr>
          <a:xfrm>
            <a:off x="7205472" y="347472"/>
            <a:ext cx="1344168" cy="1207008"/>
          </a:xfrm>
          <a:ln w="25400">
            <a:solidFill>
              <a:schemeClr val="accent1">
                <a:shade val="50000"/>
              </a:schemeClr>
            </a:solidFill>
          </a:ln>
        </p:spPr>
        <p:txBody>
          <a:bodyPr/>
          <a:lstStyle/>
          <a:p>
            <a:endParaRPr lang="en-CA" dirty="0"/>
          </a:p>
        </p:txBody>
      </p:sp>
      <p:sp>
        <p:nvSpPr>
          <p:cNvPr id="2" name="Title 1"/>
          <p:cNvSpPr>
            <a:spLocks noGrp="1"/>
          </p:cNvSpPr>
          <p:nvPr>
            <p:ph type="ctrTitle"/>
          </p:nvPr>
        </p:nvSpPr>
        <p:spPr>
          <a:xfrm>
            <a:off x="685800" y="914400"/>
            <a:ext cx="6705600" cy="523220"/>
          </a:xfrm>
        </p:spPr>
        <p:txBody>
          <a:bodyPr wrap="square">
            <a:spAutoFit/>
          </a:bodyPr>
          <a:lstStyle/>
          <a:p>
            <a:r>
              <a:rPr lang="en-US"/>
              <a:t>Click to edit Master title style</a:t>
            </a:r>
          </a:p>
        </p:txBody>
      </p:sp>
      <p:sp>
        <p:nvSpPr>
          <p:cNvPr id="3" name="Subtitle 2"/>
          <p:cNvSpPr>
            <a:spLocks noGrp="1"/>
          </p:cNvSpPr>
          <p:nvPr>
            <p:ph type="subTitle" idx="1"/>
          </p:nvPr>
        </p:nvSpPr>
        <p:spPr>
          <a:xfrm>
            <a:off x="777240" y="3584447"/>
            <a:ext cx="7772400" cy="2743200"/>
          </a:xfrm>
        </p:spPr>
        <p:txBody>
          <a:bodyPr>
            <a:spAutoFit/>
          </a:bodyPr>
          <a:lstStyle>
            <a:lvl1pPr marL="0" indent="0" algn="ctr">
              <a:buNone/>
              <a:defRPr sz="14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5" name="Picture Placeholder 4"/>
          <p:cNvSpPr>
            <a:spLocks noGrp="1"/>
          </p:cNvSpPr>
          <p:nvPr>
            <p:ph type="pic" sz="quarter" idx="10"/>
          </p:nvPr>
        </p:nvSpPr>
        <p:spPr>
          <a:xfrm>
            <a:off x="230188" y="5559552"/>
            <a:ext cx="886968" cy="886968"/>
          </a:xfrm>
        </p:spPr>
        <p:txBody>
          <a:bodyPr/>
          <a:lstStyle/>
          <a:p>
            <a:endParaRPr lang="en-CA"/>
          </a:p>
        </p:txBody>
      </p:sp>
      <p:sp>
        <p:nvSpPr>
          <p:cNvPr id="7" name="Picture Placeholder 6"/>
          <p:cNvSpPr>
            <a:spLocks noGrp="1"/>
          </p:cNvSpPr>
          <p:nvPr>
            <p:ph type="pic" sz="quarter" idx="11"/>
          </p:nvPr>
        </p:nvSpPr>
        <p:spPr>
          <a:xfrm>
            <a:off x="7379208" y="6108192"/>
            <a:ext cx="1453896" cy="493776"/>
          </a:xfrm>
        </p:spPr>
        <p:txBody>
          <a:bodyPr/>
          <a:lstStyle/>
          <a:p>
            <a:endParaRPr lang="en-CA" dirty="0"/>
          </a:p>
        </p:txBody>
      </p:sp>
    </p:spTree>
    <p:extLst>
      <p:ext uri="{BB962C8B-B14F-4D97-AF65-F5344CB8AC3E}">
        <p14:creationId xmlns:p14="http://schemas.microsoft.com/office/powerpoint/2010/main" val="2327949579"/>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Brought By">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552"/>
            <a:ext cx="7772400" cy="1472184"/>
          </a:xfrm>
        </p:spPr>
        <p:txBody>
          <a:bodyPr wrap="square">
            <a:spAutoFit/>
          </a:bodyPr>
          <a:lstStyle>
            <a:lvl1pPr algn="ctr">
              <a:defRPr sz="2400">
                <a:solidFill>
                  <a:schemeClr val="tx1"/>
                </a:solidFill>
              </a:defRPr>
            </a:lvl1pPr>
          </a:lstStyle>
          <a:p>
            <a:r>
              <a:rPr lang="en-US" dirty="0"/>
              <a:t>Click to edit Master title style</a:t>
            </a:r>
          </a:p>
        </p:txBody>
      </p:sp>
      <p:sp>
        <p:nvSpPr>
          <p:cNvPr id="5" name="Picture Placeholder 4"/>
          <p:cNvSpPr>
            <a:spLocks noGrp="1"/>
          </p:cNvSpPr>
          <p:nvPr>
            <p:ph type="pic" sz="quarter" idx="10"/>
          </p:nvPr>
        </p:nvSpPr>
        <p:spPr>
          <a:xfrm>
            <a:off x="230188" y="5559552"/>
            <a:ext cx="886968" cy="886968"/>
          </a:xfrm>
        </p:spPr>
        <p:txBody>
          <a:bodyPr/>
          <a:lstStyle/>
          <a:p>
            <a:endParaRPr lang="en-CA"/>
          </a:p>
        </p:txBody>
      </p:sp>
      <p:sp>
        <p:nvSpPr>
          <p:cNvPr id="7" name="Picture Placeholder 6"/>
          <p:cNvSpPr>
            <a:spLocks noGrp="1"/>
          </p:cNvSpPr>
          <p:nvPr>
            <p:ph type="pic" sz="quarter" idx="11"/>
          </p:nvPr>
        </p:nvSpPr>
        <p:spPr>
          <a:xfrm>
            <a:off x="7379208" y="6108192"/>
            <a:ext cx="1453896" cy="493776"/>
          </a:xfrm>
        </p:spPr>
        <p:txBody>
          <a:bodyPr/>
          <a:lstStyle/>
          <a:p>
            <a:endParaRPr lang="en-CA" dirty="0"/>
          </a:p>
        </p:txBody>
      </p:sp>
      <p:sp>
        <p:nvSpPr>
          <p:cNvPr id="8" name="Slide Number Placeholder 3"/>
          <p:cNvSpPr txBox="1">
            <a:spLocks/>
          </p:cNvSpPr>
          <p:nvPr userDrawn="1"/>
        </p:nvSpPr>
        <p:spPr>
          <a:xfrm>
            <a:off x="6586173" y="6549571"/>
            <a:ext cx="21336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851F1B40-CE92-420F-A613-53F8152165F0}" type="slidenum">
              <a:rPr lang="en-US" b="1" smtClean="0"/>
              <a:pPr/>
              <a:t>‹#›</a:t>
            </a:fld>
            <a:endParaRPr lang="en-US" b="1" dirty="0"/>
          </a:p>
        </p:txBody>
      </p:sp>
    </p:spTree>
    <p:extLst>
      <p:ext uri="{BB962C8B-B14F-4D97-AF65-F5344CB8AC3E}">
        <p14:creationId xmlns:p14="http://schemas.microsoft.com/office/powerpoint/2010/main" val="26143553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Graphic_Image">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8262573" cy="304800"/>
          </a:xfrm>
        </p:spPr>
        <p:txBody>
          <a:bodyPr>
            <a:normAutofit/>
          </a:bodyPr>
          <a:lstStyle>
            <a:lvl1pPr>
              <a:defRPr sz="500" b="0">
                <a:solidFill>
                  <a:schemeClr val="bg1"/>
                </a:solidFill>
              </a:defRPr>
            </a:lvl1pPr>
          </a:lstStyle>
          <a:p>
            <a:r>
              <a:rPr lang="en-US"/>
              <a:t>Click to edit Master title style</a:t>
            </a:r>
          </a:p>
        </p:txBody>
      </p:sp>
      <p:sp>
        <p:nvSpPr>
          <p:cNvPr id="3" name="Content Placeholder 2"/>
          <p:cNvSpPr>
            <a:spLocks noGrp="1"/>
          </p:cNvSpPr>
          <p:nvPr>
            <p:ph idx="1"/>
          </p:nvPr>
        </p:nvSpPr>
        <p:spPr>
          <a:xfrm>
            <a:off x="594360" y="603504"/>
            <a:ext cx="7955280" cy="5358384"/>
          </a:xfrm>
          <a:ln w="25400">
            <a:solidFill>
              <a:schemeClr val="accent1"/>
            </a:solidFill>
          </a:ln>
        </p:spPr>
        <p:txBody>
          <a:bodyPr>
            <a:noAutofit/>
          </a:bodyPr>
          <a:lstStyle>
            <a:lvl1pPr>
              <a:defRPr sz="2000"/>
            </a:lvl1pPr>
            <a:lvl2pPr>
              <a:defRPr sz="2000"/>
            </a:lvl2pPr>
            <a:lvl3pPr>
              <a:defRPr sz="2000"/>
            </a:lvl3pPr>
            <a:lvl4pPr>
              <a:defRPr sz="2000"/>
            </a:lvl4pPr>
            <a:lvl5pPr>
              <a:defRPr sz="20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Slide Number Placeholder 3"/>
          <p:cNvSpPr txBox="1">
            <a:spLocks/>
          </p:cNvSpPr>
          <p:nvPr userDrawn="1"/>
        </p:nvSpPr>
        <p:spPr>
          <a:xfrm>
            <a:off x="6586173" y="6549571"/>
            <a:ext cx="21336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851F1B40-CE92-420F-A613-53F8152165F0}" type="slidenum">
              <a:rPr lang="en-US" b="1" smtClean="0">
                <a:solidFill>
                  <a:prstClr val="white"/>
                </a:solidFill>
              </a:rPr>
              <a:pPr/>
              <a:t>‹#›</a:t>
            </a:fld>
            <a:endParaRPr lang="en-US" b="1" dirty="0">
              <a:solidFill>
                <a:prstClr val="white"/>
              </a:solidFill>
            </a:endParaRPr>
          </a:p>
        </p:txBody>
      </p:sp>
    </p:spTree>
    <p:extLst>
      <p:ext uri="{BB962C8B-B14F-4D97-AF65-F5344CB8AC3E}">
        <p14:creationId xmlns:p14="http://schemas.microsoft.com/office/powerpoint/2010/main" val="3745538960"/>
      </p:ext>
    </p:extLst>
  </p:cSld>
  <p:clrMapOvr>
    <a:masterClrMapping/>
  </p:clrMapOvr>
  <p:extLst mod="1">
    <p:ext uri="{DCECCB84-F9BA-43D5-87BE-67443E8EF086}">
      <p15:sldGuideLst xmlns:p15="http://schemas.microsoft.com/office/powerpoint/2012/main">
        <p15:guide id="1" orient="horz" pos="720" userDrawn="1">
          <p15:clr>
            <a:srgbClr val="FBAE40"/>
          </p15:clr>
        </p15:guide>
        <p15:guide id="2" orient="horz" pos="576" userDrawn="1">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Additional Info">
    <p:spTree>
      <p:nvGrpSpPr>
        <p:cNvPr id="1" name=""/>
        <p:cNvGrpSpPr/>
        <p:nvPr/>
      </p:nvGrpSpPr>
      <p:grpSpPr>
        <a:xfrm>
          <a:off x="0" y="0"/>
          <a:ext cx="0" cy="0"/>
          <a:chOff x="0" y="0"/>
          <a:chExt cx="0" cy="0"/>
        </a:xfrm>
      </p:grpSpPr>
      <p:sp>
        <p:nvSpPr>
          <p:cNvPr id="2" name="Title 1"/>
          <p:cNvSpPr>
            <a:spLocks noGrp="1"/>
          </p:cNvSpPr>
          <p:nvPr>
            <p:ph type="title"/>
          </p:nvPr>
        </p:nvSpPr>
        <p:spPr>
          <a:xfrm>
            <a:off x="987552" y="794332"/>
            <a:ext cx="7153564" cy="523220"/>
          </a:xfrm>
        </p:spPr>
        <p:txBody>
          <a:bodyPr>
            <a:spAutoFit/>
          </a:bodyPr>
          <a:lstStyle/>
          <a:p>
            <a:r>
              <a:rPr lang="en-US" dirty="0"/>
              <a:t>Click to edit Master title style</a:t>
            </a:r>
          </a:p>
        </p:txBody>
      </p:sp>
      <p:sp>
        <p:nvSpPr>
          <p:cNvPr id="3" name="Content Placeholder 2"/>
          <p:cNvSpPr>
            <a:spLocks noGrp="1"/>
          </p:cNvSpPr>
          <p:nvPr>
            <p:ph idx="1"/>
          </p:nvPr>
        </p:nvSpPr>
        <p:spPr>
          <a:xfrm>
            <a:off x="457200" y="2031999"/>
            <a:ext cx="8229600" cy="1877437"/>
          </a:xfrm>
        </p:spPr>
        <p:txBody>
          <a:bodyPr>
            <a:spAutoFit/>
          </a:bodyPr>
          <a:lstStyle>
            <a:lvl1pPr>
              <a:defRPr sz="2000"/>
            </a:lvl1pPr>
            <a:lvl2pPr>
              <a:defRPr sz="2000"/>
            </a:lvl2pPr>
            <a:lvl3pPr>
              <a:defRPr sz="2000"/>
            </a:lvl3pPr>
            <a:lvl4pPr>
              <a:defRPr sz="2000"/>
            </a:lvl4pPr>
            <a:lvl5pPr>
              <a:defRPr sz="20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cxnSp>
        <p:nvCxnSpPr>
          <p:cNvPr id="4" name="Straight Connector 3"/>
          <p:cNvCxnSpPr/>
          <p:nvPr userDrawn="1"/>
        </p:nvCxnSpPr>
        <p:spPr>
          <a:xfrm>
            <a:off x="540399" y="1828800"/>
            <a:ext cx="8146401" cy="0"/>
          </a:xfrm>
          <a:prstGeom prst="line">
            <a:avLst/>
          </a:prstGeom>
          <a:ln>
            <a:solidFill>
              <a:srgbClr val="0A5287"/>
            </a:solidFill>
          </a:ln>
          <a:effectLst/>
        </p:spPr>
        <p:style>
          <a:lnRef idx="2">
            <a:schemeClr val="accent1"/>
          </a:lnRef>
          <a:fillRef idx="0">
            <a:schemeClr val="accent1"/>
          </a:fillRef>
          <a:effectRef idx="1">
            <a:schemeClr val="accent1"/>
          </a:effectRef>
          <a:fontRef idx="minor">
            <a:schemeClr val="tx1"/>
          </a:fontRef>
        </p:style>
      </p:cxnSp>
      <p:pic>
        <p:nvPicPr>
          <p:cNvPr id="5" name="Picture 4" descr="Lectern icon."/>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01752" y="768096"/>
            <a:ext cx="585216" cy="585216"/>
          </a:xfrm>
          <a:prstGeom prst="rect">
            <a:avLst/>
          </a:prstGeom>
        </p:spPr>
      </p:pic>
      <p:sp>
        <p:nvSpPr>
          <p:cNvPr id="6" name="Slide Number Placeholder 3"/>
          <p:cNvSpPr txBox="1">
            <a:spLocks/>
          </p:cNvSpPr>
          <p:nvPr userDrawn="1"/>
        </p:nvSpPr>
        <p:spPr>
          <a:xfrm>
            <a:off x="6586173" y="6549571"/>
            <a:ext cx="21336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851F1B40-CE92-420F-A613-53F8152165F0}" type="slidenum">
              <a:rPr lang="en-US" b="1" smtClean="0">
                <a:solidFill>
                  <a:prstClr val="white"/>
                </a:solidFill>
              </a:rPr>
              <a:pPr/>
              <a:t>‹#›</a:t>
            </a:fld>
            <a:endParaRPr lang="en-US" b="1" dirty="0">
              <a:solidFill>
                <a:prstClr val="white"/>
              </a:solidFill>
            </a:endParaRPr>
          </a:p>
        </p:txBody>
      </p:sp>
    </p:spTree>
    <p:extLst>
      <p:ext uri="{BB962C8B-B14F-4D97-AF65-F5344CB8AC3E}">
        <p14:creationId xmlns:p14="http://schemas.microsoft.com/office/powerpoint/2010/main" val="2833865805"/>
      </p:ext>
    </p:extLst>
  </p:cSld>
  <p:clrMapOvr>
    <a:masterClrMapping/>
  </p:clrMapOvr>
  <p:extLst mod="1">
    <p:ext uri="{DCECCB84-F9BA-43D5-87BE-67443E8EF086}">
      <p15:sldGuideLst xmlns:p15="http://schemas.microsoft.com/office/powerpoint/2012/main">
        <p15:guide id="1" orient="horz" pos="720">
          <p15:clr>
            <a:srgbClr val="FBAE40"/>
          </p15:clr>
        </p15:guide>
        <p15:guide id="2" orient="horz" pos="576">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Outline">
    <p:spTree>
      <p:nvGrpSpPr>
        <p:cNvPr id="1" name=""/>
        <p:cNvGrpSpPr/>
        <p:nvPr/>
      </p:nvGrpSpPr>
      <p:grpSpPr>
        <a:xfrm>
          <a:off x="0" y="0"/>
          <a:ext cx="0" cy="0"/>
          <a:chOff x="0" y="0"/>
          <a:chExt cx="0" cy="0"/>
        </a:xfrm>
      </p:grpSpPr>
      <p:sp>
        <p:nvSpPr>
          <p:cNvPr id="9" name="Picture Placeholder 8"/>
          <p:cNvSpPr>
            <a:spLocks noGrp="1"/>
          </p:cNvSpPr>
          <p:nvPr>
            <p:ph type="pic" sz="quarter" idx="12"/>
          </p:nvPr>
        </p:nvSpPr>
        <p:spPr>
          <a:xfrm>
            <a:off x="7205472" y="347472"/>
            <a:ext cx="1344168" cy="1207008"/>
          </a:xfrm>
          <a:ln w="25400">
            <a:solidFill>
              <a:schemeClr val="accent1">
                <a:shade val="50000"/>
              </a:schemeClr>
            </a:solidFill>
          </a:ln>
        </p:spPr>
        <p:txBody>
          <a:bodyPr/>
          <a:lstStyle/>
          <a:p>
            <a:endParaRPr lang="en-CA" dirty="0"/>
          </a:p>
        </p:txBody>
      </p:sp>
      <p:pic>
        <p:nvPicPr>
          <p:cNvPr id="6" name="Picture 5" descr="Book icon."/>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01752" y="771236"/>
            <a:ext cx="585216" cy="585216"/>
          </a:xfrm>
          <a:prstGeom prst="rect">
            <a:avLst/>
          </a:prstGeom>
        </p:spPr>
      </p:pic>
      <p:sp>
        <p:nvSpPr>
          <p:cNvPr id="2" name="Title 1"/>
          <p:cNvSpPr>
            <a:spLocks noGrp="1"/>
          </p:cNvSpPr>
          <p:nvPr>
            <p:ph type="title"/>
          </p:nvPr>
        </p:nvSpPr>
        <p:spPr>
          <a:xfrm>
            <a:off x="987552" y="794332"/>
            <a:ext cx="7153564" cy="523220"/>
          </a:xfrm>
        </p:spPr>
        <p:txBody>
          <a:bodyPr>
            <a:spAutoFit/>
          </a:bodyPr>
          <a:lstStyle/>
          <a:p>
            <a:r>
              <a:rPr lang="en-US" dirty="0"/>
              <a:t>Click to edit Master title style</a:t>
            </a:r>
          </a:p>
        </p:txBody>
      </p:sp>
      <p:sp>
        <p:nvSpPr>
          <p:cNvPr id="3" name="Content Placeholder 2"/>
          <p:cNvSpPr>
            <a:spLocks noGrp="1"/>
          </p:cNvSpPr>
          <p:nvPr>
            <p:ph idx="1"/>
          </p:nvPr>
        </p:nvSpPr>
        <p:spPr>
          <a:xfrm>
            <a:off x="457200" y="1560945"/>
            <a:ext cx="8229600" cy="1877437"/>
          </a:xfrm>
        </p:spPr>
        <p:txBody>
          <a:bodyPr>
            <a:spAutoFit/>
          </a:bodyPr>
          <a:lstStyle>
            <a:lvl1pPr>
              <a:defRPr sz="2000"/>
            </a:lvl1pPr>
            <a:lvl2pPr>
              <a:defRPr sz="2000"/>
            </a:lvl2pPr>
            <a:lvl3pPr>
              <a:defRPr sz="2000"/>
            </a:lvl3pPr>
            <a:lvl4pPr>
              <a:defRPr sz="2000"/>
            </a:lvl4pPr>
            <a:lvl5pPr>
              <a:defRPr sz="20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Slide Number Placeholder 3"/>
          <p:cNvSpPr txBox="1">
            <a:spLocks/>
          </p:cNvSpPr>
          <p:nvPr userDrawn="1"/>
        </p:nvSpPr>
        <p:spPr>
          <a:xfrm>
            <a:off x="6586173" y="6549571"/>
            <a:ext cx="21336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851F1B40-CE92-420F-A613-53F8152165F0}" type="slidenum">
              <a:rPr lang="en-US" b="1" smtClean="0">
                <a:solidFill>
                  <a:prstClr val="white"/>
                </a:solidFill>
              </a:rPr>
              <a:pPr/>
              <a:t>‹#›</a:t>
            </a:fld>
            <a:endParaRPr lang="en-US" b="1" dirty="0">
              <a:solidFill>
                <a:prstClr val="white"/>
              </a:solidFill>
            </a:endParaRPr>
          </a:p>
        </p:txBody>
      </p:sp>
    </p:spTree>
    <p:extLst>
      <p:ext uri="{BB962C8B-B14F-4D97-AF65-F5344CB8AC3E}">
        <p14:creationId xmlns:p14="http://schemas.microsoft.com/office/powerpoint/2010/main" val="1910637402"/>
      </p:ext>
    </p:extLst>
  </p:cSld>
  <p:clrMapOvr>
    <a:masterClrMapping/>
  </p:clrMapOvr>
  <p:extLst mod="1">
    <p:ext uri="{DCECCB84-F9BA-43D5-87BE-67443E8EF086}">
      <p15:sldGuideLst xmlns:p15="http://schemas.microsoft.com/office/powerpoint/2012/main">
        <p15:guide id="1" orient="horz" pos="720">
          <p15:clr>
            <a:srgbClr val="FBAE40"/>
          </p15:clr>
        </p15:guide>
        <p15:guide id="2" orient="horz" pos="576">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type="obj" preserve="1">
  <p:cSld name="Learning Objectives">
    <p:spTree>
      <p:nvGrpSpPr>
        <p:cNvPr id="1" name=""/>
        <p:cNvGrpSpPr/>
        <p:nvPr/>
      </p:nvGrpSpPr>
      <p:grpSpPr>
        <a:xfrm>
          <a:off x="0" y="0"/>
          <a:ext cx="0" cy="0"/>
          <a:chOff x="0" y="0"/>
          <a:chExt cx="0" cy="0"/>
        </a:xfrm>
      </p:grpSpPr>
      <p:pic>
        <p:nvPicPr>
          <p:cNvPr id="6" name="Picture 5" descr="Blackboard icon."/>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02029" y="768096"/>
            <a:ext cx="585216" cy="585216"/>
          </a:xfrm>
          <a:prstGeom prst="rect">
            <a:avLst/>
          </a:prstGeom>
        </p:spPr>
      </p:pic>
      <p:sp>
        <p:nvSpPr>
          <p:cNvPr id="2" name="Title 1"/>
          <p:cNvSpPr>
            <a:spLocks noGrp="1"/>
          </p:cNvSpPr>
          <p:nvPr>
            <p:ph type="title"/>
          </p:nvPr>
        </p:nvSpPr>
        <p:spPr>
          <a:xfrm>
            <a:off x="987552" y="794332"/>
            <a:ext cx="7153564" cy="523220"/>
          </a:xfrm>
        </p:spPr>
        <p:txBody>
          <a:bodyPr>
            <a:spAutoFit/>
          </a:bodyPr>
          <a:lstStyle/>
          <a:p>
            <a:r>
              <a:rPr lang="en-US" dirty="0"/>
              <a:t>Click to edit Master title style</a:t>
            </a:r>
          </a:p>
        </p:txBody>
      </p:sp>
      <p:sp>
        <p:nvSpPr>
          <p:cNvPr id="3" name="Content Placeholder 2"/>
          <p:cNvSpPr>
            <a:spLocks noGrp="1"/>
          </p:cNvSpPr>
          <p:nvPr>
            <p:ph idx="1"/>
          </p:nvPr>
        </p:nvSpPr>
        <p:spPr>
          <a:xfrm>
            <a:off x="457200" y="1644087"/>
            <a:ext cx="8229600" cy="1877437"/>
          </a:xfrm>
        </p:spPr>
        <p:txBody>
          <a:bodyPr>
            <a:spAutoFit/>
          </a:bodyPr>
          <a:lstStyle>
            <a:lvl1pPr>
              <a:defRPr sz="2000"/>
            </a:lvl1pPr>
            <a:lvl2pPr>
              <a:defRPr sz="2000"/>
            </a:lvl2pPr>
            <a:lvl3pPr>
              <a:defRPr sz="2000"/>
            </a:lvl3pPr>
            <a:lvl4pPr>
              <a:defRPr sz="2000"/>
            </a:lvl4pPr>
            <a:lvl5pPr>
              <a:defRPr sz="20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Slide Number Placeholder 3"/>
          <p:cNvSpPr txBox="1">
            <a:spLocks/>
          </p:cNvSpPr>
          <p:nvPr userDrawn="1"/>
        </p:nvSpPr>
        <p:spPr>
          <a:xfrm>
            <a:off x="6586173" y="6549571"/>
            <a:ext cx="21336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851F1B40-CE92-420F-A613-53F8152165F0}" type="slidenum">
              <a:rPr lang="en-US" b="1" smtClean="0">
                <a:solidFill>
                  <a:prstClr val="white"/>
                </a:solidFill>
              </a:rPr>
              <a:pPr/>
              <a:t>‹#›</a:t>
            </a:fld>
            <a:endParaRPr lang="en-US" b="1" dirty="0">
              <a:solidFill>
                <a:prstClr val="white"/>
              </a:solidFill>
            </a:endParaRPr>
          </a:p>
        </p:txBody>
      </p:sp>
    </p:spTree>
    <p:extLst>
      <p:ext uri="{BB962C8B-B14F-4D97-AF65-F5344CB8AC3E}">
        <p14:creationId xmlns:p14="http://schemas.microsoft.com/office/powerpoint/2010/main" val="3684455111"/>
      </p:ext>
    </p:extLst>
  </p:cSld>
  <p:clrMapOvr>
    <a:masterClrMapping/>
  </p:clrMapOvr>
  <p:extLst mod="1">
    <p:ext uri="{DCECCB84-F9BA-43D5-87BE-67443E8EF086}">
      <p15:sldGuideLst xmlns:p15="http://schemas.microsoft.com/office/powerpoint/2012/main">
        <p15:guide id="1" orient="horz" pos="720">
          <p15:clr>
            <a:srgbClr val="FBAE40"/>
          </p15:clr>
        </p15:guide>
        <p15:guide id="2" orient="horz" pos="576">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type="obj" preserve="1">
  <p:cSld name="Evaluation">
    <p:spTree>
      <p:nvGrpSpPr>
        <p:cNvPr id="1" name=""/>
        <p:cNvGrpSpPr/>
        <p:nvPr/>
      </p:nvGrpSpPr>
      <p:grpSpPr>
        <a:xfrm>
          <a:off x="0" y="0"/>
          <a:ext cx="0" cy="0"/>
          <a:chOff x="0" y="0"/>
          <a:chExt cx="0" cy="0"/>
        </a:xfrm>
      </p:grpSpPr>
      <p:pic>
        <p:nvPicPr>
          <p:cNvPr id="5" name="Picture 4" descr="Finger on touch screen icon."/>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74320" y="768096"/>
            <a:ext cx="585216" cy="585216"/>
          </a:xfrm>
          <a:prstGeom prst="rect">
            <a:avLst/>
          </a:prstGeom>
        </p:spPr>
      </p:pic>
      <p:sp>
        <p:nvSpPr>
          <p:cNvPr id="2" name="Title 1"/>
          <p:cNvSpPr>
            <a:spLocks noGrp="1"/>
          </p:cNvSpPr>
          <p:nvPr>
            <p:ph type="title"/>
          </p:nvPr>
        </p:nvSpPr>
        <p:spPr>
          <a:xfrm>
            <a:off x="987552" y="794332"/>
            <a:ext cx="7153564" cy="523220"/>
          </a:xfrm>
        </p:spPr>
        <p:txBody>
          <a:bodyPr>
            <a:spAutoFit/>
          </a:bodyPr>
          <a:lstStyle/>
          <a:p>
            <a:r>
              <a:rPr lang="en-US" dirty="0"/>
              <a:t>Click to edit Master title style</a:t>
            </a:r>
          </a:p>
        </p:txBody>
      </p:sp>
      <p:sp>
        <p:nvSpPr>
          <p:cNvPr id="3" name="Content Placeholder 2"/>
          <p:cNvSpPr>
            <a:spLocks noGrp="1"/>
          </p:cNvSpPr>
          <p:nvPr>
            <p:ph idx="1"/>
          </p:nvPr>
        </p:nvSpPr>
        <p:spPr>
          <a:xfrm>
            <a:off x="457200" y="1644087"/>
            <a:ext cx="8229600" cy="1877437"/>
          </a:xfrm>
        </p:spPr>
        <p:txBody>
          <a:bodyPr>
            <a:spAutoFit/>
          </a:bodyPr>
          <a:lstStyle>
            <a:lvl1pPr>
              <a:defRPr sz="2000"/>
            </a:lvl1pPr>
            <a:lvl2pPr>
              <a:defRPr sz="2000"/>
            </a:lvl2pPr>
            <a:lvl3pPr>
              <a:defRPr sz="2000"/>
            </a:lvl3pPr>
            <a:lvl4pPr>
              <a:defRPr sz="2000"/>
            </a:lvl4pPr>
            <a:lvl5pPr>
              <a:defRPr sz="20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3"/>
          <p:cNvSpPr txBox="1">
            <a:spLocks/>
          </p:cNvSpPr>
          <p:nvPr userDrawn="1"/>
        </p:nvSpPr>
        <p:spPr>
          <a:xfrm>
            <a:off x="6586173" y="6549571"/>
            <a:ext cx="21336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851F1B40-CE92-420F-A613-53F8152165F0}" type="slidenum">
              <a:rPr lang="en-US" b="1" smtClean="0">
                <a:solidFill>
                  <a:prstClr val="white"/>
                </a:solidFill>
              </a:rPr>
              <a:pPr/>
              <a:t>‹#›</a:t>
            </a:fld>
            <a:endParaRPr lang="en-US" b="1" dirty="0">
              <a:solidFill>
                <a:prstClr val="white"/>
              </a:solidFill>
            </a:endParaRPr>
          </a:p>
        </p:txBody>
      </p:sp>
    </p:spTree>
    <p:extLst>
      <p:ext uri="{BB962C8B-B14F-4D97-AF65-F5344CB8AC3E}">
        <p14:creationId xmlns:p14="http://schemas.microsoft.com/office/powerpoint/2010/main" val="1483579953"/>
      </p:ext>
    </p:extLst>
  </p:cSld>
  <p:clrMapOvr>
    <a:masterClrMapping/>
  </p:clrMapOvr>
  <p:extLst mod="1">
    <p:ext uri="{DCECCB84-F9BA-43D5-87BE-67443E8EF086}">
      <p15:sldGuideLst xmlns:p15="http://schemas.microsoft.com/office/powerpoint/2012/main">
        <p15:guide id="1" orient="horz" pos="720">
          <p15:clr>
            <a:srgbClr val="FBAE40"/>
          </p15:clr>
        </p15:guide>
        <p15:guide id="2" orient="horz" pos="576">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type="obj" preserve="1">
  <p:cSld name="Acknowledgements">
    <p:spTree>
      <p:nvGrpSpPr>
        <p:cNvPr id="1" name=""/>
        <p:cNvGrpSpPr/>
        <p:nvPr/>
      </p:nvGrpSpPr>
      <p:grpSpPr>
        <a:xfrm>
          <a:off x="0" y="0"/>
          <a:ext cx="0" cy="0"/>
          <a:chOff x="0" y="0"/>
          <a:chExt cx="0" cy="0"/>
        </a:xfrm>
      </p:grpSpPr>
      <p:pic>
        <p:nvPicPr>
          <p:cNvPr id="6" name="Picture 5" descr="Lectern icon."/>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01752" y="612648"/>
            <a:ext cx="585216" cy="585216"/>
          </a:xfrm>
          <a:prstGeom prst="rect">
            <a:avLst/>
          </a:prstGeom>
        </p:spPr>
      </p:pic>
      <p:sp>
        <p:nvSpPr>
          <p:cNvPr id="2" name="Title 1"/>
          <p:cNvSpPr>
            <a:spLocks noGrp="1"/>
          </p:cNvSpPr>
          <p:nvPr>
            <p:ph type="title"/>
          </p:nvPr>
        </p:nvSpPr>
        <p:spPr>
          <a:xfrm>
            <a:off x="987552" y="786384"/>
            <a:ext cx="6473952" cy="228600"/>
          </a:xfrm>
        </p:spPr>
        <p:txBody>
          <a:bodyPr>
            <a:spAutoFit/>
          </a:bodyPr>
          <a:lstStyle/>
          <a:p>
            <a:r>
              <a:rPr lang="en-US" dirty="0"/>
              <a:t>Click to edit Master title style</a:t>
            </a:r>
          </a:p>
        </p:txBody>
      </p:sp>
      <p:sp>
        <p:nvSpPr>
          <p:cNvPr id="3" name="Content Placeholder 2"/>
          <p:cNvSpPr>
            <a:spLocks noGrp="1"/>
          </p:cNvSpPr>
          <p:nvPr>
            <p:ph idx="1"/>
          </p:nvPr>
        </p:nvSpPr>
        <p:spPr>
          <a:xfrm>
            <a:off x="228600" y="1225296"/>
            <a:ext cx="8787384" cy="4965192"/>
          </a:xfrm>
        </p:spPr>
        <p:txBody>
          <a:bodyPr wrap="square">
            <a:spAutoFit/>
          </a:bodyPr>
          <a:lstStyle>
            <a:lvl1pPr>
              <a:defRPr sz="1400"/>
            </a:lvl1pPr>
            <a:lvl2pPr>
              <a:defRPr sz="1400"/>
            </a:lvl2pPr>
            <a:lvl3pPr>
              <a:defRPr sz="1400"/>
            </a:lvl3pPr>
            <a:lvl4pPr>
              <a:defRPr sz="1400"/>
            </a:lvl4pPr>
            <a:lvl5pPr>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Slide Number Placeholder 3"/>
          <p:cNvSpPr txBox="1">
            <a:spLocks/>
          </p:cNvSpPr>
          <p:nvPr userDrawn="1"/>
        </p:nvSpPr>
        <p:spPr>
          <a:xfrm>
            <a:off x="6586173" y="6549571"/>
            <a:ext cx="21336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851F1B40-CE92-420F-A613-53F8152165F0}" type="slidenum">
              <a:rPr lang="en-US" b="1" smtClean="0">
                <a:solidFill>
                  <a:prstClr val="white"/>
                </a:solidFill>
              </a:rPr>
              <a:pPr/>
              <a:t>‹#›</a:t>
            </a:fld>
            <a:endParaRPr lang="en-US" b="1" dirty="0">
              <a:solidFill>
                <a:prstClr val="white"/>
              </a:solidFill>
            </a:endParaRPr>
          </a:p>
        </p:txBody>
      </p:sp>
    </p:spTree>
    <p:extLst>
      <p:ext uri="{BB962C8B-B14F-4D97-AF65-F5344CB8AC3E}">
        <p14:creationId xmlns:p14="http://schemas.microsoft.com/office/powerpoint/2010/main" val="3862771072"/>
      </p:ext>
    </p:extLst>
  </p:cSld>
  <p:clrMapOvr>
    <a:masterClrMapping/>
  </p:clrMapOvr>
  <p:extLst mod="1">
    <p:ext uri="{DCECCB84-F9BA-43D5-87BE-67443E8EF086}">
      <p15:sldGuideLst xmlns:p15="http://schemas.microsoft.com/office/powerpoint/2012/main">
        <p15:guide id="1" orient="horz" pos="720">
          <p15:clr>
            <a:srgbClr val="FBAE40"/>
          </p15:clr>
        </p15:guide>
        <p15:guide id="2" orient="horz" pos="576">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type="obj" preserve="1">
  <p:cSld name="6_Take Home">
    <p:spTree>
      <p:nvGrpSpPr>
        <p:cNvPr id="1" name=""/>
        <p:cNvGrpSpPr/>
        <p:nvPr/>
      </p:nvGrpSpPr>
      <p:grpSpPr>
        <a:xfrm>
          <a:off x="0" y="0"/>
          <a:ext cx="0" cy="0"/>
          <a:chOff x="0" y="0"/>
          <a:chExt cx="0" cy="0"/>
        </a:xfrm>
      </p:grpSpPr>
      <p:pic>
        <p:nvPicPr>
          <p:cNvPr id="5" name="Picture 4" descr="Backpack icon."/>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83996" y="768096"/>
            <a:ext cx="585216" cy="585216"/>
          </a:xfrm>
          <a:prstGeom prst="rect">
            <a:avLst/>
          </a:prstGeom>
        </p:spPr>
      </p:pic>
      <p:sp>
        <p:nvSpPr>
          <p:cNvPr id="2" name="Title 1"/>
          <p:cNvSpPr>
            <a:spLocks noGrp="1"/>
          </p:cNvSpPr>
          <p:nvPr>
            <p:ph type="title"/>
          </p:nvPr>
        </p:nvSpPr>
        <p:spPr>
          <a:xfrm>
            <a:off x="987552" y="794332"/>
            <a:ext cx="7153564" cy="523220"/>
          </a:xfrm>
        </p:spPr>
        <p:txBody>
          <a:bodyPr>
            <a:spAutoFit/>
          </a:bodyPr>
          <a:lstStyle/>
          <a:p>
            <a:r>
              <a:rPr lang="en-US" dirty="0"/>
              <a:t>Click to edit Master title style</a:t>
            </a:r>
          </a:p>
        </p:txBody>
      </p:sp>
      <p:sp>
        <p:nvSpPr>
          <p:cNvPr id="3" name="Content Placeholder 2"/>
          <p:cNvSpPr>
            <a:spLocks noGrp="1"/>
          </p:cNvSpPr>
          <p:nvPr>
            <p:ph idx="1"/>
          </p:nvPr>
        </p:nvSpPr>
        <p:spPr>
          <a:xfrm>
            <a:off x="457200" y="1644087"/>
            <a:ext cx="8229600" cy="1877437"/>
          </a:xfrm>
        </p:spPr>
        <p:txBody>
          <a:bodyPr>
            <a:spAutoFit/>
          </a:bodyPr>
          <a:lstStyle>
            <a:lvl1pPr>
              <a:defRPr sz="2000"/>
            </a:lvl1pPr>
            <a:lvl2pPr>
              <a:defRPr sz="2000"/>
            </a:lvl2pPr>
            <a:lvl3pPr>
              <a:defRPr sz="2000"/>
            </a:lvl3pPr>
            <a:lvl4pPr>
              <a:defRPr sz="2000"/>
            </a:lvl4pPr>
            <a:lvl5pPr>
              <a:defRPr sz="20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Slide Number Placeholder 3"/>
          <p:cNvSpPr txBox="1">
            <a:spLocks/>
          </p:cNvSpPr>
          <p:nvPr userDrawn="1"/>
        </p:nvSpPr>
        <p:spPr>
          <a:xfrm>
            <a:off x="6586173" y="6549571"/>
            <a:ext cx="21336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851F1B40-CE92-420F-A613-53F8152165F0}" type="slidenum">
              <a:rPr lang="en-US" b="1" smtClean="0">
                <a:solidFill>
                  <a:prstClr val="white"/>
                </a:solidFill>
              </a:rPr>
              <a:pPr/>
              <a:t>‹#›</a:t>
            </a:fld>
            <a:endParaRPr lang="en-US" b="1" dirty="0">
              <a:solidFill>
                <a:prstClr val="white"/>
              </a:solidFill>
            </a:endParaRPr>
          </a:p>
        </p:txBody>
      </p:sp>
    </p:spTree>
    <p:extLst>
      <p:ext uri="{BB962C8B-B14F-4D97-AF65-F5344CB8AC3E}">
        <p14:creationId xmlns:p14="http://schemas.microsoft.com/office/powerpoint/2010/main" val="2559059754"/>
      </p:ext>
    </p:extLst>
  </p:cSld>
  <p:clrMapOvr>
    <a:masterClrMapping/>
  </p:clrMapOvr>
  <p:extLst mod="1">
    <p:ext uri="{DCECCB84-F9BA-43D5-87BE-67443E8EF086}">
      <p15:sldGuideLst xmlns:p15="http://schemas.microsoft.com/office/powerpoint/2012/main">
        <p15:guide id="1" orient="horz" pos="720">
          <p15:clr>
            <a:srgbClr val="FBAE40"/>
          </p15:clr>
        </p15:guide>
        <p15:guide id="2" orient="horz" pos="576">
          <p15:clr>
            <a:srgbClr val="FBAE40"/>
          </p15:clr>
        </p15:guide>
      </p15:sldGuideLst>
    </p:ext>
  </p:extLs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image" Target="../media/image1.png"/><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theme" Target="../theme/theme1.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s>
</file>

<file path=ppt/slideMasters/_rels/slideMaster2.xml.rels><?xml version="1.0" encoding="UTF-8" standalone="yes"?>
<Relationships xmlns="http://schemas.openxmlformats.org/package/2006/relationships"><Relationship Id="rId3" Type="http://schemas.openxmlformats.org/officeDocument/2006/relationships/theme" Target="../theme/theme2.xml"/><Relationship Id="rId2" Type="http://schemas.openxmlformats.org/officeDocument/2006/relationships/slideLayout" Target="../slideLayouts/slideLayout24.xml"/><Relationship Id="rId1" Type="http://schemas.openxmlformats.org/officeDocument/2006/relationships/slideLayout" Target="../slideLayouts/slideLayout23.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914400"/>
            <a:ext cx="8229600" cy="2286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46304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cxnSp>
        <p:nvCxnSpPr>
          <p:cNvPr id="7" name="Straight Connector 6"/>
          <p:cNvCxnSpPr/>
          <p:nvPr userDrawn="1"/>
        </p:nvCxnSpPr>
        <p:spPr>
          <a:xfrm>
            <a:off x="-10160" y="6553200"/>
            <a:ext cx="7391400" cy="0"/>
          </a:xfrm>
          <a:prstGeom prst="line">
            <a:avLst/>
          </a:prstGeom>
          <a:ln w="19050">
            <a:solidFill>
              <a:srgbClr val="800000"/>
            </a:solidFill>
          </a:ln>
        </p:spPr>
        <p:style>
          <a:lnRef idx="1">
            <a:schemeClr val="accent1"/>
          </a:lnRef>
          <a:fillRef idx="0">
            <a:schemeClr val="accent1"/>
          </a:fillRef>
          <a:effectRef idx="0">
            <a:schemeClr val="accent1"/>
          </a:effectRef>
          <a:fontRef idx="minor">
            <a:schemeClr val="tx1"/>
          </a:fontRef>
        </p:style>
      </p:cxnSp>
      <p:pic>
        <p:nvPicPr>
          <p:cNvPr id="8" name="Picture 7"/>
          <p:cNvPicPr>
            <a:picLocks noChangeAspect="1"/>
          </p:cNvPicPr>
          <p:nvPr userDrawn="1"/>
        </p:nvPicPr>
        <p:blipFill>
          <a:blip r:embed="rId24" cstate="print">
            <a:extLst>
              <a:ext uri="{28A0092B-C50C-407E-A947-70E740481C1C}">
                <a14:useLocalDpi xmlns:a14="http://schemas.microsoft.com/office/drawing/2010/main" val="0"/>
              </a:ext>
            </a:extLst>
          </a:blip>
          <a:stretch>
            <a:fillRect/>
          </a:stretch>
        </p:blipFill>
        <p:spPr>
          <a:xfrm>
            <a:off x="7381240" y="6109854"/>
            <a:ext cx="1457960" cy="490847"/>
          </a:xfrm>
          <a:prstGeom prst="rect">
            <a:avLst/>
          </a:prstGeom>
        </p:spPr>
      </p:pic>
      <p:sp>
        <p:nvSpPr>
          <p:cNvPr id="9" name="Rectangle 8"/>
          <p:cNvSpPr/>
          <p:nvPr userDrawn="1"/>
        </p:nvSpPr>
        <p:spPr>
          <a:xfrm>
            <a:off x="0" y="6629400"/>
            <a:ext cx="9144000" cy="228600"/>
          </a:xfrm>
          <a:prstGeom prst="rect">
            <a:avLst/>
          </a:prstGeom>
          <a:solidFill>
            <a:srgbClr val="0F4D7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grpSp>
        <p:nvGrpSpPr>
          <p:cNvPr id="4" name="Group 3"/>
          <p:cNvGrpSpPr/>
          <p:nvPr userDrawn="1"/>
        </p:nvGrpSpPr>
        <p:grpSpPr>
          <a:xfrm>
            <a:off x="513087" y="-18238"/>
            <a:ext cx="8054040" cy="307777"/>
            <a:chOff x="513087" y="-18238"/>
            <a:chExt cx="8054040" cy="307777"/>
          </a:xfrm>
        </p:grpSpPr>
        <p:sp>
          <p:nvSpPr>
            <p:cNvPr id="28" name="TextBox 27"/>
            <p:cNvSpPr txBox="1"/>
            <p:nvPr userDrawn="1"/>
          </p:nvSpPr>
          <p:spPr>
            <a:xfrm>
              <a:off x="513087" y="-18238"/>
              <a:ext cx="927664" cy="307777"/>
            </a:xfrm>
            <a:prstGeom prst="rect">
              <a:avLst/>
            </a:prstGeom>
            <a:noFill/>
          </p:spPr>
          <p:txBody>
            <a:bodyPr wrap="square" rtlCol="0">
              <a:spAutoFit/>
            </a:bodyPr>
            <a:lstStyle/>
            <a:p>
              <a:r>
                <a:rPr lang="en-US" sz="1400" b="1">
                  <a:solidFill>
                    <a:schemeClr val="tx2"/>
                  </a:solidFill>
                </a:rPr>
                <a:t>MODULE</a:t>
              </a:r>
            </a:p>
          </p:txBody>
        </p:sp>
        <p:sp>
          <p:nvSpPr>
            <p:cNvPr id="31" name="Rectangle 30"/>
            <p:cNvSpPr/>
            <p:nvPr userDrawn="1"/>
          </p:nvSpPr>
          <p:spPr>
            <a:xfrm>
              <a:off x="1317181" y="0"/>
              <a:ext cx="393804" cy="259363"/>
            </a:xfrm>
            <a:prstGeom prst="rect">
              <a:avLst/>
            </a:prstGeom>
            <a:solidFill>
              <a:srgbClr val="0A5287"/>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600">
                  <a:solidFill>
                    <a:schemeClr val="bg1"/>
                  </a:solidFill>
                </a:rPr>
                <a:t>1</a:t>
              </a:r>
            </a:p>
          </p:txBody>
        </p:sp>
        <p:sp>
          <p:nvSpPr>
            <p:cNvPr id="32" name="Rectangle 31"/>
            <p:cNvSpPr/>
            <p:nvPr userDrawn="1"/>
          </p:nvSpPr>
          <p:spPr>
            <a:xfrm>
              <a:off x="1777127" y="0"/>
              <a:ext cx="393804" cy="259363"/>
            </a:xfrm>
            <a:prstGeom prst="rect">
              <a:avLst/>
            </a:prstGeom>
            <a:solidFill>
              <a:srgbClr val="0A5287"/>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600">
                  <a:solidFill>
                    <a:schemeClr val="bg1"/>
                  </a:solidFill>
                </a:rPr>
                <a:t>2</a:t>
              </a:r>
            </a:p>
          </p:txBody>
        </p:sp>
        <p:sp>
          <p:nvSpPr>
            <p:cNvPr id="33" name="Rectangle 32"/>
            <p:cNvSpPr/>
            <p:nvPr userDrawn="1"/>
          </p:nvSpPr>
          <p:spPr>
            <a:xfrm>
              <a:off x="2237073" y="-3595"/>
              <a:ext cx="393804" cy="259363"/>
            </a:xfrm>
            <a:prstGeom prst="rect">
              <a:avLst/>
            </a:prstGeom>
            <a:solidFill>
              <a:srgbClr val="0A5287"/>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600">
                  <a:solidFill>
                    <a:schemeClr val="bg1"/>
                  </a:solidFill>
                </a:rPr>
                <a:t>3</a:t>
              </a:r>
            </a:p>
          </p:txBody>
        </p:sp>
        <p:sp>
          <p:nvSpPr>
            <p:cNvPr id="34" name="Rectangle 33"/>
            <p:cNvSpPr/>
            <p:nvPr userDrawn="1"/>
          </p:nvSpPr>
          <p:spPr>
            <a:xfrm>
              <a:off x="2697020" y="0"/>
              <a:ext cx="393804" cy="259363"/>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600" dirty="0">
                  <a:solidFill>
                    <a:schemeClr val="bg1"/>
                  </a:solidFill>
                </a:rPr>
                <a:t>4</a:t>
              </a:r>
            </a:p>
          </p:txBody>
        </p:sp>
        <p:sp>
          <p:nvSpPr>
            <p:cNvPr id="35" name="Rectangle 34"/>
            <p:cNvSpPr/>
            <p:nvPr userDrawn="1"/>
          </p:nvSpPr>
          <p:spPr>
            <a:xfrm>
              <a:off x="3143235" y="0"/>
              <a:ext cx="393804" cy="259363"/>
            </a:xfrm>
            <a:prstGeom prst="rect">
              <a:avLst/>
            </a:prstGeom>
            <a:solidFill>
              <a:srgbClr val="0A5287"/>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600">
                  <a:solidFill>
                    <a:schemeClr val="bg1"/>
                  </a:solidFill>
                </a:rPr>
                <a:t>5</a:t>
              </a:r>
            </a:p>
          </p:txBody>
        </p:sp>
        <p:sp>
          <p:nvSpPr>
            <p:cNvPr id="36" name="Rectangle 35"/>
            <p:cNvSpPr/>
            <p:nvPr userDrawn="1"/>
          </p:nvSpPr>
          <p:spPr>
            <a:xfrm>
              <a:off x="3603181" y="0"/>
              <a:ext cx="393804" cy="259363"/>
            </a:xfrm>
            <a:prstGeom prst="rect">
              <a:avLst/>
            </a:prstGeom>
            <a:solidFill>
              <a:srgbClr val="0A5287"/>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600">
                  <a:solidFill>
                    <a:schemeClr val="bg1"/>
                  </a:solidFill>
                </a:rPr>
                <a:t>6</a:t>
              </a:r>
            </a:p>
          </p:txBody>
        </p:sp>
        <p:sp>
          <p:nvSpPr>
            <p:cNvPr id="37" name="Rectangle 36"/>
            <p:cNvSpPr/>
            <p:nvPr userDrawn="1"/>
          </p:nvSpPr>
          <p:spPr>
            <a:xfrm>
              <a:off x="4063128" y="0"/>
              <a:ext cx="393804" cy="259363"/>
            </a:xfrm>
            <a:prstGeom prst="rect">
              <a:avLst/>
            </a:prstGeom>
            <a:solidFill>
              <a:srgbClr val="0A5287"/>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600">
                  <a:solidFill>
                    <a:schemeClr val="bg1"/>
                  </a:solidFill>
                </a:rPr>
                <a:t>7</a:t>
              </a:r>
            </a:p>
          </p:txBody>
        </p:sp>
        <p:sp>
          <p:nvSpPr>
            <p:cNvPr id="38" name="Rectangle 37"/>
            <p:cNvSpPr/>
            <p:nvPr userDrawn="1"/>
          </p:nvSpPr>
          <p:spPr>
            <a:xfrm>
              <a:off x="4983019" y="0"/>
              <a:ext cx="393804" cy="259363"/>
            </a:xfrm>
            <a:prstGeom prst="rect">
              <a:avLst/>
            </a:prstGeom>
            <a:solidFill>
              <a:srgbClr val="0A5287"/>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600">
                  <a:solidFill>
                    <a:schemeClr val="bg1"/>
                  </a:solidFill>
                </a:rPr>
                <a:t>9</a:t>
              </a:r>
            </a:p>
          </p:txBody>
        </p:sp>
        <p:sp>
          <p:nvSpPr>
            <p:cNvPr id="39" name="Rectangle 38"/>
            <p:cNvSpPr/>
            <p:nvPr userDrawn="1"/>
          </p:nvSpPr>
          <p:spPr>
            <a:xfrm>
              <a:off x="5442966" y="0"/>
              <a:ext cx="393804" cy="259363"/>
            </a:xfrm>
            <a:prstGeom prst="rect">
              <a:avLst/>
            </a:prstGeom>
            <a:solidFill>
              <a:srgbClr val="0A5287"/>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600">
                  <a:solidFill>
                    <a:schemeClr val="bg1"/>
                  </a:solidFill>
                </a:rPr>
                <a:t>10</a:t>
              </a:r>
            </a:p>
          </p:txBody>
        </p:sp>
        <p:sp>
          <p:nvSpPr>
            <p:cNvPr id="40" name="Rectangle 39"/>
            <p:cNvSpPr/>
            <p:nvPr userDrawn="1"/>
          </p:nvSpPr>
          <p:spPr>
            <a:xfrm>
              <a:off x="6349127" y="0"/>
              <a:ext cx="393804" cy="259363"/>
            </a:xfrm>
            <a:prstGeom prst="rect">
              <a:avLst/>
            </a:prstGeom>
            <a:solidFill>
              <a:srgbClr val="0A5287"/>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600">
                  <a:solidFill>
                    <a:schemeClr val="bg1"/>
                  </a:solidFill>
                </a:rPr>
                <a:t>12</a:t>
              </a:r>
            </a:p>
          </p:txBody>
        </p:sp>
        <p:sp>
          <p:nvSpPr>
            <p:cNvPr id="41" name="Rectangle 40"/>
            <p:cNvSpPr/>
            <p:nvPr userDrawn="1"/>
          </p:nvSpPr>
          <p:spPr>
            <a:xfrm>
              <a:off x="6809074" y="0"/>
              <a:ext cx="393804" cy="259363"/>
            </a:xfrm>
            <a:prstGeom prst="rect">
              <a:avLst/>
            </a:prstGeom>
            <a:solidFill>
              <a:srgbClr val="FFC000"/>
            </a:solidFill>
            <a:ln>
              <a:noFill/>
            </a:ln>
            <a:effectLst>
              <a:reflection blurRad="6350" stA="50000" endA="300" endPos="55000" dir="5400000" sy="-100000" algn="bl" rotWithShape="0"/>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600" dirty="0">
                  <a:solidFill>
                    <a:schemeClr val="tx1"/>
                  </a:solidFill>
                </a:rPr>
                <a:t>13</a:t>
              </a:r>
            </a:p>
          </p:txBody>
        </p:sp>
        <p:sp>
          <p:nvSpPr>
            <p:cNvPr id="42" name="Rectangle 41"/>
            <p:cNvSpPr/>
            <p:nvPr userDrawn="1"/>
          </p:nvSpPr>
          <p:spPr>
            <a:xfrm>
              <a:off x="7253430" y="0"/>
              <a:ext cx="393804" cy="259363"/>
            </a:xfrm>
            <a:prstGeom prst="rect">
              <a:avLst/>
            </a:prstGeom>
            <a:solidFill>
              <a:srgbClr val="0A5287"/>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600">
                  <a:solidFill>
                    <a:schemeClr val="bg1"/>
                  </a:solidFill>
                </a:rPr>
                <a:t>14</a:t>
              </a:r>
            </a:p>
          </p:txBody>
        </p:sp>
        <p:sp>
          <p:nvSpPr>
            <p:cNvPr id="43" name="Rectangle 42"/>
            <p:cNvSpPr/>
            <p:nvPr userDrawn="1"/>
          </p:nvSpPr>
          <p:spPr>
            <a:xfrm>
              <a:off x="7713376" y="0"/>
              <a:ext cx="393804" cy="259363"/>
            </a:xfrm>
            <a:prstGeom prst="rect">
              <a:avLst/>
            </a:prstGeom>
            <a:solidFill>
              <a:srgbClr val="0A5287"/>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600">
                  <a:solidFill>
                    <a:schemeClr val="bg1"/>
                  </a:solidFill>
                </a:rPr>
                <a:t>15</a:t>
              </a:r>
            </a:p>
          </p:txBody>
        </p:sp>
        <p:sp>
          <p:nvSpPr>
            <p:cNvPr id="44" name="Rectangle 43"/>
            <p:cNvSpPr/>
            <p:nvPr userDrawn="1"/>
          </p:nvSpPr>
          <p:spPr>
            <a:xfrm>
              <a:off x="8173323" y="0"/>
              <a:ext cx="393804" cy="259363"/>
            </a:xfrm>
            <a:prstGeom prst="rect">
              <a:avLst/>
            </a:prstGeom>
            <a:solidFill>
              <a:srgbClr val="0A5287"/>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600">
                  <a:solidFill>
                    <a:schemeClr val="bg1"/>
                  </a:solidFill>
                </a:rPr>
                <a:t>16</a:t>
              </a:r>
            </a:p>
          </p:txBody>
        </p:sp>
        <p:sp>
          <p:nvSpPr>
            <p:cNvPr id="62" name="Rectangle 61"/>
            <p:cNvSpPr/>
            <p:nvPr userDrawn="1"/>
          </p:nvSpPr>
          <p:spPr>
            <a:xfrm>
              <a:off x="5895975" y="3175"/>
              <a:ext cx="393804" cy="259363"/>
            </a:xfrm>
            <a:prstGeom prst="rect">
              <a:avLst/>
            </a:prstGeom>
            <a:solidFill>
              <a:srgbClr val="1F497D"/>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600" dirty="0">
                  <a:solidFill>
                    <a:schemeClr val="bg1"/>
                  </a:solidFill>
                </a:rPr>
                <a:t>11</a:t>
              </a:r>
            </a:p>
          </p:txBody>
        </p:sp>
        <p:sp>
          <p:nvSpPr>
            <p:cNvPr id="30" name="Rectangle 29"/>
            <p:cNvSpPr/>
            <p:nvPr userDrawn="1"/>
          </p:nvSpPr>
          <p:spPr>
            <a:xfrm>
              <a:off x="4526280" y="0"/>
              <a:ext cx="393804" cy="259363"/>
            </a:xfrm>
            <a:prstGeom prst="rect">
              <a:avLst/>
            </a:prstGeom>
            <a:solidFill>
              <a:srgbClr val="0A5287"/>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600" dirty="0">
                  <a:solidFill>
                    <a:schemeClr val="bg1"/>
                  </a:solidFill>
                </a:rPr>
                <a:t>8</a:t>
              </a:r>
            </a:p>
          </p:txBody>
        </p:sp>
      </p:grpSp>
    </p:spTree>
    <p:extLst>
      <p:ext uri="{BB962C8B-B14F-4D97-AF65-F5344CB8AC3E}">
        <p14:creationId xmlns:p14="http://schemas.microsoft.com/office/powerpoint/2010/main" val="342031855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 id="2147483678" r:id="rId18"/>
    <p:sldLayoutId id="2147483679" r:id="rId19"/>
    <p:sldLayoutId id="2147483680" r:id="rId20"/>
    <p:sldLayoutId id="2147483681" r:id="rId21"/>
    <p:sldLayoutId id="2147483682" r:id="rId22"/>
  </p:sldLayoutIdLst>
  <p:txStyles>
    <p:titleStyle>
      <a:lvl1pPr algn="l" defTabSz="914400" rtl="0" eaLnBrk="1" latinLnBrk="0" hangingPunct="1">
        <a:spcBef>
          <a:spcPct val="0"/>
        </a:spcBef>
        <a:buNone/>
        <a:defRPr sz="2800" b="1" kern="1200">
          <a:solidFill>
            <a:schemeClr val="tx2"/>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1" orient="horz" pos="720" userDrawn="1">
          <p15:clr>
            <a:srgbClr val="F26B43"/>
          </p15:clr>
        </p15:guide>
        <p15:guide id="2" orient="horz" pos="576" userDrawn="1">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914400"/>
            <a:ext cx="8229600" cy="2286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46304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cxnSp>
        <p:nvCxnSpPr>
          <p:cNvPr id="7" name="Straight Connector 6"/>
          <p:cNvCxnSpPr/>
          <p:nvPr userDrawn="1"/>
        </p:nvCxnSpPr>
        <p:spPr>
          <a:xfrm>
            <a:off x="-10160" y="6553200"/>
            <a:ext cx="7391400" cy="0"/>
          </a:xfrm>
          <a:prstGeom prst="line">
            <a:avLst/>
          </a:prstGeom>
          <a:ln w="19050">
            <a:solidFill>
              <a:srgbClr val="800000"/>
            </a:solidFill>
          </a:ln>
        </p:spPr>
        <p:style>
          <a:lnRef idx="1">
            <a:schemeClr val="accent1"/>
          </a:lnRef>
          <a:fillRef idx="0">
            <a:schemeClr val="accent1"/>
          </a:fillRef>
          <a:effectRef idx="0">
            <a:schemeClr val="accent1"/>
          </a:effectRef>
          <a:fontRef idx="minor">
            <a:schemeClr val="tx1"/>
          </a:fontRef>
        </p:style>
      </p:cxnSp>
      <p:sp>
        <p:nvSpPr>
          <p:cNvPr id="9" name="Rectangle 8"/>
          <p:cNvSpPr/>
          <p:nvPr userDrawn="1"/>
        </p:nvSpPr>
        <p:spPr>
          <a:xfrm>
            <a:off x="0" y="6629400"/>
            <a:ext cx="9144000" cy="228600"/>
          </a:xfrm>
          <a:prstGeom prst="rect">
            <a:avLst/>
          </a:prstGeom>
          <a:solidFill>
            <a:srgbClr val="0F4D7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grpSp>
        <p:nvGrpSpPr>
          <p:cNvPr id="62" name="Group 61"/>
          <p:cNvGrpSpPr/>
          <p:nvPr userDrawn="1"/>
        </p:nvGrpSpPr>
        <p:grpSpPr>
          <a:xfrm>
            <a:off x="513087" y="-15335"/>
            <a:ext cx="8054040" cy="307777"/>
            <a:chOff x="513087" y="-18238"/>
            <a:chExt cx="8054040" cy="307777"/>
          </a:xfrm>
        </p:grpSpPr>
        <p:sp>
          <p:nvSpPr>
            <p:cNvPr id="63" name="TextBox 62"/>
            <p:cNvSpPr txBox="1"/>
            <p:nvPr userDrawn="1"/>
          </p:nvSpPr>
          <p:spPr>
            <a:xfrm>
              <a:off x="513087" y="-18238"/>
              <a:ext cx="927664" cy="307777"/>
            </a:xfrm>
            <a:prstGeom prst="rect">
              <a:avLst/>
            </a:prstGeom>
            <a:noFill/>
          </p:spPr>
          <p:txBody>
            <a:bodyPr wrap="square" rtlCol="0">
              <a:spAutoFit/>
            </a:bodyPr>
            <a:lstStyle/>
            <a:p>
              <a:r>
                <a:rPr lang="en-US" sz="1400" b="1">
                  <a:solidFill>
                    <a:schemeClr val="tx2"/>
                  </a:solidFill>
                </a:rPr>
                <a:t>MODULE</a:t>
              </a:r>
            </a:p>
          </p:txBody>
        </p:sp>
        <p:sp>
          <p:nvSpPr>
            <p:cNvPr id="64" name="Rectangle 63"/>
            <p:cNvSpPr/>
            <p:nvPr userDrawn="1"/>
          </p:nvSpPr>
          <p:spPr>
            <a:xfrm>
              <a:off x="1317181" y="0"/>
              <a:ext cx="393804" cy="259363"/>
            </a:xfrm>
            <a:prstGeom prst="rect">
              <a:avLst/>
            </a:prstGeom>
            <a:solidFill>
              <a:srgbClr val="0A5287"/>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600">
                  <a:solidFill>
                    <a:schemeClr val="bg1"/>
                  </a:solidFill>
                </a:rPr>
                <a:t>1</a:t>
              </a:r>
            </a:p>
          </p:txBody>
        </p:sp>
        <p:sp>
          <p:nvSpPr>
            <p:cNvPr id="65" name="Rectangle 64"/>
            <p:cNvSpPr/>
            <p:nvPr userDrawn="1"/>
          </p:nvSpPr>
          <p:spPr>
            <a:xfrm>
              <a:off x="1777127" y="0"/>
              <a:ext cx="393804" cy="259363"/>
            </a:xfrm>
            <a:prstGeom prst="rect">
              <a:avLst/>
            </a:prstGeom>
            <a:solidFill>
              <a:srgbClr val="0A5287"/>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600">
                  <a:solidFill>
                    <a:schemeClr val="bg1"/>
                  </a:solidFill>
                </a:rPr>
                <a:t>2</a:t>
              </a:r>
            </a:p>
          </p:txBody>
        </p:sp>
        <p:sp>
          <p:nvSpPr>
            <p:cNvPr id="66" name="Rectangle 65"/>
            <p:cNvSpPr/>
            <p:nvPr userDrawn="1"/>
          </p:nvSpPr>
          <p:spPr>
            <a:xfrm>
              <a:off x="2237073" y="-3595"/>
              <a:ext cx="393804" cy="259363"/>
            </a:xfrm>
            <a:prstGeom prst="rect">
              <a:avLst/>
            </a:prstGeom>
            <a:solidFill>
              <a:srgbClr val="0A5287"/>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600">
                  <a:solidFill>
                    <a:schemeClr val="bg1"/>
                  </a:solidFill>
                </a:rPr>
                <a:t>3</a:t>
              </a:r>
            </a:p>
          </p:txBody>
        </p:sp>
        <p:sp>
          <p:nvSpPr>
            <p:cNvPr id="67" name="Rectangle 66"/>
            <p:cNvSpPr/>
            <p:nvPr userDrawn="1"/>
          </p:nvSpPr>
          <p:spPr>
            <a:xfrm>
              <a:off x="2697020" y="0"/>
              <a:ext cx="393804" cy="259363"/>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600" dirty="0">
                  <a:solidFill>
                    <a:schemeClr val="bg1"/>
                  </a:solidFill>
                </a:rPr>
                <a:t>4</a:t>
              </a:r>
            </a:p>
          </p:txBody>
        </p:sp>
        <p:sp>
          <p:nvSpPr>
            <p:cNvPr id="68" name="Rectangle 67"/>
            <p:cNvSpPr/>
            <p:nvPr userDrawn="1"/>
          </p:nvSpPr>
          <p:spPr>
            <a:xfrm>
              <a:off x="3143235" y="0"/>
              <a:ext cx="393804" cy="259363"/>
            </a:xfrm>
            <a:prstGeom prst="rect">
              <a:avLst/>
            </a:prstGeom>
            <a:solidFill>
              <a:srgbClr val="0A5287"/>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600">
                  <a:solidFill>
                    <a:schemeClr val="bg1"/>
                  </a:solidFill>
                </a:rPr>
                <a:t>5</a:t>
              </a:r>
            </a:p>
          </p:txBody>
        </p:sp>
        <p:sp>
          <p:nvSpPr>
            <p:cNvPr id="69" name="Rectangle 68"/>
            <p:cNvSpPr/>
            <p:nvPr userDrawn="1"/>
          </p:nvSpPr>
          <p:spPr>
            <a:xfrm>
              <a:off x="3603181" y="0"/>
              <a:ext cx="393804" cy="259363"/>
            </a:xfrm>
            <a:prstGeom prst="rect">
              <a:avLst/>
            </a:prstGeom>
            <a:solidFill>
              <a:srgbClr val="0A5287"/>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600">
                  <a:solidFill>
                    <a:schemeClr val="bg1"/>
                  </a:solidFill>
                </a:rPr>
                <a:t>6</a:t>
              </a:r>
            </a:p>
          </p:txBody>
        </p:sp>
        <p:sp>
          <p:nvSpPr>
            <p:cNvPr id="70" name="Rectangle 69"/>
            <p:cNvSpPr/>
            <p:nvPr userDrawn="1"/>
          </p:nvSpPr>
          <p:spPr>
            <a:xfrm>
              <a:off x="4063128" y="0"/>
              <a:ext cx="393804" cy="259363"/>
            </a:xfrm>
            <a:prstGeom prst="rect">
              <a:avLst/>
            </a:prstGeom>
            <a:solidFill>
              <a:srgbClr val="0A5287"/>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600">
                  <a:solidFill>
                    <a:schemeClr val="bg1"/>
                  </a:solidFill>
                </a:rPr>
                <a:t>7</a:t>
              </a:r>
            </a:p>
          </p:txBody>
        </p:sp>
        <p:sp>
          <p:nvSpPr>
            <p:cNvPr id="71" name="Rectangle 70"/>
            <p:cNvSpPr/>
            <p:nvPr userDrawn="1"/>
          </p:nvSpPr>
          <p:spPr>
            <a:xfrm>
              <a:off x="4983019" y="0"/>
              <a:ext cx="393804" cy="259363"/>
            </a:xfrm>
            <a:prstGeom prst="rect">
              <a:avLst/>
            </a:prstGeom>
            <a:solidFill>
              <a:srgbClr val="0A5287"/>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600">
                  <a:solidFill>
                    <a:schemeClr val="bg1"/>
                  </a:solidFill>
                </a:rPr>
                <a:t>9</a:t>
              </a:r>
            </a:p>
          </p:txBody>
        </p:sp>
        <p:sp>
          <p:nvSpPr>
            <p:cNvPr id="72" name="Rectangle 71"/>
            <p:cNvSpPr/>
            <p:nvPr userDrawn="1"/>
          </p:nvSpPr>
          <p:spPr>
            <a:xfrm>
              <a:off x="5442966" y="0"/>
              <a:ext cx="393804" cy="259363"/>
            </a:xfrm>
            <a:prstGeom prst="rect">
              <a:avLst/>
            </a:prstGeom>
            <a:solidFill>
              <a:srgbClr val="0A5287"/>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600">
                  <a:solidFill>
                    <a:schemeClr val="bg1"/>
                  </a:solidFill>
                </a:rPr>
                <a:t>10</a:t>
              </a:r>
            </a:p>
          </p:txBody>
        </p:sp>
        <p:sp>
          <p:nvSpPr>
            <p:cNvPr id="73" name="Rectangle 72"/>
            <p:cNvSpPr/>
            <p:nvPr userDrawn="1"/>
          </p:nvSpPr>
          <p:spPr>
            <a:xfrm>
              <a:off x="6349127" y="0"/>
              <a:ext cx="393804" cy="259363"/>
            </a:xfrm>
            <a:prstGeom prst="rect">
              <a:avLst/>
            </a:prstGeom>
            <a:solidFill>
              <a:srgbClr val="0A5287"/>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600">
                  <a:solidFill>
                    <a:schemeClr val="bg1"/>
                  </a:solidFill>
                </a:rPr>
                <a:t>12</a:t>
              </a:r>
            </a:p>
          </p:txBody>
        </p:sp>
        <p:sp>
          <p:nvSpPr>
            <p:cNvPr id="74" name="Rectangle 73"/>
            <p:cNvSpPr/>
            <p:nvPr userDrawn="1"/>
          </p:nvSpPr>
          <p:spPr>
            <a:xfrm>
              <a:off x="6809074" y="0"/>
              <a:ext cx="393804" cy="259363"/>
            </a:xfrm>
            <a:prstGeom prst="rect">
              <a:avLst/>
            </a:prstGeom>
            <a:solidFill>
              <a:srgbClr val="FFC000"/>
            </a:solidFill>
            <a:ln>
              <a:noFill/>
            </a:ln>
            <a:effectLst>
              <a:reflection blurRad="6350" stA="50000" endA="300" endPos="55000" dir="5400000" sy="-100000" algn="bl" rotWithShape="0"/>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600" dirty="0">
                  <a:solidFill>
                    <a:schemeClr val="tx1"/>
                  </a:solidFill>
                </a:rPr>
                <a:t>13</a:t>
              </a:r>
            </a:p>
          </p:txBody>
        </p:sp>
        <p:sp>
          <p:nvSpPr>
            <p:cNvPr id="75" name="Rectangle 74"/>
            <p:cNvSpPr/>
            <p:nvPr userDrawn="1"/>
          </p:nvSpPr>
          <p:spPr>
            <a:xfrm>
              <a:off x="7253430" y="0"/>
              <a:ext cx="393804" cy="259363"/>
            </a:xfrm>
            <a:prstGeom prst="rect">
              <a:avLst/>
            </a:prstGeom>
            <a:solidFill>
              <a:srgbClr val="0A5287"/>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600">
                  <a:solidFill>
                    <a:schemeClr val="bg1"/>
                  </a:solidFill>
                </a:rPr>
                <a:t>14</a:t>
              </a:r>
            </a:p>
          </p:txBody>
        </p:sp>
        <p:sp>
          <p:nvSpPr>
            <p:cNvPr id="76" name="Rectangle 75"/>
            <p:cNvSpPr/>
            <p:nvPr userDrawn="1"/>
          </p:nvSpPr>
          <p:spPr>
            <a:xfrm>
              <a:off x="7713376" y="0"/>
              <a:ext cx="393804" cy="259363"/>
            </a:xfrm>
            <a:prstGeom prst="rect">
              <a:avLst/>
            </a:prstGeom>
            <a:solidFill>
              <a:srgbClr val="0A5287"/>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600">
                  <a:solidFill>
                    <a:schemeClr val="bg1"/>
                  </a:solidFill>
                </a:rPr>
                <a:t>15</a:t>
              </a:r>
            </a:p>
          </p:txBody>
        </p:sp>
        <p:sp>
          <p:nvSpPr>
            <p:cNvPr id="77" name="Rectangle 76"/>
            <p:cNvSpPr/>
            <p:nvPr userDrawn="1"/>
          </p:nvSpPr>
          <p:spPr>
            <a:xfrm>
              <a:off x="8173323" y="0"/>
              <a:ext cx="393804" cy="259363"/>
            </a:xfrm>
            <a:prstGeom prst="rect">
              <a:avLst/>
            </a:prstGeom>
            <a:solidFill>
              <a:srgbClr val="0A5287"/>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600">
                  <a:solidFill>
                    <a:schemeClr val="bg1"/>
                  </a:solidFill>
                </a:rPr>
                <a:t>16</a:t>
              </a:r>
            </a:p>
          </p:txBody>
        </p:sp>
        <p:sp>
          <p:nvSpPr>
            <p:cNvPr id="78" name="Rectangle 77"/>
            <p:cNvSpPr/>
            <p:nvPr userDrawn="1"/>
          </p:nvSpPr>
          <p:spPr>
            <a:xfrm>
              <a:off x="5895975" y="3175"/>
              <a:ext cx="393804" cy="259363"/>
            </a:xfrm>
            <a:prstGeom prst="rect">
              <a:avLst/>
            </a:prstGeom>
            <a:solidFill>
              <a:srgbClr val="1F497D"/>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600" dirty="0">
                  <a:solidFill>
                    <a:schemeClr val="bg1"/>
                  </a:solidFill>
                </a:rPr>
                <a:t>11</a:t>
              </a:r>
            </a:p>
          </p:txBody>
        </p:sp>
        <p:sp>
          <p:nvSpPr>
            <p:cNvPr id="79" name="Rectangle 78"/>
            <p:cNvSpPr/>
            <p:nvPr userDrawn="1"/>
          </p:nvSpPr>
          <p:spPr>
            <a:xfrm>
              <a:off x="4526280" y="0"/>
              <a:ext cx="393804" cy="259363"/>
            </a:xfrm>
            <a:prstGeom prst="rect">
              <a:avLst/>
            </a:prstGeom>
            <a:solidFill>
              <a:srgbClr val="0A5287"/>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600" dirty="0">
                  <a:solidFill>
                    <a:schemeClr val="bg1"/>
                  </a:solidFill>
                </a:rPr>
                <a:t>8</a:t>
              </a:r>
            </a:p>
          </p:txBody>
        </p:sp>
      </p:grpSp>
    </p:spTree>
    <p:extLst>
      <p:ext uri="{BB962C8B-B14F-4D97-AF65-F5344CB8AC3E}">
        <p14:creationId xmlns:p14="http://schemas.microsoft.com/office/powerpoint/2010/main" val="2337057127"/>
      </p:ext>
    </p:extLst>
  </p:cSld>
  <p:clrMap bg1="lt1" tx1="dk1" bg2="lt2" tx2="dk2" accent1="accent1" accent2="accent2" accent3="accent3" accent4="accent4" accent5="accent5" accent6="accent6" hlink="hlink" folHlink="folHlink"/>
  <p:sldLayoutIdLst>
    <p:sldLayoutId id="2147483684" r:id="rId1"/>
    <p:sldLayoutId id="2147483685" r:id="rId2"/>
  </p:sldLayoutIdLst>
  <p:txStyles>
    <p:titleStyle>
      <a:lvl1pPr algn="l" defTabSz="914400" rtl="0" eaLnBrk="1" latinLnBrk="0" hangingPunct="1">
        <a:spcBef>
          <a:spcPct val="0"/>
        </a:spcBef>
        <a:buNone/>
        <a:defRPr sz="2800" b="1" kern="1200">
          <a:solidFill>
            <a:schemeClr val="tx2"/>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1" orient="horz" pos="720" userDrawn="1">
          <p15:clr>
            <a:srgbClr val="F26B43"/>
          </p15:clr>
        </p15:guide>
        <p15:guide id="2" orient="horz" pos="576" userDrawn="1">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xml"/><Relationship Id="rId1" Type="http://schemas.openxmlformats.org/officeDocument/2006/relationships/slideLayout" Target="../slideLayouts/slideLayout23.xml"/><Relationship Id="rId4" Type="http://schemas.openxmlformats.org/officeDocument/2006/relationships/image" Target="../media/image1.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3" Type="http://schemas.openxmlformats.org/officeDocument/2006/relationships/hyperlink" Target="http://www.apa.org/ethics/code/index.aspx" TargetMode="External"/><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https://support.google.com/websearch/answer/29508?hl=en" TargetMode="External"/><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5.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hyperlink" Target="https://www.dhs.wisconsin.gov/publications/p2/p20084.pdf" TargetMode="External"/><Relationship Id="rId2" Type="http://schemas.openxmlformats.org/officeDocument/2006/relationships/notesSlide" Target="../notesSlides/notesSlide27.xml"/><Relationship Id="rId1" Type="http://schemas.openxmlformats.org/officeDocument/2006/relationships/slideLayout" Target="../slideLayouts/slideLayout2.xml"/><Relationship Id="rId5" Type="http://schemas.openxmlformats.org/officeDocument/2006/relationships/hyperlink" Target="https://www.alz.org/national/documents/phase_4_home_care_recs.pdf" TargetMode="External"/><Relationship Id="rId4" Type="http://schemas.openxmlformats.org/officeDocument/2006/relationships/hyperlink" Target="https://www.socialworkers.org/LinkClick.aspx?fileticket=fFnsRHX-4HE%3D&amp;portalid=0" TargetMode="Externa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9.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3" Type="http://schemas.openxmlformats.org/officeDocument/2006/relationships/hyperlink" Target="http://www.apa.org/pi/aging/programs/assessment/capacity-psychologist-handbook.pdf" TargetMode="External"/><Relationship Id="rId2" Type="http://schemas.openxmlformats.org/officeDocument/2006/relationships/notesSlide" Target="../notesSlides/notesSlide40.xml"/><Relationship Id="rId1" Type="http://schemas.openxmlformats.org/officeDocument/2006/relationships/slideLayout" Target="../slideLayouts/slideLayout2.xml"/><Relationship Id="rId4" Type="http://schemas.openxmlformats.org/officeDocument/2006/relationships/hyperlink" Target="http://www.apa.org/pi/about/publications/caregivers/practice-settings/assessment/questions.aspx" TargetMode="Externa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3" Type="http://schemas.openxmlformats.org/officeDocument/2006/relationships/hyperlink" Target="https://ncea.acl.gov/suspectabuse/gethelp-reportingabuse.html" TargetMode="External"/><Relationship Id="rId2" Type="http://schemas.openxmlformats.org/officeDocument/2006/relationships/notesSlide" Target="../notesSlides/notesSlide43.xml"/><Relationship Id="rId1" Type="http://schemas.openxmlformats.org/officeDocument/2006/relationships/slideLayout" Target="../slideLayouts/slideLayout2.xml"/><Relationship Id="rId5" Type="http://schemas.openxmlformats.org/officeDocument/2006/relationships/hyperlink" Target="http://www.apa.org/pi/aging/programs/assessment/capacity-psychologist-handbook.pdf" TargetMode="External"/><Relationship Id="rId4" Type="http://schemas.openxmlformats.org/officeDocument/2006/relationships/hyperlink" Target="https://www.alz.org/care/alzheimers-dementia-elder-abuse.asp" TargetMode="Externa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5.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56.xml"/><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57.xml"/><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58.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59.xml"/><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3" Type="http://schemas.openxmlformats.org/officeDocument/2006/relationships/hyperlink" Target="https://www.socialworkers.org/LinkClick.aspx?fileticket=aUwQL98exRM%3D&amp;portalid=0" TargetMode="External"/><Relationship Id="rId2" Type="http://schemas.openxmlformats.org/officeDocument/2006/relationships/notesSlide" Target="../notesSlides/notesSlide60.xml"/><Relationship Id="rId1" Type="http://schemas.openxmlformats.org/officeDocument/2006/relationships/slideLayout" Target="../slideLayouts/slideLayout2.xml"/><Relationship Id="rId4" Type="http://schemas.openxmlformats.org/officeDocument/2006/relationships/hyperlink" Target="http://www.alz.org/care/overview.asp" TargetMode="Externa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61.xml"/><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2" Type="http://schemas.openxmlformats.org/officeDocument/2006/relationships/notesSlide" Target="../notesSlides/notesSlide62.xml"/><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2" Type="http://schemas.openxmlformats.org/officeDocument/2006/relationships/notesSlide" Target="../notesSlides/notesSlide63.xml"/><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2" Type="http://schemas.openxmlformats.org/officeDocument/2006/relationships/notesSlide" Target="../notesSlides/notesSlide64.xml"/><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2" Type="http://schemas.openxmlformats.org/officeDocument/2006/relationships/notesSlide" Target="../notesSlides/notesSlide65.xml"/><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2" Type="http://schemas.openxmlformats.org/officeDocument/2006/relationships/notesSlide" Target="../notesSlides/notesSlide66.xml"/><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2" Type="http://schemas.openxmlformats.org/officeDocument/2006/relationships/notesSlide" Target="../notesSlides/notesSlide67.xml"/><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2" Type="http://schemas.openxmlformats.org/officeDocument/2006/relationships/notesSlide" Target="../notesSlides/notesSlide68.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5.xml"/></Relationships>
</file>

<file path=ppt/slides/_rels/slide70.xml.rels><?xml version="1.0" encoding="UTF-8" standalone="yes"?>
<Relationships xmlns="http://schemas.openxmlformats.org/package/2006/relationships"><Relationship Id="rId2" Type="http://schemas.openxmlformats.org/officeDocument/2006/relationships/notesSlide" Target="../notesSlides/notesSlide69.xml"/><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2" Type="http://schemas.openxmlformats.org/officeDocument/2006/relationships/notesSlide" Target="../notesSlides/notesSlide70.xml"/><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2" Type="http://schemas.openxmlformats.org/officeDocument/2006/relationships/notesSlide" Target="../notesSlides/notesSlide71.xml"/><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2" Type="http://schemas.openxmlformats.org/officeDocument/2006/relationships/notesSlide" Target="../notesSlides/notesSlide72.xml"/><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2" Type="http://schemas.openxmlformats.org/officeDocument/2006/relationships/notesSlide" Target="../notesSlides/notesSlide73.xml"/><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2" Type="http://schemas.openxmlformats.org/officeDocument/2006/relationships/notesSlide" Target="../notesSlides/notesSlide74.xml"/><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2" Type="http://schemas.openxmlformats.org/officeDocument/2006/relationships/notesSlide" Target="../notesSlides/notesSlide75.xml"/><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2" Type="http://schemas.openxmlformats.org/officeDocument/2006/relationships/notesSlide" Target="../notesSlides/notesSlide76.xml"/><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2" Type="http://schemas.openxmlformats.org/officeDocument/2006/relationships/notesSlide" Target="../notesSlides/notesSlide77.xml"/><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2" Type="http://schemas.openxmlformats.org/officeDocument/2006/relationships/notesSlide" Target="../notesSlides/notesSlide78.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3" Type="http://schemas.openxmlformats.org/officeDocument/2006/relationships/hyperlink" Target="https://www.cms.gov/Medicare/Provider-Enrollment-and-Certification/SurveyCertificationGenInfo/National-Partnership-to-Improve-Dementia-Care-in-Nursing-Homes.html" TargetMode="External"/><Relationship Id="rId2" Type="http://schemas.openxmlformats.org/officeDocument/2006/relationships/notesSlide" Target="../notesSlides/notesSlide79.xml"/><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2" Type="http://schemas.openxmlformats.org/officeDocument/2006/relationships/notesSlide" Target="../notesSlides/notesSlide80.xml"/><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2" Type="http://schemas.openxmlformats.org/officeDocument/2006/relationships/notesSlide" Target="../notesSlides/notesSlide81.xml"/><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2" Type="http://schemas.openxmlformats.org/officeDocument/2006/relationships/notesSlide" Target="../notesSlides/notesSlide82.xml"/><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2" Type="http://schemas.openxmlformats.org/officeDocument/2006/relationships/notesSlide" Target="../notesSlides/notesSlide83.xml"/><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2" Type="http://schemas.openxmlformats.org/officeDocument/2006/relationships/notesSlide" Target="../notesSlides/notesSlide84.xml"/><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2" Type="http://schemas.openxmlformats.org/officeDocument/2006/relationships/notesSlide" Target="../notesSlides/notesSlide85.xml"/><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2" Type="http://schemas.openxmlformats.org/officeDocument/2006/relationships/notesSlide" Target="../notesSlides/notesSlide86.xml"/><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2" Type="http://schemas.openxmlformats.org/officeDocument/2006/relationships/notesSlide" Target="../notesSlides/notesSlide87.xml"/><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3" Type="http://schemas.openxmlformats.org/officeDocument/2006/relationships/hyperlink" Target="https://www.youtube.com/watch?v=Livh4CoWvlM" TargetMode="External"/><Relationship Id="rId2" Type="http://schemas.openxmlformats.org/officeDocument/2006/relationships/notesSlide" Target="../notesSlides/notesSlide8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2" Type="http://schemas.openxmlformats.org/officeDocument/2006/relationships/notesSlide" Target="../notesSlides/notesSlide89.xml"/><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2" Type="http://schemas.openxmlformats.org/officeDocument/2006/relationships/notesSlide" Target="../notesSlides/notesSlide90.xml"/><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3" Type="http://schemas.openxmlformats.org/officeDocument/2006/relationships/hyperlink" Target="https://www.youtube.com/watch?v=_jggZ5IK1Ns" TargetMode="External"/><Relationship Id="rId2" Type="http://schemas.openxmlformats.org/officeDocument/2006/relationships/notesSlide" Target="../notesSlides/notesSlide91.xml"/><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2" Type="http://schemas.openxmlformats.org/officeDocument/2006/relationships/notesSlide" Target="../notesSlides/notesSlide92.xml"/><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2" Type="http://schemas.openxmlformats.org/officeDocument/2006/relationships/notesSlide" Target="../notesSlides/notesSlide93.xml"/><Relationship Id="rId1" Type="http://schemas.openxmlformats.org/officeDocument/2006/relationships/slideLayout" Target="../slideLayouts/slideLayout2.xml"/></Relationships>
</file>

<file path=ppt/slides/_rels/slide95.xml.rels><?xml version="1.0" encoding="UTF-8" standalone="yes"?>
<Relationships xmlns="http://schemas.openxmlformats.org/package/2006/relationships"><Relationship Id="rId2" Type="http://schemas.openxmlformats.org/officeDocument/2006/relationships/notesSlide" Target="../notesSlides/notesSlide94.xml"/><Relationship Id="rId1" Type="http://schemas.openxmlformats.org/officeDocument/2006/relationships/slideLayout" Target="../slideLayouts/slideLayout7.xml"/></Relationships>
</file>

<file path=ppt/slides/_rels/slide96.xml.rels><?xml version="1.0" encoding="UTF-8" standalone="yes"?>
<Relationships xmlns="http://schemas.openxmlformats.org/package/2006/relationships"><Relationship Id="rId2" Type="http://schemas.openxmlformats.org/officeDocument/2006/relationships/notesSlide" Target="../notesSlides/notesSlide95.xml"/><Relationship Id="rId1" Type="http://schemas.openxmlformats.org/officeDocument/2006/relationships/slideLayout" Target="../slideLayouts/slideLayout7.xml"/></Relationships>
</file>

<file path=ppt/slides/_rels/slide97.xml.rels><?xml version="1.0" encoding="UTF-8" standalone="yes"?>
<Relationships xmlns="http://schemas.openxmlformats.org/package/2006/relationships"><Relationship Id="rId2" Type="http://schemas.openxmlformats.org/officeDocument/2006/relationships/notesSlide" Target="../notesSlides/notesSlide96.xml"/><Relationship Id="rId1" Type="http://schemas.openxmlformats.org/officeDocument/2006/relationships/slideLayout" Target="../slideLayouts/slideLayout7.xml"/></Relationships>
</file>

<file path=ppt/slides/_rels/slide98.xml.rels><?xml version="1.0" encoding="UTF-8" standalone="yes"?>
<Relationships xmlns="http://schemas.openxmlformats.org/package/2006/relationships"><Relationship Id="rId2" Type="http://schemas.openxmlformats.org/officeDocument/2006/relationships/notesSlide" Target="../notesSlides/notesSlide97.xml"/><Relationship Id="rId1" Type="http://schemas.openxmlformats.org/officeDocument/2006/relationships/slideLayout" Target="../slideLayouts/slideLayout8.xml"/></Relationships>
</file>

<file path=ppt/slides/_rels/slide99.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98.xml"/><Relationship Id="rId1" Type="http://schemas.openxmlformats.org/officeDocument/2006/relationships/slideLayout" Target="../slideLayouts/slideLayout24.xml"/><Relationship Id="rId4"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09600" y="685799"/>
            <a:ext cx="8217462" cy="2743201"/>
          </a:xfrm>
        </p:spPr>
        <p:txBody>
          <a:bodyPr>
            <a:normAutofit fontScale="90000"/>
          </a:bodyPr>
          <a:lstStyle/>
          <a:p>
            <a:pPr algn="l"/>
            <a:r>
              <a:rPr lang="en-US" sz="4000" b="1" dirty="0">
                <a:solidFill>
                  <a:srgbClr val="1F497D"/>
                </a:solidFill>
              </a:rPr>
              <a:t>Clinical Social Workers and Clinical Psychologists: Practicing with Persons Living with Dementia and Their Care Partners</a:t>
            </a:r>
            <a:r>
              <a:rPr lang="en-US" sz="3300" b="1" dirty="0">
                <a:solidFill>
                  <a:srgbClr val="1F497D"/>
                </a:solidFill>
              </a:rPr>
              <a:t/>
            </a:r>
            <a:br>
              <a:rPr lang="en-US" sz="3300" b="1" dirty="0">
                <a:solidFill>
                  <a:srgbClr val="1F497D"/>
                </a:solidFill>
              </a:rPr>
            </a:br>
            <a:r>
              <a:rPr lang="en-US" sz="2200" b="1" dirty="0">
                <a:solidFill>
                  <a:srgbClr val="E46C0A"/>
                </a:solidFill>
              </a:rPr>
              <a:t>MODULE 13</a:t>
            </a:r>
            <a:r>
              <a:rPr lang="en-US" dirty="0">
                <a:solidFill>
                  <a:schemeClr val="accent1">
                    <a:lumMod val="75000"/>
                  </a:schemeClr>
                </a:solidFill>
              </a:rPr>
              <a:t/>
            </a:r>
            <a:br>
              <a:rPr lang="en-US" dirty="0">
                <a:solidFill>
                  <a:schemeClr val="accent1">
                    <a:lumMod val="75000"/>
                  </a:schemeClr>
                </a:solidFill>
              </a:rPr>
            </a:br>
            <a:r>
              <a:rPr lang="en-US" b="1" dirty="0"/>
              <a:t> </a:t>
            </a:r>
            <a:endParaRPr lang="en-US" dirty="0"/>
          </a:p>
        </p:txBody>
      </p:sp>
      <p:sp>
        <p:nvSpPr>
          <p:cNvPr id="3" name="Subtitle 2"/>
          <p:cNvSpPr>
            <a:spLocks noGrp="1"/>
          </p:cNvSpPr>
          <p:nvPr>
            <p:ph type="subTitle" idx="1"/>
          </p:nvPr>
        </p:nvSpPr>
        <p:spPr>
          <a:xfrm>
            <a:off x="777240" y="3584447"/>
            <a:ext cx="7772400" cy="2117503"/>
          </a:xfrm>
        </p:spPr>
        <p:txBody>
          <a:bodyPr/>
          <a:lstStyle/>
          <a:p>
            <a:pPr>
              <a:spcBef>
                <a:spcPts val="0"/>
              </a:spcBef>
            </a:pPr>
            <a:r>
              <a:rPr lang="en-US" dirty="0"/>
              <a:t>U.S. Department of Health and Human Services</a:t>
            </a:r>
          </a:p>
          <a:p>
            <a:pPr>
              <a:spcBef>
                <a:spcPts val="0"/>
              </a:spcBef>
            </a:pPr>
            <a:r>
              <a:rPr lang="en-US" dirty="0"/>
              <a:t>Health Resources and Services Administration</a:t>
            </a:r>
          </a:p>
          <a:p>
            <a:pPr>
              <a:spcBef>
                <a:spcPts val="0"/>
              </a:spcBef>
            </a:pPr>
            <a:r>
              <a:rPr lang="en-US" dirty="0" smtClean="0"/>
              <a:t>January 2019</a:t>
            </a:r>
            <a:endParaRPr lang="en-US" dirty="0"/>
          </a:p>
          <a:p>
            <a:pPr algn="l"/>
            <a:endParaRPr lang="en-US" i="1" dirty="0"/>
          </a:p>
          <a:p>
            <a:r>
              <a:rPr lang="en-US" i="1" dirty="0"/>
              <a:t>The U.S. Department of Health and Human Services, Health Resources and Services Administration developed this module under a contract. Some of the views expressed in this presentation module are solely the opinions of the author(s) and do not necessarily reflect the official policies of the U.S. Department of Health and Human Services or the Health Resources and Services Administration, nor does mention of the department or agency names imply endorsement by the U.S. Government.</a:t>
            </a:r>
          </a:p>
        </p:txBody>
      </p:sp>
      <p:pic>
        <p:nvPicPr>
          <p:cNvPr id="8" name="Picture Placeholder 7" descr="Logo of the U.S. Department of Health &amp; Human Services. "/>
          <p:cNvPicPr>
            <a:picLocks noGrp="1" noChangeAspect="1"/>
          </p:cNvPicPr>
          <p:nvPr>
            <p:ph type="pic" sz="quarter" idx="10"/>
          </p:nvPr>
        </p:nvPicPr>
        <p:blipFill>
          <a:blip r:embed="rId3">
            <a:extLst>
              <a:ext uri="{28A0092B-C50C-407E-A947-70E740481C1C}">
                <a14:useLocalDpi xmlns:a14="http://schemas.microsoft.com/office/drawing/2010/main" val="0"/>
              </a:ext>
            </a:extLst>
          </a:blip>
          <a:srcRect/>
          <a:stretch>
            <a:fillRect/>
          </a:stretch>
        </p:blipFill>
        <p:spPr/>
      </p:pic>
      <p:pic>
        <p:nvPicPr>
          <p:cNvPr id="9" name="Picture Placeholder 8" descr="Logo of the Health Resources and Services Administration (HRSA) "/>
          <p:cNvPicPr>
            <a:picLocks noGrp="1" noChangeAspect="1"/>
          </p:cNvPicPr>
          <p:nvPr>
            <p:ph type="pic" sz="quarter" idx="11"/>
          </p:nvPr>
        </p:nvPicPr>
        <p:blipFill>
          <a:blip r:embed="rId4">
            <a:extLst>
              <a:ext uri="{28A0092B-C50C-407E-A947-70E740481C1C}">
                <a14:useLocalDpi xmlns:a14="http://schemas.microsoft.com/office/drawing/2010/main" val="0"/>
              </a:ext>
            </a:extLst>
          </a:blip>
          <a:srcRect l="491" r="491"/>
          <a:stretch>
            <a:fillRect/>
          </a:stretch>
        </p:blipFill>
        <p:spPr/>
      </p:pic>
    </p:spTree>
    <p:extLst>
      <p:ext uri="{BB962C8B-B14F-4D97-AF65-F5344CB8AC3E}">
        <p14:creationId xmlns:p14="http://schemas.microsoft.com/office/powerpoint/2010/main" val="90190473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3657" y="609600"/>
            <a:ext cx="8229600" cy="1219200"/>
          </a:xfrm>
        </p:spPr>
        <p:txBody>
          <a:bodyPr>
            <a:noAutofit/>
          </a:bodyPr>
          <a:lstStyle/>
          <a:p>
            <a:pPr algn="l"/>
            <a:r>
              <a:rPr lang="en-US" sz="2800" dirty="0">
                <a:solidFill>
                  <a:schemeClr val="tx2"/>
                </a:solidFill>
              </a:rPr>
              <a:t>Role of Specialty Practice in Clinical Psychology: </a:t>
            </a:r>
            <a:r>
              <a:rPr lang="en-US" sz="2800" dirty="0" err="1">
                <a:solidFill>
                  <a:schemeClr val="tx2"/>
                </a:solidFill>
              </a:rPr>
              <a:t>Geropsychologist</a:t>
            </a:r>
            <a:r>
              <a:rPr lang="en-US" sz="2800" dirty="0">
                <a:solidFill>
                  <a:schemeClr val="tx2"/>
                </a:solidFill>
              </a:rPr>
              <a:t> Practicing with Persons affected by Dementia </a:t>
            </a:r>
          </a:p>
        </p:txBody>
      </p:sp>
      <p:sp>
        <p:nvSpPr>
          <p:cNvPr id="3" name="Content Placeholder 2"/>
          <p:cNvSpPr>
            <a:spLocks noGrp="1"/>
          </p:cNvSpPr>
          <p:nvPr>
            <p:ph idx="1"/>
          </p:nvPr>
        </p:nvSpPr>
        <p:spPr>
          <a:xfrm>
            <a:off x="381000" y="2133600"/>
            <a:ext cx="8229600" cy="3352800"/>
          </a:xfrm>
        </p:spPr>
        <p:txBody>
          <a:bodyPr>
            <a:normAutofit/>
          </a:bodyPr>
          <a:lstStyle/>
          <a:p>
            <a:pPr marL="0" indent="0">
              <a:spcAft>
                <a:spcPts val="2000"/>
              </a:spcAft>
              <a:buNone/>
            </a:pPr>
            <a:r>
              <a:rPr lang="en-US" sz="2000" dirty="0">
                <a:latin typeface="Calibri" charset="0"/>
                <a:ea typeface="Calibri" charset="0"/>
                <a:cs typeface="Calibri" charset="0"/>
              </a:rPr>
              <a:t>“Professional </a:t>
            </a:r>
            <a:r>
              <a:rPr lang="en-US" sz="2000" dirty="0" err="1">
                <a:latin typeface="Calibri" charset="0"/>
                <a:ea typeface="Calibri" charset="0"/>
                <a:cs typeface="Calibri" charset="0"/>
              </a:rPr>
              <a:t>geropsychology</a:t>
            </a:r>
            <a:r>
              <a:rPr lang="en-US" sz="2000" dirty="0">
                <a:latin typeface="Calibri" charset="0"/>
                <a:ea typeface="Calibri" charset="0"/>
                <a:cs typeface="Calibri" charset="0"/>
              </a:rPr>
              <a:t> is a specialty in professional psychology that applies the knowledge and methods of psychology to understanding and helping older persons and their families to maintain well-being, overcome problems and achieve maximum potential during later life.”</a:t>
            </a:r>
          </a:p>
          <a:p>
            <a:pPr marL="0" indent="0" algn="r">
              <a:buNone/>
            </a:pPr>
            <a:r>
              <a:rPr lang="en-US" sz="2000" dirty="0"/>
              <a:t>(</a:t>
            </a:r>
            <a:r>
              <a:rPr lang="en-US" sz="2000" dirty="0" err="1"/>
              <a:t>APA,n.d</a:t>
            </a:r>
            <a:r>
              <a:rPr lang="en-US" sz="2000" dirty="0"/>
              <a:t>.-d; APA, </a:t>
            </a:r>
            <a:r>
              <a:rPr lang="en-US" sz="2000" dirty="0" err="1"/>
              <a:t>n.d.</a:t>
            </a:r>
            <a:r>
              <a:rPr lang="en-US" sz="2000" dirty="0"/>
              <a:t>-e)</a:t>
            </a:r>
            <a:r>
              <a:rPr lang="en-US" dirty="0"/>
              <a:t>     </a:t>
            </a:r>
          </a:p>
        </p:txBody>
      </p:sp>
    </p:spTree>
    <p:extLst>
      <p:ext uri="{BB962C8B-B14F-4D97-AF65-F5344CB8AC3E}">
        <p14:creationId xmlns:p14="http://schemas.microsoft.com/office/powerpoint/2010/main" val="203712940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09600"/>
            <a:ext cx="8229600" cy="1143000"/>
          </a:xfrm>
        </p:spPr>
        <p:txBody>
          <a:bodyPr>
            <a:noAutofit/>
          </a:bodyPr>
          <a:lstStyle/>
          <a:p>
            <a:pPr algn="l"/>
            <a:r>
              <a:rPr lang="en-US" sz="2800" dirty="0">
                <a:solidFill>
                  <a:schemeClr val="tx2"/>
                </a:solidFill>
              </a:rPr>
              <a:t>Role of Specialty Practice in Clinical Psychology: </a:t>
            </a:r>
            <a:r>
              <a:rPr lang="en-US" sz="2800" dirty="0" err="1">
                <a:solidFill>
                  <a:schemeClr val="tx2"/>
                </a:solidFill>
              </a:rPr>
              <a:t>Geropsychologist</a:t>
            </a:r>
            <a:r>
              <a:rPr lang="en-US" sz="2800" dirty="0">
                <a:solidFill>
                  <a:schemeClr val="tx2"/>
                </a:solidFill>
              </a:rPr>
              <a:t> Practicing with Persons Affected by Dementia (continued)</a:t>
            </a:r>
            <a:endParaRPr lang="en-US" sz="2800" dirty="0"/>
          </a:p>
        </p:txBody>
      </p:sp>
      <p:sp>
        <p:nvSpPr>
          <p:cNvPr id="3" name="Content Placeholder 2"/>
          <p:cNvSpPr>
            <a:spLocks noGrp="1"/>
          </p:cNvSpPr>
          <p:nvPr>
            <p:ph idx="1"/>
          </p:nvPr>
        </p:nvSpPr>
        <p:spPr>
          <a:xfrm>
            <a:off x="457200" y="1981201"/>
            <a:ext cx="8229600" cy="4114800"/>
          </a:xfrm>
        </p:spPr>
        <p:txBody>
          <a:bodyPr>
            <a:normAutofit fontScale="92500"/>
          </a:bodyPr>
          <a:lstStyle/>
          <a:p>
            <a:pPr marL="0" indent="0">
              <a:buNone/>
            </a:pPr>
            <a:r>
              <a:rPr lang="en-US" sz="2200" dirty="0" err="1">
                <a:latin typeface="Calibri" charset="0"/>
                <a:ea typeface="Calibri" charset="0"/>
                <a:cs typeface="Calibri" charset="0"/>
              </a:rPr>
              <a:t>Geropsychologists</a:t>
            </a:r>
            <a:r>
              <a:rPr lang="en-US" sz="2200" dirty="0">
                <a:latin typeface="Calibri" charset="0"/>
                <a:ea typeface="Calibri" charset="0"/>
                <a:cs typeface="Calibri" charset="0"/>
              </a:rPr>
              <a:t> specialize in assessing older adults with the following:</a:t>
            </a:r>
          </a:p>
          <a:p>
            <a:pPr lvl="0" fontAlgn="t"/>
            <a:r>
              <a:rPr lang="en-US" sz="2200" dirty="0">
                <a:latin typeface="Calibri" charset="0"/>
                <a:ea typeface="Calibri" charset="0"/>
                <a:cs typeface="Calibri" charset="0"/>
              </a:rPr>
              <a:t>Mental disorders such as depression and anxiety </a:t>
            </a:r>
          </a:p>
          <a:p>
            <a:pPr lvl="0" fontAlgn="t"/>
            <a:r>
              <a:rPr lang="en-US" sz="2200" dirty="0">
                <a:latin typeface="Calibri" charset="0"/>
                <a:ea typeface="Calibri" charset="0"/>
                <a:cs typeface="Calibri" charset="0"/>
              </a:rPr>
              <a:t>Dementia and related behavioral/lifestyle changes </a:t>
            </a:r>
          </a:p>
          <a:p>
            <a:pPr lvl="0" fontAlgn="t"/>
            <a:r>
              <a:rPr lang="en-US" sz="2200" dirty="0">
                <a:latin typeface="Calibri" charset="0"/>
                <a:ea typeface="Calibri" charset="0"/>
                <a:cs typeface="Calibri" charset="0"/>
              </a:rPr>
              <a:t>Changes in decision making or everyday living abilities </a:t>
            </a:r>
          </a:p>
          <a:p>
            <a:pPr lvl="0" fontAlgn="t"/>
            <a:r>
              <a:rPr lang="en-US" sz="2200" dirty="0">
                <a:latin typeface="Calibri" charset="0"/>
                <a:ea typeface="Calibri" charset="0"/>
                <a:cs typeface="Calibri" charset="0"/>
              </a:rPr>
              <a:t>Coping with and managing chronic illness </a:t>
            </a:r>
          </a:p>
          <a:p>
            <a:pPr lvl="0" fontAlgn="t"/>
            <a:r>
              <a:rPr lang="en-US" sz="2200" dirty="0">
                <a:latin typeface="Calibri" charset="0"/>
                <a:ea typeface="Calibri" charset="0"/>
                <a:cs typeface="Calibri" charset="0"/>
              </a:rPr>
              <a:t>Behavioral health concerns such as insomnia, pain </a:t>
            </a:r>
          </a:p>
          <a:p>
            <a:pPr lvl="0" fontAlgn="t"/>
            <a:r>
              <a:rPr lang="en-US" sz="2200" dirty="0">
                <a:latin typeface="Calibri" charset="0"/>
                <a:ea typeface="Calibri" charset="0"/>
                <a:cs typeface="Calibri" charset="0"/>
              </a:rPr>
              <a:t>Grief and loss </a:t>
            </a:r>
          </a:p>
          <a:p>
            <a:pPr lvl="0" fontAlgn="t"/>
            <a:r>
              <a:rPr lang="en-US" sz="2200" dirty="0">
                <a:latin typeface="Calibri" charset="0"/>
                <a:ea typeface="Calibri" charset="0"/>
                <a:cs typeface="Calibri" charset="0"/>
              </a:rPr>
              <a:t>Family caregiving strains </a:t>
            </a:r>
          </a:p>
          <a:p>
            <a:pPr lvl="0" fontAlgn="t"/>
            <a:r>
              <a:rPr lang="en-US" sz="2200" dirty="0">
                <a:latin typeface="Calibri" charset="0"/>
                <a:ea typeface="Calibri" charset="0"/>
                <a:cs typeface="Calibri" charset="0"/>
              </a:rPr>
              <a:t>Adjustment to aging-related stresses including marital/family conflict, changing roles </a:t>
            </a:r>
          </a:p>
          <a:p>
            <a:pPr lvl="0" fontAlgn="t"/>
            <a:r>
              <a:rPr lang="en-US" sz="2200" dirty="0">
                <a:latin typeface="Calibri" charset="0"/>
                <a:ea typeface="Calibri" charset="0"/>
                <a:cs typeface="Calibri" charset="0"/>
              </a:rPr>
              <a:t>End-of-life care</a:t>
            </a:r>
            <a:endParaRPr lang="en-US" dirty="0"/>
          </a:p>
        </p:txBody>
      </p:sp>
    </p:spTree>
    <p:extLst>
      <p:ext uri="{BB962C8B-B14F-4D97-AF65-F5344CB8AC3E}">
        <p14:creationId xmlns:p14="http://schemas.microsoft.com/office/powerpoint/2010/main" val="267268375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 name="Title 22"/>
          <p:cNvSpPr>
            <a:spLocks noGrp="1"/>
          </p:cNvSpPr>
          <p:nvPr>
            <p:ph type="title"/>
          </p:nvPr>
        </p:nvSpPr>
        <p:spPr/>
        <p:txBody>
          <a:bodyPr/>
          <a:lstStyle/>
          <a:p>
            <a:r>
              <a:rPr lang="en-US" dirty="0" smtClean="0"/>
              <a:t>Outline (3)</a:t>
            </a:r>
            <a:endParaRPr lang="en-CA" dirty="0">
              <a:solidFill>
                <a:schemeClr val="bg1"/>
              </a:solidFill>
            </a:endParaRPr>
          </a:p>
        </p:txBody>
      </p:sp>
      <p:sp>
        <p:nvSpPr>
          <p:cNvPr id="2" name="Content Placeholder 1">
            <a:extLst>
              <a:ext uri="{FF2B5EF4-FFF2-40B4-BE49-F238E27FC236}">
                <a16:creationId xmlns:a16="http://schemas.microsoft.com/office/drawing/2014/main" id="{80364BD8-BB0D-4028-852F-54948C41B344}"/>
              </a:ext>
            </a:extLst>
          </p:cNvPr>
          <p:cNvSpPr>
            <a:spLocks noGrp="1"/>
          </p:cNvSpPr>
          <p:nvPr>
            <p:ph idx="1"/>
          </p:nvPr>
        </p:nvSpPr>
        <p:spPr>
          <a:xfrm>
            <a:off x="457200" y="1560945"/>
            <a:ext cx="8229600" cy="1877437"/>
          </a:xfrm>
        </p:spPr>
        <p:txBody>
          <a:bodyPr/>
          <a:lstStyle/>
          <a:p>
            <a:pPr lvl="0"/>
            <a:r>
              <a:rPr lang="en-US" dirty="0"/>
              <a:t>Introduction</a:t>
            </a:r>
          </a:p>
          <a:p>
            <a:pPr lvl="0"/>
            <a:r>
              <a:rPr lang="en-US" dirty="0"/>
              <a:t>Roles of clinical social workers and clinical psychologists in providing care</a:t>
            </a:r>
          </a:p>
          <a:p>
            <a:pPr lvl="0"/>
            <a:r>
              <a:rPr lang="en-US" b="1" dirty="0"/>
              <a:t>Fundamentals of clinical social work and clinical psychology practice</a:t>
            </a:r>
            <a:endParaRPr lang="en-US" dirty="0"/>
          </a:p>
          <a:p>
            <a:pPr lvl="0"/>
            <a:r>
              <a:rPr lang="en-US" dirty="0"/>
              <a:t>Strategies to assist and counsel </a:t>
            </a:r>
            <a:r>
              <a:rPr lang="en-US" dirty="0" err="1"/>
              <a:t>PLwD</a:t>
            </a:r>
            <a:r>
              <a:rPr lang="en-US" dirty="0"/>
              <a:t> and their care partners</a:t>
            </a:r>
          </a:p>
          <a:p>
            <a:pPr lvl="0"/>
            <a:r>
              <a:rPr lang="en-US" dirty="0"/>
              <a:t>Home and community-based services and social services</a:t>
            </a:r>
          </a:p>
        </p:txBody>
      </p:sp>
    </p:spTree>
    <p:extLst>
      <p:ext uri="{BB962C8B-B14F-4D97-AF65-F5344CB8AC3E}">
        <p14:creationId xmlns:p14="http://schemas.microsoft.com/office/powerpoint/2010/main" val="223752648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1554" y="718579"/>
            <a:ext cx="8225246" cy="914400"/>
          </a:xfrm>
        </p:spPr>
        <p:txBody>
          <a:bodyPr>
            <a:noAutofit/>
          </a:bodyPr>
          <a:lstStyle/>
          <a:p>
            <a:pPr algn="l"/>
            <a:r>
              <a:rPr lang="en-US" sz="2800" dirty="0">
                <a:solidFill>
                  <a:schemeClr val="tx2"/>
                </a:solidFill>
              </a:rPr>
              <a:t>Fundamentals of Social Work and Psychological Practice with Persons Affected by Dementia</a:t>
            </a:r>
          </a:p>
        </p:txBody>
      </p:sp>
      <p:sp>
        <p:nvSpPr>
          <p:cNvPr id="3" name="Content Placeholder 2"/>
          <p:cNvSpPr>
            <a:spLocks noGrp="1"/>
          </p:cNvSpPr>
          <p:nvPr>
            <p:ph idx="1"/>
          </p:nvPr>
        </p:nvSpPr>
        <p:spPr>
          <a:xfrm>
            <a:off x="457200" y="1981200"/>
            <a:ext cx="8229600" cy="3276600"/>
          </a:xfrm>
        </p:spPr>
        <p:txBody>
          <a:bodyPr>
            <a:normAutofit/>
          </a:bodyPr>
          <a:lstStyle/>
          <a:p>
            <a:pPr lvl="0"/>
            <a:r>
              <a:rPr lang="en-US" sz="2000" dirty="0">
                <a:latin typeface="Calibri" charset="0"/>
                <a:ea typeface="Calibri" charset="0"/>
                <a:cs typeface="Calibri" charset="0"/>
              </a:rPr>
              <a:t>Cultural competence and ethical practice are important hallmarks of social work and psychological practice. </a:t>
            </a:r>
          </a:p>
          <a:p>
            <a:pPr lvl="0">
              <a:spcAft>
                <a:spcPts val="2000"/>
              </a:spcAft>
            </a:pPr>
            <a:r>
              <a:rPr lang="en-US" sz="2000" dirty="0">
                <a:latin typeface="Calibri" charset="0"/>
                <a:ea typeface="Calibri" charset="0"/>
                <a:cs typeface="Calibri" charset="0"/>
              </a:rPr>
              <a:t>Other modules in the curriculum on cultural competence (Module 3) and ethics (Module 11) are available for more information. </a:t>
            </a:r>
            <a:endParaRPr lang="en-US" sz="2000" dirty="0">
              <a:latin typeface="Calibri" charset="0"/>
              <a:ea typeface="Calibri" charset="0"/>
              <a:cs typeface="Calibri" charset="0"/>
              <a:hlinkClick r:id="rId3"/>
            </a:endParaRPr>
          </a:p>
          <a:p>
            <a:pPr marL="0" lvl="0" indent="0" algn="r">
              <a:buNone/>
            </a:pPr>
            <a:r>
              <a:rPr lang="en-US" sz="2000" dirty="0">
                <a:latin typeface="Calibri" charset="0"/>
                <a:ea typeface="Calibri" charset="0"/>
                <a:cs typeface="Calibri" charset="0"/>
              </a:rPr>
              <a:t>(APA, 2010; NASW, </a:t>
            </a:r>
            <a:r>
              <a:rPr lang="en-US" sz="2000" dirty="0" smtClean="0">
                <a:latin typeface="Calibri" charset="0"/>
                <a:ea typeface="Calibri" charset="0"/>
                <a:cs typeface="Calibri" charset="0"/>
              </a:rPr>
              <a:t>2017; </a:t>
            </a:r>
            <a:r>
              <a:rPr lang="en-US" sz="2000" dirty="0">
                <a:latin typeface="Calibri" charset="0"/>
                <a:ea typeface="Calibri" charset="0"/>
                <a:cs typeface="Calibri" charset="0"/>
              </a:rPr>
              <a:t>NASW, 2015)</a:t>
            </a:r>
          </a:p>
        </p:txBody>
      </p:sp>
    </p:spTree>
    <p:extLst>
      <p:ext uri="{BB962C8B-B14F-4D97-AF65-F5344CB8AC3E}">
        <p14:creationId xmlns:p14="http://schemas.microsoft.com/office/powerpoint/2010/main" val="291130519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6314" y="457200"/>
            <a:ext cx="8229600" cy="792162"/>
          </a:xfrm>
        </p:spPr>
        <p:txBody>
          <a:bodyPr>
            <a:noAutofit/>
          </a:bodyPr>
          <a:lstStyle/>
          <a:p>
            <a:pPr algn="l"/>
            <a:r>
              <a:rPr lang="en-US" sz="2800" dirty="0" smtClean="0">
                <a:solidFill>
                  <a:schemeClr val="tx2"/>
                </a:solidFill>
              </a:rPr>
              <a:t>PERSON-Centered </a:t>
            </a:r>
            <a:r>
              <a:rPr lang="en-US" sz="2800" dirty="0">
                <a:solidFill>
                  <a:schemeClr val="tx2"/>
                </a:solidFill>
              </a:rPr>
              <a:t>Approach and Care</a:t>
            </a:r>
            <a:endParaRPr lang="en-US" sz="3200" dirty="0"/>
          </a:p>
        </p:txBody>
      </p:sp>
      <p:sp>
        <p:nvSpPr>
          <p:cNvPr id="3" name="Content Placeholder 2"/>
          <p:cNvSpPr>
            <a:spLocks noGrp="1"/>
          </p:cNvSpPr>
          <p:nvPr>
            <p:ph idx="1"/>
          </p:nvPr>
        </p:nvSpPr>
        <p:spPr>
          <a:xfrm>
            <a:off x="457200" y="1600200"/>
            <a:ext cx="8229600" cy="4114799"/>
          </a:xfrm>
        </p:spPr>
        <p:txBody>
          <a:bodyPr>
            <a:normAutofit lnSpcReduction="10000"/>
          </a:bodyPr>
          <a:lstStyle/>
          <a:p>
            <a:pPr lvl="0"/>
            <a:r>
              <a:rPr lang="en-US" sz="2000" dirty="0">
                <a:latin typeface="Calibri" charset="0"/>
                <a:ea typeface="Calibri" charset="0"/>
                <a:cs typeface="Calibri" charset="0"/>
              </a:rPr>
              <a:t>Clinical social workers and clinical psychologists utilize a person-centered and strengths-based approach to guide, counsel, and teach persons affected by dementia how to manage stress, remember the </a:t>
            </a:r>
            <a:r>
              <a:rPr lang="en-US" sz="2000" dirty="0" smtClean="0">
                <a:latin typeface="Calibri" charset="0"/>
                <a:ea typeface="Calibri" charset="0"/>
                <a:cs typeface="Calibri" charset="0"/>
              </a:rPr>
              <a:t>PERSON living with dementia, </a:t>
            </a:r>
            <a:r>
              <a:rPr lang="en-US" sz="2000" dirty="0">
                <a:latin typeface="Calibri" charset="0"/>
                <a:ea typeface="Calibri" charset="0"/>
                <a:cs typeface="Calibri" charset="0"/>
              </a:rPr>
              <a:t>and cope with the disease. </a:t>
            </a:r>
          </a:p>
          <a:p>
            <a:pPr lvl="0"/>
            <a:r>
              <a:rPr lang="en-US" sz="2000" dirty="0">
                <a:latin typeface="Calibri" charset="0"/>
                <a:ea typeface="Calibri" charset="0"/>
                <a:cs typeface="Calibri" charset="0"/>
              </a:rPr>
              <a:t>Research suggests that many families and service providers do not adequately incorporate the voice of persons living with dementia into the care planning and decision-making process; this is essential to person-centered care. </a:t>
            </a:r>
          </a:p>
          <a:p>
            <a:pPr lvl="0"/>
            <a:r>
              <a:rPr lang="en-US" sz="2000" dirty="0">
                <a:latin typeface="Calibri" charset="0"/>
                <a:ea typeface="Calibri" charset="0"/>
                <a:cs typeface="Calibri" charset="0"/>
              </a:rPr>
              <a:t>Too often it is assumed that </a:t>
            </a:r>
            <a:r>
              <a:rPr lang="en-US" sz="2000" dirty="0" smtClean="0">
                <a:latin typeface="Calibri" charset="0"/>
                <a:ea typeface="Calibri" charset="0"/>
                <a:cs typeface="Calibri" charset="0"/>
              </a:rPr>
              <a:t>persons </a:t>
            </a:r>
            <a:r>
              <a:rPr lang="en-US" sz="2000" dirty="0">
                <a:latin typeface="Calibri" charset="0"/>
                <a:ea typeface="Calibri" charset="0"/>
                <a:cs typeface="Calibri" charset="0"/>
              </a:rPr>
              <a:t>living with dementia </a:t>
            </a:r>
            <a:r>
              <a:rPr lang="en-US" dirty="0">
                <a:latin typeface="Calibri" charset="0"/>
                <a:ea typeface="Calibri" charset="0"/>
                <a:cs typeface="Calibri" charset="0"/>
              </a:rPr>
              <a:t>(PLwD) cannot contribute </a:t>
            </a:r>
            <a:r>
              <a:rPr lang="en-US" sz="2000" dirty="0">
                <a:latin typeface="Calibri" charset="0"/>
                <a:ea typeface="Calibri" charset="0"/>
                <a:cs typeface="Calibri" charset="0"/>
              </a:rPr>
              <a:t>to these decisions and so they are excluded from the discussion or their perspectives are not taken into account, even though the decisions are about them and affect them.</a:t>
            </a:r>
          </a:p>
          <a:p>
            <a:pPr marL="0" lvl="0" indent="0" algn="r">
              <a:buNone/>
            </a:pPr>
            <a:r>
              <a:rPr lang="en-US" sz="2000" dirty="0">
                <a:latin typeface="Calibri" charset="0"/>
                <a:ea typeface="Calibri" charset="0"/>
                <a:cs typeface="Calibri" charset="0"/>
              </a:rPr>
              <a:t>(Administration </a:t>
            </a:r>
            <a:r>
              <a:rPr lang="en-US" sz="2000" dirty="0" smtClean="0">
                <a:latin typeface="Calibri" charset="0"/>
                <a:ea typeface="Calibri" charset="0"/>
                <a:cs typeface="Calibri" charset="0"/>
              </a:rPr>
              <a:t>for Community Living, </a:t>
            </a:r>
            <a:r>
              <a:rPr lang="en-US" sz="2000" dirty="0">
                <a:latin typeface="Calibri" charset="0"/>
                <a:ea typeface="Calibri" charset="0"/>
                <a:cs typeface="Calibri" charset="0"/>
              </a:rPr>
              <a:t>2014)</a:t>
            </a:r>
          </a:p>
        </p:txBody>
      </p:sp>
    </p:spTree>
    <p:extLst>
      <p:ext uri="{BB962C8B-B14F-4D97-AF65-F5344CB8AC3E}">
        <p14:creationId xmlns:p14="http://schemas.microsoft.com/office/powerpoint/2010/main" val="109989188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37478" y="605371"/>
            <a:ext cx="8229600" cy="639762"/>
          </a:xfrm>
        </p:spPr>
        <p:txBody>
          <a:bodyPr>
            <a:normAutofit/>
          </a:bodyPr>
          <a:lstStyle/>
          <a:p>
            <a:pPr algn="l"/>
            <a:r>
              <a:rPr lang="en-US" sz="2800" dirty="0">
                <a:solidFill>
                  <a:schemeClr val="tx2"/>
                </a:solidFill>
              </a:rPr>
              <a:t>What is </a:t>
            </a:r>
            <a:r>
              <a:rPr lang="en-US" sz="2800" dirty="0" smtClean="0">
                <a:solidFill>
                  <a:schemeClr val="tx2"/>
                </a:solidFill>
              </a:rPr>
              <a:t>PERSON-Centered </a:t>
            </a:r>
            <a:r>
              <a:rPr lang="en-US" sz="2800" dirty="0">
                <a:solidFill>
                  <a:schemeClr val="tx2"/>
                </a:solidFill>
              </a:rPr>
              <a:t>Care?</a:t>
            </a:r>
          </a:p>
        </p:txBody>
      </p:sp>
      <p:sp>
        <p:nvSpPr>
          <p:cNvPr id="3" name="Content Placeholder 2"/>
          <p:cNvSpPr>
            <a:spLocks noGrp="1"/>
          </p:cNvSpPr>
          <p:nvPr>
            <p:ph idx="1"/>
          </p:nvPr>
        </p:nvSpPr>
        <p:spPr>
          <a:xfrm>
            <a:off x="457200" y="1389849"/>
            <a:ext cx="8229600" cy="3486951"/>
          </a:xfrm>
        </p:spPr>
        <p:txBody>
          <a:bodyPr>
            <a:normAutofit fontScale="70000" lnSpcReduction="20000"/>
          </a:bodyPr>
          <a:lstStyle/>
          <a:p>
            <a:pPr lvl="0"/>
            <a:r>
              <a:rPr lang="en-US" sz="2900" dirty="0">
                <a:latin typeface="Calibri" charset="0"/>
                <a:ea typeface="Calibri" charset="0"/>
                <a:cs typeface="Calibri" charset="0"/>
              </a:rPr>
              <a:t>Components of person-centered care include:</a:t>
            </a:r>
          </a:p>
          <a:p>
            <a:pPr lvl="1">
              <a:buFont typeface="Courier New" charset="0"/>
              <a:buChar char="o"/>
            </a:pPr>
            <a:r>
              <a:rPr lang="en-US" sz="2900" dirty="0">
                <a:latin typeface="Calibri" charset="0"/>
                <a:ea typeface="Calibri" charset="0"/>
                <a:cs typeface="Calibri" charset="0"/>
              </a:rPr>
              <a:t>Respecting the individual’s personal goals and preferences, considering the person’s community and family supports, financial resources, and other areas important to him/her</a:t>
            </a:r>
          </a:p>
          <a:p>
            <a:pPr lvl="1">
              <a:buFont typeface="Courier New" charset="0"/>
              <a:buChar char="o"/>
            </a:pPr>
            <a:r>
              <a:rPr lang="en-US" sz="2900" dirty="0">
                <a:latin typeface="Calibri" charset="0"/>
                <a:ea typeface="Calibri" charset="0"/>
                <a:cs typeface="Calibri" charset="0"/>
              </a:rPr>
              <a:t>Striving to maintain personhood in spite of declining cognitive ability </a:t>
            </a:r>
          </a:p>
          <a:p>
            <a:pPr lvl="1">
              <a:buFont typeface="Courier New" charset="0"/>
              <a:buChar char="o"/>
            </a:pPr>
            <a:r>
              <a:rPr lang="en-US" sz="2900" dirty="0">
                <a:latin typeface="Calibri" charset="0"/>
                <a:ea typeface="Calibri" charset="0"/>
                <a:cs typeface="Calibri" charset="0"/>
              </a:rPr>
              <a:t>Treating people as individuals </a:t>
            </a:r>
          </a:p>
          <a:p>
            <a:pPr lvl="1">
              <a:buFont typeface="Courier New" charset="0"/>
              <a:buChar char="o"/>
            </a:pPr>
            <a:r>
              <a:rPr lang="en-US" sz="2900" dirty="0">
                <a:latin typeface="Calibri" charset="0"/>
                <a:ea typeface="Calibri" charset="0"/>
                <a:cs typeface="Calibri" charset="0"/>
              </a:rPr>
              <a:t>Seeing the world from the perspective of the person with dementia </a:t>
            </a:r>
          </a:p>
          <a:p>
            <a:pPr lvl="1">
              <a:buFont typeface="Courier New" charset="0"/>
              <a:buChar char="o"/>
            </a:pPr>
            <a:r>
              <a:rPr lang="en-US" sz="2900" dirty="0">
                <a:latin typeface="Calibri" charset="0"/>
                <a:ea typeface="Calibri" charset="0"/>
                <a:cs typeface="Calibri" charset="0"/>
              </a:rPr>
              <a:t>Recognizing the needs of people with dementia in terms of opportunities for more activities and social interaction that can compensate, in part, for their impairment and give them room to grow</a:t>
            </a:r>
          </a:p>
          <a:p>
            <a:pPr lvl="1">
              <a:buFont typeface="Courier New" charset="0"/>
              <a:buChar char="o"/>
            </a:pPr>
            <a:r>
              <a:rPr lang="en-US" sz="2900" dirty="0">
                <a:latin typeface="Calibri" charset="0"/>
                <a:ea typeface="Calibri" charset="0"/>
                <a:cs typeface="Calibri" charset="0"/>
              </a:rPr>
              <a:t>Valuing the person living with dementia and his or her care partners </a:t>
            </a:r>
            <a:endParaRPr lang="en-US" dirty="0"/>
          </a:p>
        </p:txBody>
      </p:sp>
    </p:spTree>
    <p:extLst>
      <p:ext uri="{BB962C8B-B14F-4D97-AF65-F5344CB8AC3E}">
        <p14:creationId xmlns:p14="http://schemas.microsoft.com/office/powerpoint/2010/main" val="336568214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37478" y="605371"/>
            <a:ext cx="8229600" cy="639762"/>
          </a:xfrm>
        </p:spPr>
        <p:txBody>
          <a:bodyPr>
            <a:normAutofit/>
          </a:bodyPr>
          <a:lstStyle/>
          <a:p>
            <a:pPr algn="l"/>
            <a:r>
              <a:rPr lang="en-US" sz="2800" dirty="0">
                <a:solidFill>
                  <a:schemeClr val="tx2"/>
                </a:solidFill>
              </a:rPr>
              <a:t>What is </a:t>
            </a:r>
            <a:r>
              <a:rPr lang="en-US" sz="2800" dirty="0" smtClean="0">
                <a:solidFill>
                  <a:schemeClr val="tx2"/>
                </a:solidFill>
              </a:rPr>
              <a:t>PERSON-Centered </a:t>
            </a:r>
            <a:r>
              <a:rPr lang="en-US" sz="2800" dirty="0">
                <a:solidFill>
                  <a:schemeClr val="tx2"/>
                </a:solidFill>
              </a:rPr>
              <a:t>Care? (continued)</a:t>
            </a:r>
          </a:p>
        </p:txBody>
      </p:sp>
      <p:sp>
        <p:nvSpPr>
          <p:cNvPr id="3" name="Content Placeholder 2"/>
          <p:cNvSpPr>
            <a:spLocks noGrp="1"/>
          </p:cNvSpPr>
          <p:nvPr>
            <p:ph idx="1"/>
          </p:nvPr>
        </p:nvSpPr>
        <p:spPr>
          <a:xfrm>
            <a:off x="457200" y="1389849"/>
            <a:ext cx="8229600" cy="3563151"/>
          </a:xfrm>
        </p:spPr>
        <p:txBody>
          <a:bodyPr>
            <a:normAutofit fontScale="32500" lnSpcReduction="20000"/>
          </a:bodyPr>
          <a:lstStyle/>
          <a:p>
            <a:pPr lvl="1">
              <a:buFont typeface="Courier New" charset="0"/>
              <a:buChar char="o"/>
            </a:pPr>
            <a:r>
              <a:rPr lang="en-US" sz="6000" dirty="0">
                <a:latin typeface="Calibri" charset="0"/>
                <a:ea typeface="Calibri" charset="0"/>
                <a:cs typeface="Calibri" charset="0"/>
              </a:rPr>
              <a:t>Involving family members/care partners in care and offering shared decision-making</a:t>
            </a:r>
          </a:p>
          <a:p>
            <a:pPr lvl="1">
              <a:buFont typeface="Courier New" charset="0"/>
              <a:buChar char="o"/>
            </a:pPr>
            <a:r>
              <a:rPr lang="en-US" sz="6000" dirty="0">
                <a:latin typeface="Calibri" charset="0"/>
                <a:ea typeface="Calibri" charset="0"/>
                <a:cs typeface="Calibri" charset="0"/>
              </a:rPr>
              <a:t>Knowing the person</a:t>
            </a:r>
          </a:p>
          <a:p>
            <a:pPr lvl="1">
              <a:buFont typeface="Courier New" charset="0"/>
              <a:buChar char="o"/>
            </a:pPr>
            <a:r>
              <a:rPr lang="en-US" sz="6000" dirty="0">
                <a:latin typeface="Calibri" charset="0"/>
                <a:ea typeface="Calibri" charset="0"/>
                <a:cs typeface="Calibri" charset="0"/>
              </a:rPr>
              <a:t>Applying detailed knowledge of the individual (biological, behavioral, biographical, and social) to tailor care</a:t>
            </a:r>
          </a:p>
          <a:p>
            <a:pPr lvl="1">
              <a:buFont typeface="Courier New" charset="0"/>
              <a:buChar char="o"/>
            </a:pPr>
            <a:r>
              <a:rPr lang="en-US" sz="6000" dirty="0">
                <a:latin typeface="Calibri" charset="0"/>
                <a:ea typeface="Calibri" charset="0"/>
                <a:cs typeface="Calibri" charset="0"/>
              </a:rPr>
              <a:t>Collecting and using personal experiences of life and relationships to individualize care and the environment</a:t>
            </a:r>
          </a:p>
          <a:p>
            <a:pPr lvl="1">
              <a:buFont typeface="Courier New" charset="0"/>
              <a:buChar char="o"/>
            </a:pPr>
            <a:r>
              <a:rPr lang="en-US" sz="6000" dirty="0">
                <a:latin typeface="Calibri" charset="0"/>
                <a:ea typeface="Calibri" charset="0"/>
                <a:cs typeface="Calibri" charset="0"/>
              </a:rPr>
              <a:t>Maximizing choice and autonomy</a:t>
            </a:r>
          </a:p>
          <a:p>
            <a:pPr lvl="1">
              <a:buFont typeface="Courier New" charset="0"/>
              <a:buChar char="o"/>
            </a:pPr>
            <a:r>
              <a:rPr lang="en-US" sz="6000" dirty="0">
                <a:latin typeface="Calibri" charset="0"/>
                <a:ea typeface="Calibri" charset="0"/>
                <a:cs typeface="Calibri" charset="0"/>
              </a:rPr>
              <a:t>Providing quality care</a:t>
            </a:r>
          </a:p>
          <a:p>
            <a:pPr lvl="1">
              <a:buFont typeface="Courier New" charset="0"/>
              <a:buChar char="o"/>
            </a:pPr>
            <a:r>
              <a:rPr lang="en-US" sz="6000" dirty="0">
                <a:latin typeface="Calibri" charset="0"/>
                <a:ea typeface="Calibri" charset="0"/>
                <a:cs typeface="Calibri" charset="0"/>
              </a:rPr>
              <a:t>Maintaining a supportive physical and organizational environment</a:t>
            </a:r>
          </a:p>
          <a:p>
            <a:pPr lvl="1">
              <a:buFont typeface="Courier New" charset="0"/>
              <a:buChar char="o"/>
            </a:pPr>
            <a:r>
              <a:rPr lang="en-US" sz="6000" dirty="0">
                <a:latin typeface="Calibri" charset="0"/>
                <a:ea typeface="Calibri" charset="0"/>
                <a:cs typeface="Calibri" charset="0"/>
              </a:rPr>
              <a:t>Prioritizing relationships as much as care tasks</a:t>
            </a:r>
            <a:endParaRPr lang="en-US" dirty="0"/>
          </a:p>
        </p:txBody>
      </p:sp>
    </p:spTree>
    <p:extLst>
      <p:ext uri="{BB962C8B-B14F-4D97-AF65-F5344CB8AC3E}">
        <p14:creationId xmlns:p14="http://schemas.microsoft.com/office/powerpoint/2010/main" val="106203818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09600"/>
            <a:ext cx="8229600" cy="838200"/>
          </a:xfrm>
        </p:spPr>
        <p:txBody>
          <a:bodyPr>
            <a:noAutofit/>
          </a:bodyPr>
          <a:lstStyle/>
          <a:p>
            <a:pPr algn="l"/>
            <a:r>
              <a:rPr lang="en-US" sz="2800" dirty="0">
                <a:solidFill>
                  <a:schemeClr val="tx2"/>
                </a:solidFill>
              </a:rPr>
              <a:t>Case Vignette- Daughter of Person with </a:t>
            </a:r>
            <a:r>
              <a:rPr lang="en-US" sz="2800" dirty="0" smtClean="0">
                <a:solidFill>
                  <a:schemeClr val="tx2"/>
                </a:solidFill>
              </a:rPr>
              <a:t>Mild Cognitive Impairment (MCI) </a:t>
            </a:r>
            <a:r>
              <a:rPr lang="en-US" sz="2800" dirty="0">
                <a:solidFill>
                  <a:schemeClr val="tx2"/>
                </a:solidFill>
              </a:rPr>
              <a:t>Seeking Help: Social Work Response</a:t>
            </a:r>
          </a:p>
        </p:txBody>
      </p:sp>
      <p:sp>
        <p:nvSpPr>
          <p:cNvPr id="3" name="Content Placeholder 2"/>
          <p:cNvSpPr>
            <a:spLocks noGrp="1"/>
          </p:cNvSpPr>
          <p:nvPr>
            <p:ph idx="1"/>
          </p:nvPr>
        </p:nvSpPr>
        <p:spPr>
          <a:xfrm>
            <a:off x="609600" y="1828800"/>
            <a:ext cx="7620000" cy="3352800"/>
          </a:xfrm>
        </p:spPr>
        <p:txBody>
          <a:bodyPr>
            <a:normAutofit/>
          </a:bodyPr>
          <a:lstStyle/>
          <a:p>
            <a:pPr marL="0" indent="0">
              <a:buNone/>
            </a:pPr>
            <a:r>
              <a:rPr lang="en-US" sz="2000" i="1" dirty="0">
                <a:latin typeface="Calibri" charset="0"/>
                <a:ea typeface="Calibri" charset="0"/>
                <a:cs typeface="Calibri" charset="0"/>
              </a:rPr>
              <a:t>A call comes into a Local Area Agency on Aging and the intake social worker of the day answers to hear, “I need help. I do not know where to turn. I live </a:t>
            </a:r>
            <a:r>
              <a:rPr lang="en-US" sz="2000" i="1" dirty="0" smtClean="0">
                <a:latin typeface="Calibri" charset="0"/>
                <a:ea typeface="Calibri" charset="0"/>
                <a:cs typeface="Calibri" charset="0"/>
              </a:rPr>
              <a:t>out-of-state </a:t>
            </a:r>
            <a:r>
              <a:rPr lang="en-US" sz="2000" i="1" dirty="0">
                <a:latin typeface="Calibri" charset="0"/>
                <a:ea typeface="Calibri" charset="0"/>
                <a:cs typeface="Calibri" charset="0"/>
              </a:rPr>
              <a:t>and my mother lives in </a:t>
            </a:r>
            <a:r>
              <a:rPr lang="en-US" sz="2000" i="1" dirty="0" smtClean="0">
                <a:latin typeface="Calibri" charset="0"/>
                <a:ea typeface="Calibri" charset="0"/>
                <a:cs typeface="Calibri" charset="0"/>
              </a:rPr>
              <a:t>your area. </a:t>
            </a:r>
            <a:r>
              <a:rPr lang="en-US" sz="2000" i="1" dirty="0">
                <a:latin typeface="Calibri" charset="0"/>
                <a:ea typeface="Calibri" charset="0"/>
                <a:cs typeface="Calibri" charset="0"/>
              </a:rPr>
              <a:t>Her neighbors are calling me and saying she is getting lost, forgetting to eat and now she has run her car into the garage door. She is angry and does not want to talk about anything. My siblings think she is fine. I know she is not. She is not safe to live alone any longer and I do not know what to do. I guess her doctor is right, she really has Alzheimer’s disease. What can I do?” </a:t>
            </a:r>
          </a:p>
          <a:p>
            <a:pPr marL="0" indent="0">
              <a:buNone/>
            </a:pPr>
            <a:r>
              <a:rPr lang="en-US" sz="2000" dirty="0">
                <a:latin typeface="Calibri" charset="0"/>
                <a:ea typeface="Calibri" charset="0"/>
                <a:cs typeface="Calibri" charset="0"/>
              </a:rPr>
              <a:t>Elizabeth, age 48</a:t>
            </a:r>
          </a:p>
        </p:txBody>
      </p:sp>
    </p:spTree>
    <p:extLst>
      <p:ext uri="{BB962C8B-B14F-4D97-AF65-F5344CB8AC3E}">
        <p14:creationId xmlns:p14="http://schemas.microsoft.com/office/powerpoint/2010/main" val="27595082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81434"/>
            <a:ext cx="8229600" cy="639762"/>
          </a:xfrm>
        </p:spPr>
        <p:txBody>
          <a:bodyPr>
            <a:normAutofit/>
          </a:bodyPr>
          <a:lstStyle/>
          <a:p>
            <a:pPr algn="l"/>
            <a:r>
              <a:rPr lang="en-US" sz="2800" dirty="0">
                <a:solidFill>
                  <a:schemeClr val="tx2"/>
                </a:solidFill>
              </a:rPr>
              <a:t>Social Work Response</a:t>
            </a:r>
          </a:p>
        </p:txBody>
      </p:sp>
      <p:sp>
        <p:nvSpPr>
          <p:cNvPr id="3" name="Content Placeholder 2"/>
          <p:cNvSpPr>
            <a:spLocks noGrp="1"/>
          </p:cNvSpPr>
          <p:nvPr>
            <p:ph idx="1"/>
          </p:nvPr>
        </p:nvSpPr>
        <p:spPr>
          <a:xfrm>
            <a:off x="228600" y="1121196"/>
            <a:ext cx="8229600" cy="5203404"/>
          </a:xfrm>
        </p:spPr>
        <p:txBody>
          <a:bodyPr>
            <a:noAutofit/>
          </a:bodyPr>
          <a:lstStyle/>
          <a:p>
            <a:pPr lvl="0"/>
            <a:r>
              <a:rPr lang="en-US" sz="1800" dirty="0" smtClean="0">
                <a:latin typeface="Calibri" charset="0"/>
                <a:ea typeface="Calibri" charset="0"/>
                <a:cs typeface="Calibri" charset="0"/>
              </a:rPr>
              <a:t>Kiera, the intake social </a:t>
            </a:r>
            <a:r>
              <a:rPr lang="en-US" sz="1800" dirty="0">
                <a:latin typeface="Calibri" charset="0"/>
                <a:ea typeface="Calibri" charset="0"/>
                <a:cs typeface="Calibri" charset="0"/>
              </a:rPr>
              <a:t>worker Kiera responds to Elizabeth by listening to her story, asking questions as she gathers an assessment and offering emotional support to Elizabeth about her challenges of being a care partner of a person living with dementia (PLwD).</a:t>
            </a:r>
          </a:p>
          <a:p>
            <a:pPr lvl="0"/>
            <a:r>
              <a:rPr lang="en-US" sz="1800" dirty="0">
                <a:latin typeface="Calibri" charset="0"/>
                <a:ea typeface="Calibri" charset="0"/>
                <a:cs typeface="Calibri" charset="0"/>
              </a:rPr>
              <a:t>When Elizabeth is ready, Kiera begins to make suggestions to address the dilemma by asking if the family has met with her mother’s physician to understand her diagnosis. And if the diagnosis is dementia, Kiera refers Elizabeth to a local counselor who works with </a:t>
            </a:r>
            <a:r>
              <a:rPr lang="en-US" sz="1800" dirty="0" err="1">
                <a:latin typeface="Calibri" charset="0"/>
                <a:ea typeface="Calibri" charset="0"/>
                <a:cs typeface="Calibri" charset="0"/>
              </a:rPr>
              <a:t>PLwD</a:t>
            </a:r>
            <a:r>
              <a:rPr lang="en-US" sz="1800" dirty="0">
                <a:latin typeface="Calibri" charset="0"/>
                <a:ea typeface="Calibri" charset="0"/>
                <a:cs typeface="Calibri" charset="0"/>
              </a:rPr>
              <a:t> who will:</a:t>
            </a:r>
          </a:p>
          <a:p>
            <a:pPr lvl="1">
              <a:buFont typeface="Courier New" panose="02070309020205020404" pitchFamily="49" charset="0"/>
              <a:buChar char="o"/>
            </a:pPr>
            <a:r>
              <a:rPr lang="en-US" sz="1400" dirty="0">
                <a:latin typeface="Calibri" charset="0"/>
                <a:ea typeface="Calibri" charset="0"/>
                <a:cs typeface="Calibri" charset="0"/>
              </a:rPr>
              <a:t>help the family come together to help their mother’s condition;</a:t>
            </a:r>
          </a:p>
          <a:p>
            <a:pPr lvl="1">
              <a:buFont typeface="Courier New" panose="02070309020205020404" pitchFamily="49" charset="0"/>
              <a:buChar char="o"/>
            </a:pPr>
            <a:r>
              <a:rPr lang="en-US" sz="1400" dirty="0">
                <a:latin typeface="Calibri" charset="0"/>
                <a:ea typeface="Calibri" charset="0"/>
                <a:cs typeface="Calibri" charset="0"/>
              </a:rPr>
              <a:t>offer support resources for her mother and adult children;</a:t>
            </a:r>
          </a:p>
          <a:p>
            <a:pPr lvl="1">
              <a:buFont typeface="Courier New" panose="02070309020205020404" pitchFamily="49" charset="0"/>
              <a:buChar char="o"/>
            </a:pPr>
            <a:r>
              <a:rPr lang="en-US" sz="1400" dirty="0">
                <a:latin typeface="Calibri" charset="0"/>
                <a:ea typeface="Calibri" charset="0"/>
                <a:cs typeface="Calibri" charset="0"/>
              </a:rPr>
              <a:t>help make her home safe and assess if she is safe to drive or not;</a:t>
            </a:r>
          </a:p>
          <a:p>
            <a:pPr lvl="1">
              <a:buFont typeface="Courier New" panose="02070309020205020404" pitchFamily="49" charset="0"/>
              <a:buChar char="o"/>
            </a:pPr>
            <a:r>
              <a:rPr lang="en-US" sz="1400" dirty="0">
                <a:latin typeface="Calibri" charset="0"/>
                <a:ea typeface="Calibri" charset="0"/>
                <a:cs typeface="Calibri" charset="0"/>
              </a:rPr>
              <a:t>locate any community resources to assist her mother at home for the present time until a safer plan can be developed. </a:t>
            </a:r>
          </a:p>
          <a:p>
            <a:pPr lvl="0"/>
            <a:r>
              <a:rPr lang="en-US" sz="1800" dirty="0">
                <a:latin typeface="Calibri" charset="0"/>
                <a:ea typeface="Calibri" charset="0"/>
                <a:cs typeface="Calibri" charset="0"/>
              </a:rPr>
              <a:t>The area where her mother lives has an integrated health program for </a:t>
            </a:r>
            <a:r>
              <a:rPr lang="en-US" sz="1800" dirty="0" smtClean="0">
                <a:latin typeface="Calibri" charset="0"/>
                <a:ea typeface="Calibri" charset="0"/>
                <a:cs typeface="Calibri" charset="0"/>
              </a:rPr>
              <a:t>PLwD </a:t>
            </a:r>
            <a:r>
              <a:rPr lang="en-US" sz="1800" dirty="0">
                <a:latin typeface="Calibri" charset="0"/>
                <a:ea typeface="Calibri" charset="0"/>
                <a:cs typeface="Calibri" charset="0"/>
              </a:rPr>
              <a:t>that </a:t>
            </a:r>
            <a:r>
              <a:rPr lang="en-US" sz="1800" dirty="0" smtClean="0">
                <a:latin typeface="Calibri" charset="0"/>
                <a:ea typeface="Calibri" charset="0"/>
                <a:cs typeface="Calibri" charset="0"/>
              </a:rPr>
              <a:t>specializes </a:t>
            </a:r>
            <a:r>
              <a:rPr lang="en-US" sz="1800" dirty="0">
                <a:latin typeface="Calibri" charset="0"/>
                <a:ea typeface="Calibri" charset="0"/>
                <a:cs typeface="Calibri" charset="0"/>
              </a:rPr>
              <a:t>in </a:t>
            </a:r>
            <a:r>
              <a:rPr lang="en-US" sz="1800" dirty="0" smtClean="0">
                <a:latin typeface="Calibri" charset="0"/>
                <a:ea typeface="Calibri" charset="0"/>
                <a:cs typeface="Calibri" charset="0"/>
              </a:rPr>
              <a:t>diagnosis and </a:t>
            </a:r>
            <a:r>
              <a:rPr lang="en-US" sz="1800" dirty="0">
                <a:latin typeface="Calibri" charset="0"/>
                <a:ea typeface="Calibri" charset="0"/>
                <a:cs typeface="Calibri" charset="0"/>
              </a:rPr>
              <a:t>treatment, and </a:t>
            </a:r>
            <a:r>
              <a:rPr lang="en-US" sz="1800" dirty="0" smtClean="0">
                <a:latin typeface="Calibri" charset="0"/>
                <a:ea typeface="Calibri" charset="0"/>
                <a:cs typeface="Calibri" charset="0"/>
              </a:rPr>
              <a:t>runs </a:t>
            </a:r>
            <a:r>
              <a:rPr lang="en-US" sz="1800" dirty="0">
                <a:latin typeface="Calibri" charset="0"/>
                <a:ea typeface="Calibri" charset="0"/>
                <a:cs typeface="Calibri" charset="0"/>
              </a:rPr>
              <a:t>early stage support groups for </a:t>
            </a:r>
            <a:r>
              <a:rPr lang="en-US" sz="1800" dirty="0" smtClean="0">
                <a:latin typeface="Calibri" charset="0"/>
                <a:ea typeface="Calibri" charset="0"/>
                <a:cs typeface="Calibri" charset="0"/>
              </a:rPr>
              <a:t>PLwD and </a:t>
            </a:r>
            <a:r>
              <a:rPr lang="en-US" sz="1800" dirty="0">
                <a:latin typeface="Calibri" charset="0"/>
                <a:ea typeface="Calibri" charset="0"/>
                <a:cs typeface="Calibri" charset="0"/>
              </a:rPr>
              <a:t>caregiver training and support programs. Elizabeth feels she has some tools to begin helping address the situation.                                                                                       (NIA, 2010)</a:t>
            </a:r>
          </a:p>
        </p:txBody>
      </p:sp>
    </p:spTree>
    <p:extLst>
      <p:ext uri="{BB962C8B-B14F-4D97-AF65-F5344CB8AC3E}">
        <p14:creationId xmlns:p14="http://schemas.microsoft.com/office/powerpoint/2010/main" val="427972015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0"/>
            <a:ext cx="8229600" cy="304800"/>
          </a:xfrm>
        </p:spPr>
        <p:txBody>
          <a:bodyPr>
            <a:normAutofit fontScale="90000"/>
          </a:bodyPr>
          <a:lstStyle/>
          <a:p>
            <a:pPr algn="l"/>
            <a:r>
              <a:rPr lang="en-US" sz="3200" dirty="0" err="1">
                <a:solidFill>
                  <a:schemeClr val="tx2"/>
                </a:solidFill>
              </a:rPr>
              <a:t>Interprofessional</a:t>
            </a:r>
            <a:r>
              <a:rPr lang="en-US" sz="3200" dirty="0">
                <a:solidFill>
                  <a:schemeClr val="tx2"/>
                </a:solidFill>
              </a:rPr>
              <a:t> Teamwork</a:t>
            </a:r>
          </a:p>
        </p:txBody>
      </p:sp>
      <p:sp>
        <p:nvSpPr>
          <p:cNvPr id="3" name="Content Placeholder 2"/>
          <p:cNvSpPr>
            <a:spLocks noGrp="1"/>
          </p:cNvSpPr>
          <p:nvPr>
            <p:ph idx="1"/>
          </p:nvPr>
        </p:nvSpPr>
        <p:spPr>
          <a:xfrm>
            <a:off x="457200" y="1463040"/>
            <a:ext cx="8229600" cy="3947160"/>
          </a:xfrm>
        </p:spPr>
        <p:txBody>
          <a:bodyPr>
            <a:noAutofit/>
          </a:bodyPr>
          <a:lstStyle/>
          <a:p>
            <a:pPr lvl="0"/>
            <a:r>
              <a:rPr lang="en-US" dirty="0">
                <a:latin typeface="Calibri" charset="0"/>
                <a:ea typeface="Calibri" charset="0"/>
                <a:cs typeface="Calibri" charset="0"/>
              </a:rPr>
              <a:t>Clinical social workers and clinical psychologists often serve as part of care teams providing care or responding to crises of persons living with dementia and their care partners—for example, being part of a care team in an adult day health </a:t>
            </a:r>
            <a:r>
              <a:rPr lang="en-US" dirty="0" smtClean="0">
                <a:latin typeface="Calibri" charset="0"/>
                <a:ea typeface="Calibri" charset="0"/>
                <a:cs typeface="Calibri" charset="0"/>
              </a:rPr>
              <a:t>center or </a:t>
            </a:r>
            <a:r>
              <a:rPr lang="en-US" dirty="0">
                <a:latin typeface="Calibri" charset="0"/>
                <a:ea typeface="Calibri" charset="0"/>
                <a:cs typeface="Calibri" charset="0"/>
              </a:rPr>
              <a:t>a psychiatric unit, consulting, and educating direct care workers on best practices in long term care settings, mobile crisis units, court systems, and community health and mental health programs. </a:t>
            </a:r>
          </a:p>
          <a:p>
            <a:pPr lvl="0"/>
            <a:r>
              <a:rPr lang="en-US" dirty="0">
                <a:latin typeface="Calibri" charset="0"/>
                <a:ea typeface="Calibri" charset="0"/>
                <a:cs typeface="Calibri" charset="0"/>
              </a:rPr>
              <a:t>Clinical social workers and clinical psychologists serve as team members and resources in helping colleagues understand the cognitive, emotional, social, and behavioral considerations presented in care of persons affected by dementia. </a:t>
            </a:r>
          </a:p>
          <a:p>
            <a:pPr marL="0" lvl="0" indent="0" algn="r">
              <a:buNone/>
            </a:pPr>
            <a:r>
              <a:rPr lang="en-US" dirty="0" smtClean="0">
                <a:latin typeface="Calibri" charset="0"/>
                <a:ea typeface="Calibri" charset="0"/>
                <a:cs typeface="Calibri" charset="0"/>
              </a:rPr>
              <a:t>(Judge </a:t>
            </a:r>
            <a:r>
              <a:rPr lang="en-US" dirty="0">
                <a:latin typeface="Calibri" charset="0"/>
                <a:ea typeface="Calibri" charset="0"/>
                <a:cs typeface="Calibri" charset="0"/>
              </a:rPr>
              <a:t>et al., 2014)</a:t>
            </a:r>
          </a:p>
        </p:txBody>
      </p:sp>
    </p:spTree>
    <p:extLst>
      <p:ext uri="{BB962C8B-B14F-4D97-AF65-F5344CB8AC3E}">
        <p14:creationId xmlns:p14="http://schemas.microsoft.com/office/powerpoint/2010/main" val="13872403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a:spLocks noGrp="1"/>
          </p:cNvSpPr>
          <p:nvPr>
            <p:ph type="title"/>
          </p:nvPr>
        </p:nvSpPr>
        <p:spPr/>
        <p:txBody>
          <a:bodyPr>
            <a:normAutofit/>
          </a:bodyPr>
          <a:lstStyle/>
          <a:p>
            <a:pPr algn="l"/>
            <a:r>
              <a:rPr lang="en-US" sz="2800" b="1" dirty="0">
                <a:solidFill>
                  <a:srgbClr val="0A5287"/>
                </a:solidFill>
              </a:rPr>
              <a:t>Copyright Language</a:t>
            </a:r>
          </a:p>
        </p:txBody>
      </p:sp>
      <p:sp>
        <p:nvSpPr>
          <p:cNvPr id="2" name="Content Placeholder 1"/>
          <p:cNvSpPr>
            <a:spLocks noGrp="1"/>
          </p:cNvSpPr>
          <p:nvPr>
            <p:ph idx="1"/>
          </p:nvPr>
        </p:nvSpPr>
        <p:spPr>
          <a:xfrm>
            <a:off x="457200" y="2057400"/>
            <a:ext cx="8229600" cy="1077218"/>
          </a:xfrm>
        </p:spPr>
        <p:txBody>
          <a:bodyPr/>
          <a:lstStyle/>
          <a:p>
            <a:r>
              <a:rPr lang="en-US" dirty="0"/>
              <a:t>We purchased the images for Modules 1-12 from </a:t>
            </a:r>
            <a:r>
              <a:rPr lang="en-US" dirty="0" err="1"/>
              <a:t>iStock</a:t>
            </a:r>
            <a:r>
              <a:rPr lang="en-US" dirty="0"/>
              <a:t> by Getty. </a:t>
            </a:r>
          </a:p>
          <a:p>
            <a:r>
              <a:rPr lang="en-US" dirty="0"/>
              <a:t>We accessed the images for Modules 13-16 using </a:t>
            </a:r>
            <a:r>
              <a:rPr lang="en-CA" dirty="0">
                <a:hlinkClick r:id="rId3"/>
              </a:rPr>
              <a:t>Google Find Free-to-Use Images</a:t>
            </a:r>
            <a:r>
              <a:rPr lang="en-CA" dirty="0"/>
              <a:t>.</a:t>
            </a:r>
            <a:endParaRPr lang="en-US" dirty="0"/>
          </a:p>
        </p:txBody>
      </p:sp>
    </p:spTree>
    <p:extLst>
      <p:ext uri="{BB962C8B-B14F-4D97-AF65-F5344CB8AC3E}">
        <p14:creationId xmlns:p14="http://schemas.microsoft.com/office/powerpoint/2010/main" val="40398333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3770" y="533400"/>
            <a:ext cx="8229600" cy="674985"/>
          </a:xfrm>
        </p:spPr>
        <p:txBody>
          <a:bodyPr>
            <a:noAutofit/>
          </a:bodyPr>
          <a:lstStyle/>
          <a:p>
            <a:pPr algn="l"/>
            <a:r>
              <a:rPr lang="en-US" sz="2800" dirty="0">
                <a:solidFill>
                  <a:schemeClr val="tx2"/>
                </a:solidFill>
              </a:rPr>
              <a:t>Case Vignette: A Residential Nursing Facility Resident Living with Dementia: How a Psychologist can Help </a:t>
            </a:r>
          </a:p>
        </p:txBody>
      </p:sp>
      <p:sp>
        <p:nvSpPr>
          <p:cNvPr id="3" name="Content Placeholder 2"/>
          <p:cNvSpPr>
            <a:spLocks noGrp="1"/>
          </p:cNvSpPr>
          <p:nvPr>
            <p:ph idx="1"/>
          </p:nvPr>
        </p:nvSpPr>
        <p:spPr>
          <a:xfrm>
            <a:off x="304800" y="1524000"/>
            <a:ext cx="8534400" cy="4906963"/>
          </a:xfrm>
        </p:spPr>
        <p:txBody>
          <a:bodyPr>
            <a:normAutofit/>
          </a:bodyPr>
          <a:lstStyle/>
          <a:p>
            <a:pPr marL="0" indent="0">
              <a:spcAft>
                <a:spcPts val="2000"/>
              </a:spcAft>
              <a:buNone/>
            </a:pPr>
            <a:r>
              <a:rPr lang="en-US" sz="2000" i="1" dirty="0">
                <a:latin typeface="Calibri" charset="0"/>
                <a:ea typeface="Calibri" charset="0"/>
                <a:cs typeface="Calibri" charset="0"/>
              </a:rPr>
              <a:t>Mrs. Jones is a 91-year-old woman in a residential nursing facility who has advanced dementia and is completely dependent upon the residential nursing facility staff for all her care. Due to her dementia, she has lost her ability to communicate and cannot tell others what she wants or needs.  Rather, she calls out, “Nurse, nurse!” throughout the day, but when staff tries to respond, Mrs. Jones cannot tell them what she needs.  </a:t>
            </a:r>
          </a:p>
          <a:p>
            <a:pPr marL="0" indent="0">
              <a:buNone/>
            </a:pPr>
            <a:r>
              <a:rPr lang="en-US" sz="2000" i="1" dirty="0">
                <a:latin typeface="Calibri" charset="0"/>
                <a:ea typeface="Calibri" charset="0"/>
                <a:cs typeface="Calibri" charset="0"/>
              </a:rPr>
              <a:t>Mrs. Jones’ calling out is upsetting to other residents, frustrating to the staff, and Mrs. Jones herself frequently appears distressed and upset.  Yet, no one can figure out how to soothe her or diminish her calling out.  The doctor suggests asking the psychologist for assistance. However, due to the advanced dementia, Mrs. Jones has limited ability to participate in an assessment and is not a candidate for counseling or other traditional intervention. How can the psychologist help?</a:t>
            </a:r>
          </a:p>
        </p:txBody>
      </p:sp>
    </p:spTree>
    <p:extLst>
      <p:ext uri="{BB962C8B-B14F-4D97-AF65-F5344CB8AC3E}">
        <p14:creationId xmlns:p14="http://schemas.microsoft.com/office/powerpoint/2010/main" val="45988006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199"/>
            <a:ext cx="8229600" cy="1164631"/>
          </a:xfrm>
        </p:spPr>
        <p:txBody>
          <a:bodyPr>
            <a:noAutofit/>
          </a:bodyPr>
          <a:lstStyle/>
          <a:p>
            <a:pPr algn="l"/>
            <a:r>
              <a:rPr lang="en-US" sz="2800" dirty="0">
                <a:solidFill>
                  <a:schemeClr val="tx2"/>
                </a:solidFill>
              </a:rPr>
              <a:t>Case Vignette: A Residential Nursing Facility Resident Living with Dementia: How a Psychologist can Help (continued)</a:t>
            </a:r>
          </a:p>
        </p:txBody>
      </p:sp>
      <p:sp>
        <p:nvSpPr>
          <p:cNvPr id="3" name="Content Placeholder 2"/>
          <p:cNvSpPr>
            <a:spLocks noGrp="1"/>
          </p:cNvSpPr>
          <p:nvPr>
            <p:ph idx="1"/>
          </p:nvPr>
        </p:nvSpPr>
        <p:spPr>
          <a:xfrm>
            <a:off x="228600" y="1676400"/>
            <a:ext cx="8229600" cy="5172891"/>
          </a:xfrm>
        </p:spPr>
        <p:txBody>
          <a:bodyPr>
            <a:normAutofit fontScale="47500" lnSpcReduction="20000"/>
          </a:bodyPr>
          <a:lstStyle/>
          <a:p>
            <a:pPr marL="0" indent="0">
              <a:buNone/>
            </a:pPr>
            <a:r>
              <a:rPr lang="en-US" sz="4200" dirty="0">
                <a:latin typeface="Calibri" charset="0"/>
                <a:ea typeface="Calibri" charset="0"/>
                <a:cs typeface="Calibri" charset="0"/>
              </a:rPr>
              <a:t>The interventions that could be helpful include</a:t>
            </a:r>
            <a:r>
              <a:rPr lang="en-US" b="1" dirty="0">
                <a:latin typeface="Calibri" charset="0"/>
                <a:ea typeface="Calibri" charset="0"/>
                <a:cs typeface="Calibri" charset="0"/>
              </a:rPr>
              <a:t>:</a:t>
            </a:r>
          </a:p>
          <a:p>
            <a:r>
              <a:rPr lang="en-US" sz="3800" dirty="0">
                <a:latin typeface="Calibri" charset="0"/>
                <a:ea typeface="Calibri" charset="0"/>
                <a:cs typeface="Calibri" charset="0"/>
              </a:rPr>
              <a:t>Creating a behavior tracking system to determine if there is a trigger to Mrs. Jones’ calling out.  Once identified, the trigger could be eliminated or an alternative approach could be used to decrease her distress. In addition, the psychologist could work with Mrs. Jones’ family to identify music or other sensory stimuli that she has appreciated in the past, and create options to engage her in sensory stimulation regularly during the day.  As an example, the family might create a playlist of comforting music that could be delivered to her through earphones or on a </a:t>
            </a:r>
            <a:r>
              <a:rPr lang="en-US" sz="3800" dirty="0" smtClean="0">
                <a:latin typeface="Calibri" charset="0"/>
                <a:ea typeface="Calibri" charset="0"/>
                <a:cs typeface="Calibri" charset="0"/>
              </a:rPr>
              <a:t>device </a:t>
            </a:r>
            <a:r>
              <a:rPr lang="en-US" sz="3800" dirty="0">
                <a:latin typeface="Calibri" charset="0"/>
                <a:ea typeface="Calibri" charset="0"/>
                <a:cs typeface="Calibri" charset="0"/>
              </a:rPr>
              <a:t>in her room.  The psychologist would also work with staff to identify how to improve their support for quality of life for Mrs. Jones (e.g., </a:t>
            </a:r>
            <a:r>
              <a:rPr lang="en-US" sz="3800" dirty="0" smtClean="0">
                <a:latin typeface="Calibri" charset="0"/>
                <a:ea typeface="Calibri" charset="0"/>
                <a:cs typeface="Calibri" charset="0"/>
              </a:rPr>
              <a:t>activities such as Namaste Care, </a:t>
            </a:r>
            <a:r>
              <a:rPr lang="en-US" sz="3800" dirty="0">
                <a:latin typeface="Calibri" charset="0"/>
                <a:ea typeface="Calibri" charset="0"/>
                <a:cs typeface="Calibri" charset="0"/>
              </a:rPr>
              <a:t>care staff).</a:t>
            </a:r>
          </a:p>
          <a:p>
            <a:r>
              <a:rPr lang="en-US" sz="3800" dirty="0">
                <a:latin typeface="Calibri" charset="0"/>
                <a:ea typeface="Calibri" charset="0"/>
                <a:cs typeface="Calibri" charset="0"/>
              </a:rPr>
              <a:t>Education for staff on how to interact with Mrs. Jones</a:t>
            </a:r>
            <a:r>
              <a:rPr lang="en-US" sz="3800" b="1" dirty="0">
                <a:latin typeface="Calibri" charset="0"/>
                <a:ea typeface="Calibri" charset="0"/>
                <a:cs typeface="Calibri" charset="0"/>
              </a:rPr>
              <a:t>. </a:t>
            </a:r>
            <a:r>
              <a:rPr lang="en-US" sz="3800" dirty="0">
                <a:latin typeface="Calibri" charset="0"/>
                <a:ea typeface="Calibri" charset="0"/>
                <a:cs typeface="Calibri" charset="0"/>
              </a:rPr>
              <a:t> Relying less on verbal skills and more on non-verbal cues and interactions can be helpful to improve understanding when language is diminished.  The activities staff could </a:t>
            </a:r>
            <a:r>
              <a:rPr lang="en-US" sz="3800" dirty="0" smtClean="0">
                <a:latin typeface="Calibri" charset="0"/>
                <a:ea typeface="Calibri" charset="0"/>
                <a:cs typeface="Calibri" charset="0"/>
              </a:rPr>
              <a:t>include her in </a:t>
            </a:r>
            <a:r>
              <a:rPr lang="en-US" sz="3800" dirty="0">
                <a:latin typeface="Calibri" charset="0"/>
                <a:ea typeface="Calibri" charset="0"/>
                <a:cs typeface="Calibri" charset="0"/>
              </a:rPr>
              <a:t>appropriate group activities to increase the rate of prosocial stimulating activities.</a:t>
            </a:r>
          </a:p>
          <a:p>
            <a:r>
              <a:rPr lang="en-US" sz="3800" dirty="0">
                <a:latin typeface="Calibri" charset="0"/>
                <a:ea typeface="Calibri" charset="0"/>
                <a:cs typeface="Calibri" charset="0"/>
              </a:rPr>
              <a:t>Creating a person-centered plan of care for responding to the challenging behavior.</a:t>
            </a:r>
            <a:r>
              <a:rPr lang="en-US" sz="3800" b="1" dirty="0">
                <a:latin typeface="Calibri" charset="0"/>
                <a:ea typeface="Calibri" charset="0"/>
                <a:cs typeface="Calibri" charset="0"/>
              </a:rPr>
              <a:t> </a:t>
            </a:r>
            <a:r>
              <a:rPr lang="en-US" sz="3800" dirty="0">
                <a:latin typeface="Calibri" charset="0"/>
                <a:ea typeface="Calibri" charset="0"/>
                <a:cs typeface="Calibri" charset="0"/>
              </a:rPr>
              <a:t> Interventions by staff that take into account who Mrs. Jones is, what she likes and dislikes, and the triggers to her behavior, can help to reduce the frequency and intensity of her calling out.</a:t>
            </a:r>
            <a:endParaRPr lang="en-US" sz="7200" dirty="0"/>
          </a:p>
        </p:txBody>
      </p:sp>
    </p:spTree>
    <p:extLst>
      <p:ext uri="{BB962C8B-B14F-4D97-AF65-F5344CB8AC3E}">
        <p14:creationId xmlns:p14="http://schemas.microsoft.com/office/powerpoint/2010/main" val="336703251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651285"/>
            <a:ext cx="8229600" cy="948916"/>
          </a:xfrm>
        </p:spPr>
        <p:txBody>
          <a:bodyPr>
            <a:normAutofit/>
          </a:bodyPr>
          <a:lstStyle/>
          <a:p>
            <a:pPr algn="l"/>
            <a:r>
              <a:rPr lang="en-US" sz="2800" dirty="0">
                <a:solidFill>
                  <a:schemeClr val="tx2"/>
                </a:solidFill>
              </a:rPr>
              <a:t>First Step—What are We Dealing With?</a:t>
            </a:r>
          </a:p>
        </p:txBody>
      </p:sp>
      <p:sp>
        <p:nvSpPr>
          <p:cNvPr id="3" name="Content Placeholder 2"/>
          <p:cNvSpPr>
            <a:spLocks noGrp="1"/>
          </p:cNvSpPr>
          <p:nvPr>
            <p:ph idx="1"/>
          </p:nvPr>
        </p:nvSpPr>
        <p:spPr>
          <a:xfrm>
            <a:off x="457200" y="1600201"/>
            <a:ext cx="8229600" cy="2057399"/>
          </a:xfrm>
        </p:spPr>
        <p:txBody>
          <a:bodyPr>
            <a:normAutofit lnSpcReduction="10000"/>
          </a:bodyPr>
          <a:lstStyle/>
          <a:p>
            <a:pPr marL="0" indent="0">
              <a:spcAft>
                <a:spcPts val="1900"/>
              </a:spcAft>
              <a:buNone/>
            </a:pPr>
            <a:r>
              <a:rPr lang="en-US" sz="2000" dirty="0">
                <a:latin typeface="Calibri" charset="0"/>
                <a:ea typeface="Calibri" charset="0"/>
                <a:cs typeface="Calibri" charset="0"/>
              </a:rPr>
              <a:t>This module has helped define both the clinical social worker’s and psychologist’s roles in dementia care and some fundamentals in practice for both disciplines. Now this module examines how clinical social workers and clinical psychologists practice with persons suspected of/assessed as having dementia and their care partners across the illness continuum. </a:t>
            </a:r>
          </a:p>
          <a:p>
            <a:pPr marL="0" indent="0" algn="r">
              <a:buNone/>
            </a:pPr>
            <a:r>
              <a:rPr lang="en-US" sz="2000" dirty="0">
                <a:latin typeface="Calibri" charset="0"/>
                <a:ea typeface="Calibri" charset="0"/>
                <a:cs typeface="Calibri" charset="0"/>
              </a:rPr>
              <a:t>(NIA, NIH, 2008)</a:t>
            </a:r>
            <a:endParaRPr lang="en-US" dirty="0"/>
          </a:p>
        </p:txBody>
      </p:sp>
    </p:spTree>
    <p:extLst>
      <p:ext uri="{BB962C8B-B14F-4D97-AF65-F5344CB8AC3E}">
        <p14:creationId xmlns:p14="http://schemas.microsoft.com/office/powerpoint/2010/main" val="286802192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381000"/>
            <a:ext cx="8229600" cy="1066800"/>
          </a:xfrm>
        </p:spPr>
        <p:txBody>
          <a:bodyPr>
            <a:noAutofit/>
          </a:bodyPr>
          <a:lstStyle/>
          <a:p>
            <a:pPr algn="l"/>
            <a:r>
              <a:rPr lang="en-US" sz="2800" dirty="0">
                <a:solidFill>
                  <a:schemeClr val="tx2"/>
                </a:solidFill>
              </a:rPr>
              <a:t>What is Normal Aging vs. What is Not: Assessing for Mild Cognitive Impairment </a:t>
            </a:r>
            <a:r>
              <a:rPr lang="en-US" sz="2800" dirty="0" smtClean="0">
                <a:solidFill>
                  <a:schemeClr val="tx2"/>
                </a:solidFill>
              </a:rPr>
              <a:t>(MCI) and </a:t>
            </a:r>
            <a:r>
              <a:rPr lang="en-US" sz="2800" dirty="0">
                <a:solidFill>
                  <a:schemeClr val="tx2"/>
                </a:solidFill>
              </a:rPr>
              <a:t>Dementia</a:t>
            </a:r>
          </a:p>
        </p:txBody>
      </p:sp>
      <p:sp>
        <p:nvSpPr>
          <p:cNvPr id="3" name="Content Placeholder 2"/>
          <p:cNvSpPr>
            <a:spLocks noGrp="1"/>
          </p:cNvSpPr>
          <p:nvPr>
            <p:ph idx="1"/>
          </p:nvPr>
        </p:nvSpPr>
        <p:spPr>
          <a:xfrm>
            <a:off x="304800" y="1600200"/>
            <a:ext cx="8229600" cy="4572000"/>
          </a:xfrm>
        </p:spPr>
        <p:txBody>
          <a:bodyPr>
            <a:noAutofit/>
          </a:bodyPr>
          <a:lstStyle/>
          <a:p>
            <a:pPr lvl="0"/>
            <a:r>
              <a:rPr lang="en-US" sz="2000" dirty="0">
                <a:latin typeface="Calibri" charset="0"/>
                <a:ea typeface="Calibri" charset="0"/>
                <a:cs typeface="Calibri" charset="0"/>
              </a:rPr>
              <a:t>Clinical social workers and clinical psychologists can play a significant role in actively assessing for dementia symptoms/MCI and practicing with the person with potential dementia and their care partners to </a:t>
            </a:r>
            <a:r>
              <a:rPr lang="en-US" sz="2000" dirty="0" smtClean="0">
                <a:latin typeface="Calibri" charset="0"/>
                <a:ea typeface="Calibri" charset="0"/>
                <a:cs typeface="Calibri" charset="0"/>
              </a:rPr>
              <a:t>provide evaluation </a:t>
            </a:r>
            <a:r>
              <a:rPr lang="en-US" sz="2000" dirty="0">
                <a:latin typeface="Calibri" charset="0"/>
                <a:ea typeface="Calibri" charset="0"/>
                <a:cs typeface="Calibri" charset="0"/>
              </a:rPr>
              <a:t>and treatment. </a:t>
            </a:r>
          </a:p>
          <a:p>
            <a:pPr lvl="0"/>
            <a:r>
              <a:rPr lang="en-US" sz="2000" dirty="0">
                <a:latin typeface="Calibri" charset="0"/>
                <a:ea typeface="Calibri" charset="0"/>
                <a:cs typeface="Calibri" charset="0"/>
              </a:rPr>
              <a:t>Clinical social workers and clinical psychologists can assist in coordinating this care, counsel concerned care partners of a person with memory loss or other signs of cognitive impairment to seek medical attention and to pursue a diagnostic evaluation.</a:t>
            </a:r>
          </a:p>
          <a:p>
            <a:pPr lvl="0"/>
            <a:r>
              <a:rPr lang="en-US" sz="2000" dirty="0">
                <a:latin typeface="Calibri" charset="0"/>
                <a:ea typeface="Calibri" charset="0"/>
                <a:cs typeface="Calibri" charset="0"/>
              </a:rPr>
              <a:t>Family conflicts and dynamics can occur surrounding </a:t>
            </a:r>
            <a:r>
              <a:rPr lang="en-US" sz="2000" dirty="0" smtClean="0">
                <a:latin typeface="Calibri" charset="0"/>
                <a:ea typeface="Calibri" charset="0"/>
                <a:cs typeface="Calibri" charset="0"/>
              </a:rPr>
              <a:t>a </a:t>
            </a:r>
            <a:r>
              <a:rPr lang="en-US" sz="2000" dirty="0">
                <a:latin typeface="Calibri" charset="0"/>
                <a:ea typeface="Calibri" charset="0"/>
                <a:cs typeface="Calibri" charset="0"/>
              </a:rPr>
              <a:t>dementia diagnosis and the care needed for the PLwD.  Clinical social workers and clinical psychologists can assist with working through these dynamics and helping find a degree of acceptance, and constructing a plan for the future.</a:t>
            </a:r>
          </a:p>
          <a:p>
            <a:pPr marL="0" lvl="0" indent="0" algn="r">
              <a:buNone/>
            </a:pPr>
            <a:r>
              <a:rPr lang="en-US" sz="2000" dirty="0">
                <a:latin typeface="Calibri" charset="0"/>
                <a:ea typeface="Calibri" charset="0"/>
                <a:cs typeface="Calibri" charset="0"/>
              </a:rPr>
              <a:t>(NIA, NIH, 2008)</a:t>
            </a:r>
          </a:p>
        </p:txBody>
      </p:sp>
    </p:spTree>
    <p:extLst>
      <p:ext uri="{BB962C8B-B14F-4D97-AF65-F5344CB8AC3E}">
        <p14:creationId xmlns:p14="http://schemas.microsoft.com/office/powerpoint/2010/main" val="429053373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 name="Title 22"/>
          <p:cNvSpPr>
            <a:spLocks noGrp="1"/>
          </p:cNvSpPr>
          <p:nvPr>
            <p:ph type="title"/>
          </p:nvPr>
        </p:nvSpPr>
        <p:spPr/>
        <p:txBody>
          <a:bodyPr/>
          <a:lstStyle/>
          <a:p>
            <a:r>
              <a:rPr lang="en-US" dirty="0" smtClean="0"/>
              <a:t>Outline (4)</a:t>
            </a:r>
            <a:r>
              <a:rPr lang="en-US" dirty="0" smtClean="0">
                <a:solidFill>
                  <a:schemeClr val="bg1"/>
                </a:solidFill>
              </a:rPr>
              <a:t> </a:t>
            </a:r>
            <a:endParaRPr lang="en-CA" dirty="0">
              <a:solidFill>
                <a:schemeClr val="bg1"/>
              </a:solidFill>
            </a:endParaRPr>
          </a:p>
        </p:txBody>
      </p:sp>
      <p:sp>
        <p:nvSpPr>
          <p:cNvPr id="2" name="Content Placeholder 1">
            <a:extLst>
              <a:ext uri="{FF2B5EF4-FFF2-40B4-BE49-F238E27FC236}">
                <a16:creationId xmlns:a16="http://schemas.microsoft.com/office/drawing/2014/main" id="{708FBB4A-8143-4C26-89CD-9AE3388991EF}"/>
              </a:ext>
            </a:extLst>
          </p:cNvPr>
          <p:cNvSpPr>
            <a:spLocks noGrp="1"/>
          </p:cNvSpPr>
          <p:nvPr>
            <p:ph idx="1"/>
          </p:nvPr>
        </p:nvSpPr>
        <p:spPr>
          <a:xfrm>
            <a:off x="457200" y="1560945"/>
            <a:ext cx="8229600" cy="1877437"/>
          </a:xfrm>
        </p:spPr>
        <p:txBody>
          <a:bodyPr/>
          <a:lstStyle/>
          <a:p>
            <a:pPr lvl="0"/>
            <a:r>
              <a:rPr lang="en-US" dirty="0"/>
              <a:t>Introduction</a:t>
            </a:r>
          </a:p>
          <a:p>
            <a:pPr lvl="0"/>
            <a:r>
              <a:rPr lang="en-US" dirty="0"/>
              <a:t>Roles of clinical social workers and clinical psychologists in providing care</a:t>
            </a:r>
          </a:p>
          <a:p>
            <a:pPr lvl="0"/>
            <a:r>
              <a:rPr lang="en-US" dirty="0"/>
              <a:t>Fundamentals of clinical social work and clinical psychology practice</a:t>
            </a:r>
          </a:p>
          <a:p>
            <a:pPr lvl="0"/>
            <a:r>
              <a:rPr lang="en-US" b="1" dirty="0"/>
              <a:t>Strategies to assist and counsel </a:t>
            </a:r>
            <a:r>
              <a:rPr lang="en-US" b="1" dirty="0" err="1"/>
              <a:t>PLwD</a:t>
            </a:r>
            <a:r>
              <a:rPr lang="en-US" b="1" dirty="0"/>
              <a:t> and their care partners</a:t>
            </a:r>
            <a:endParaRPr lang="en-US" dirty="0"/>
          </a:p>
          <a:p>
            <a:pPr lvl="0"/>
            <a:r>
              <a:rPr lang="en-US" dirty="0"/>
              <a:t>Home and community-based services and social services</a:t>
            </a:r>
          </a:p>
        </p:txBody>
      </p:sp>
    </p:spTree>
    <p:extLst>
      <p:ext uri="{BB962C8B-B14F-4D97-AF65-F5344CB8AC3E}">
        <p14:creationId xmlns:p14="http://schemas.microsoft.com/office/powerpoint/2010/main" val="225868370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457200"/>
            <a:ext cx="8229600" cy="990600"/>
          </a:xfrm>
        </p:spPr>
        <p:txBody>
          <a:bodyPr>
            <a:normAutofit/>
          </a:bodyPr>
          <a:lstStyle/>
          <a:p>
            <a:pPr algn="l"/>
            <a:r>
              <a:rPr lang="en-US" sz="2800" dirty="0">
                <a:solidFill>
                  <a:schemeClr val="tx2"/>
                </a:solidFill>
              </a:rPr>
              <a:t>Tools, Guidelines, and Resources to </a:t>
            </a:r>
            <a:br>
              <a:rPr lang="en-US" sz="2800" dirty="0">
                <a:solidFill>
                  <a:schemeClr val="tx2"/>
                </a:solidFill>
              </a:rPr>
            </a:br>
            <a:r>
              <a:rPr lang="en-US" sz="2800" dirty="0">
                <a:solidFill>
                  <a:schemeClr val="tx2"/>
                </a:solidFill>
              </a:rPr>
              <a:t>Assess for MCI and/or Suspected Dementia</a:t>
            </a:r>
          </a:p>
        </p:txBody>
      </p:sp>
      <p:sp>
        <p:nvSpPr>
          <p:cNvPr id="3" name="Content Placeholder 2"/>
          <p:cNvSpPr>
            <a:spLocks noGrp="1"/>
          </p:cNvSpPr>
          <p:nvPr>
            <p:ph idx="1"/>
          </p:nvPr>
        </p:nvSpPr>
        <p:spPr>
          <a:xfrm>
            <a:off x="168536" y="1447800"/>
            <a:ext cx="8229600" cy="4800600"/>
          </a:xfrm>
        </p:spPr>
        <p:txBody>
          <a:bodyPr>
            <a:normAutofit lnSpcReduction="10000"/>
          </a:bodyPr>
          <a:lstStyle/>
          <a:p>
            <a:pPr lvl="0"/>
            <a:r>
              <a:rPr lang="en-US" sz="2000" dirty="0"/>
              <a:t>Clinical social workers and clinical psychologists often provide testing to assess for cognitive impairment. </a:t>
            </a:r>
          </a:p>
          <a:p>
            <a:pPr lvl="0"/>
            <a:r>
              <a:rPr lang="en-US" sz="2000" dirty="0"/>
              <a:t>Dementia Screening tools, guidelines, and resources </a:t>
            </a:r>
            <a:r>
              <a:rPr lang="en-US" sz="2000" dirty="0" smtClean="0"/>
              <a:t>include</a:t>
            </a:r>
            <a:r>
              <a:rPr lang="en-US" sz="2000" dirty="0"/>
              <a:t>:</a:t>
            </a:r>
          </a:p>
          <a:p>
            <a:pPr lvl="1">
              <a:buFont typeface="Courier New" charset="0"/>
              <a:buChar char="o"/>
            </a:pPr>
            <a:r>
              <a:rPr lang="en-US" sz="2000" dirty="0"/>
              <a:t>Mini </a:t>
            </a:r>
            <a:r>
              <a:rPr lang="en-US" sz="2000" dirty="0" smtClean="0"/>
              <a:t>cog, SLUMS exam, </a:t>
            </a:r>
            <a:r>
              <a:rPr lang="en-US" dirty="0" smtClean="0"/>
              <a:t>Rapid </a:t>
            </a:r>
            <a:r>
              <a:rPr lang="en-US" dirty="0"/>
              <a:t>Cognitive Screen or Short Blessed Test, </a:t>
            </a:r>
            <a:r>
              <a:rPr lang="en-US" dirty="0" smtClean="0"/>
              <a:t>most of which can </a:t>
            </a:r>
            <a:r>
              <a:rPr lang="en-US" dirty="0"/>
              <a:t>be completed under 5 minutes</a:t>
            </a:r>
            <a:r>
              <a:rPr lang="en-US" dirty="0" smtClean="0"/>
              <a:t>.</a:t>
            </a:r>
            <a:endParaRPr lang="en-US" dirty="0"/>
          </a:p>
          <a:p>
            <a:pPr lvl="1">
              <a:buFont typeface="Courier New" charset="0"/>
              <a:buChar char="o"/>
            </a:pPr>
            <a:r>
              <a:rPr lang="en-US" b="1" dirty="0" smtClean="0"/>
              <a:t> </a:t>
            </a:r>
            <a:r>
              <a:rPr lang="en-US" sz="2000" dirty="0" smtClean="0"/>
              <a:t>Guidelines </a:t>
            </a:r>
            <a:r>
              <a:rPr lang="en-US" sz="2000" dirty="0"/>
              <a:t>for the Evaluation of Dementia and Age-Related Cognitive Change</a:t>
            </a:r>
          </a:p>
          <a:p>
            <a:pPr lvl="1">
              <a:buFont typeface="Courier New" charset="0"/>
              <a:buChar char="o"/>
            </a:pPr>
            <a:r>
              <a:rPr lang="en-US" sz="2000" dirty="0"/>
              <a:t>What Mental Health Practitioners Should Know About Working with Older Adults</a:t>
            </a:r>
            <a:r>
              <a:rPr lang="en-US" sz="2000" i="1" dirty="0"/>
              <a:t> </a:t>
            </a:r>
            <a:r>
              <a:rPr lang="en-US" sz="2000" dirty="0"/>
              <a:t>publication</a:t>
            </a:r>
          </a:p>
          <a:p>
            <a:pPr lvl="1">
              <a:buFont typeface="Courier New" charset="0"/>
              <a:buChar char="o"/>
            </a:pPr>
            <a:r>
              <a:rPr lang="en-US" sz="2000" dirty="0"/>
              <a:t>Advanced Practice in Mental Health Settings Teaching Module</a:t>
            </a:r>
          </a:p>
          <a:p>
            <a:pPr lvl="1">
              <a:buFont typeface="Courier New" charset="0"/>
              <a:buChar char="o"/>
            </a:pPr>
            <a:r>
              <a:rPr lang="en-US" sz="2000" dirty="0"/>
              <a:t>Alzheimer’s Disease Center (ADC) or Tertiary Care Center’s Memory Clinic</a:t>
            </a:r>
          </a:p>
          <a:p>
            <a:pPr lvl="1">
              <a:buFont typeface="Courier New" charset="0"/>
              <a:buChar char="o"/>
            </a:pPr>
            <a:r>
              <a:rPr lang="en-US" sz="2000" dirty="0"/>
              <a:t>National Institute on Aging Diagnostic Guidelines</a:t>
            </a:r>
          </a:p>
          <a:p>
            <a:pPr marL="457200" lvl="1" indent="0" algn="r">
              <a:buNone/>
            </a:pPr>
            <a:r>
              <a:rPr lang="en-US" sz="2000" dirty="0" smtClean="0"/>
              <a:t>(National </a:t>
            </a:r>
            <a:r>
              <a:rPr lang="en-US" sz="2000" dirty="0"/>
              <a:t>Institute on Aging [NIA], </a:t>
            </a:r>
            <a:r>
              <a:rPr lang="en-US" sz="2000" dirty="0" err="1"/>
              <a:t>n.d.</a:t>
            </a:r>
            <a:r>
              <a:rPr lang="en-US" sz="2000" dirty="0"/>
              <a:t>-c; </a:t>
            </a:r>
            <a:r>
              <a:rPr lang="en-US" sz="2000" dirty="0" err="1"/>
              <a:t>n.d.</a:t>
            </a:r>
            <a:r>
              <a:rPr lang="en-US" sz="2000" dirty="0"/>
              <a:t>-e)</a:t>
            </a:r>
          </a:p>
        </p:txBody>
      </p:sp>
    </p:spTree>
    <p:extLst>
      <p:ext uri="{BB962C8B-B14F-4D97-AF65-F5344CB8AC3E}">
        <p14:creationId xmlns:p14="http://schemas.microsoft.com/office/powerpoint/2010/main" val="93786103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229600" cy="762000"/>
          </a:xfrm>
        </p:spPr>
        <p:txBody>
          <a:bodyPr>
            <a:normAutofit fontScale="90000"/>
          </a:bodyPr>
          <a:lstStyle/>
          <a:p>
            <a:r>
              <a:rPr lang="en-US" dirty="0"/>
              <a:t>Guidelines and Resources for Assessing Adults with Intellectual Disability</a:t>
            </a:r>
          </a:p>
        </p:txBody>
      </p:sp>
      <p:sp>
        <p:nvSpPr>
          <p:cNvPr id="3" name="Content Placeholder 2"/>
          <p:cNvSpPr>
            <a:spLocks noGrp="1"/>
          </p:cNvSpPr>
          <p:nvPr>
            <p:ph idx="1"/>
          </p:nvPr>
        </p:nvSpPr>
        <p:spPr>
          <a:xfrm>
            <a:off x="457200" y="1463040"/>
            <a:ext cx="8229600" cy="5201424"/>
          </a:xfrm>
        </p:spPr>
        <p:txBody>
          <a:bodyPr/>
          <a:lstStyle/>
          <a:p>
            <a:r>
              <a:rPr lang="en-US" dirty="0"/>
              <a:t>Clinical social workers and clinical psychologists may often encounter adults who have been referred or admitted who seem to have an lifelong intellectual disability.</a:t>
            </a:r>
          </a:p>
          <a:p>
            <a:r>
              <a:rPr lang="en-US" dirty="0"/>
              <a:t>Having familiarity with adults with intellectual disability can help the clinicians serve a consultants to care staff, undertake assessments, and help formulate care plans.  Staff from intellectual disability agencies can be useful informants as to the nature of the person’s particular behaviors and what techniques the person responses to for compliance and calming. They can also inform on residual expressive and receptive language skills.</a:t>
            </a:r>
          </a:p>
          <a:p>
            <a:r>
              <a:rPr lang="en-US" dirty="0"/>
              <a:t>For assessment, the NTG-related guidelines can identify instruments that may be used to better understand residual function (Jokinen et al., 2013; Moran et al., 2013) and stage of dementia.  For dealing with BPSDs, NTG-related and other resources can help in understanding and applying non-pharmaceutical and behavioral interventions (British Psychological Society, 2009; Jokinen et al., 2013)</a:t>
            </a:r>
          </a:p>
          <a:p>
            <a:endParaRPr lang="en-US" dirty="0"/>
          </a:p>
        </p:txBody>
      </p:sp>
    </p:spTree>
    <p:extLst>
      <p:ext uri="{BB962C8B-B14F-4D97-AF65-F5344CB8AC3E}">
        <p14:creationId xmlns:p14="http://schemas.microsoft.com/office/powerpoint/2010/main" val="426507305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609600"/>
            <a:ext cx="8229600" cy="715962"/>
          </a:xfrm>
        </p:spPr>
        <p:txBody>
          <a:bodyPr>
            <a:normAutofit/>
          </a:bodyPr>
          <a:lstStyle/>
          <a:p>
            <a:pPr algn="l"/>
            <a:r>
              <a:rPr lang="en-US" sz="2800" dirty="0">
                <a:solidFill>
                  <a:schemeClr val="tx2"/>
                </a:solidFill>
              </a:rPr>
              <a:t>Assessment</a:t>
            </a:r>
          </a:p>
        </p:txBody>
      </p:sp>
      <p:sp>
        <p:nvSpPr>
          <p:cNvPr id="3" name="Content Placeholder 2"/>
          <p:cNvSpPr>
            <a:spLocks noGrp="1"/>
          </p:cNvSpPr>
          <p:nvPr>
            <p:ph idx="1"/>
          </p:nvPr>
        </p:nvSpPr>
        <p:spPr>
          <a:xfrm>
            <a:off x="152400" y="1600200"/>
            <a:ext cx="8229600" cy="4525963"/>
          </a:xfrm>
        </p:spPr>
        <p:txBody>
          <a:bodyPr>
            <a:normAutofit/>
          </a:bodyPr>
          <a:lstStyle/>
          <a:p>
            <a:pPr lvl="0"/>
            <a:r>
              <a:rPr lang="en-US" sz="2000" dirty="0">
                <a:latin typeface="Calibri" charset="0"/>
                <a:ea typeface="Calibri" charset="0"/>
                <a:cs typeface="Calibri" charset="0"/>
              </a:rPr>
              <a:t>The assessment completed by clinical social workers and clinical psychologists guides the interventions (i.e</a:t>
            </a:r>
            <a:r>
              <a:rPr lang="en-US" sz="2000" dirty="0" smtClean="0">
                <a:latin typeface="Calibri" charset="0"/>
                <a:ea typeface="Calibri" charset="0"/>
                <a:cs typeface="Calibri" charset="0"/>
              </a:rPr>
              <a:t>., </a:t>
            </a:r>
            <a:r>
              <a:rPr lang="en-US" sz="2000" dirty="0">
                <a:latin typeface="Calibri" charset="0"/>
                <a:ea typeface="Calibri" charset="0"/>
                <a:cs typeface="Calibri" charset="0"/>
              </a:rPr>
              <a:t>counseling, behavioral management, long-term care planning) provided. </a:t>
            </a:r>
          </a:p>
          <a:p>
            <a:pPr lvl="0">
              <a:spcAft>
                <a:spcPts val="2000"/>
              </a:spcAft>
            </a:pPr>
            <a:r>
              <a:rPr lang="en-US" sz="2000" dirty="0">
                <a:latin typeface="Calibri" charset="0"/>
                <a:ea typeface="Calibri" charset="0"/>
                <a:cs typeface="Calibri" charset="0"/>
              </a:rPr>
              <a:t>Clinical social workers and clinical psychologists need to understand and be able to articulate the neurobiology as well as cognitive and behavioral manifestations across stages of dementia, to the best of their knowledge and ability, taking into consideration that each person living with dementia experiences different symptoms of the </a:t>
            </a:r>
            <a:r>
              <a:rPr lang="en-US" sz="2000" dirty="0" smtClean="0">
                <a:latin typeface="Calibri" charset="0"/>
                <a:ea typeface="Calibri" charset="0"/>
                <a:cs typeface="Calibri" charset="0"/>
              </a:rPr>
              <a:t>disease.</a:t>
            </a:r>
            <a:endParaRPr lang="en-US" sz="2000" dirty="0">
              <a:latin typeface="Calibri" charset="0"/>
              <a:ea typeface="Calibri" charset="0"/>
              <a:cs typeface="Calibri" charset="0"/>
            </a:endParaRPr>
          </a:p>
          <a:p>
            <a:pPr marL="0" lvl="0" indent="0" algn="r">
              <a:buNone/>
            </a:pPr>
            <a:r>
              <a:rPr lang="en-US" sz="2000" dirty="0">
                <a:latin typeface="Calibri" charset="0"/>
                <a:ea typeface="Calibri" charset="0"/>
                <a:cs typeface="Calibri" charset="0"/>
              </a:rPr>
              <a:t>(Alzheimer's Association, 2009; APA, 2009); NASW, 2015)</a:t>
            </a:r>
          </a:p>
        </p:txBody>
      </p:sp>
    </p:spTree>
    <p:extLst>
      <p:ext uri="{BB962C8B-B14F-4D97-AF65-F5344CB8AC3E}">
        <p14:creationId xmlns:p14="http://schemas.microsoft.com/office/powerpoint/2010/main" val="406632217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09600"/>
            <a:ext cx="8229600" cy="533400"/>
          </a:xfrm>
        </p:spPr>
        <p:txBody>
          <a:bodyPr>
            <a:normAutofit/>
          </a:bodyPr>
          <a:lstStyle/>
          <a:p>
            <a:pPr algn="l"/>
            <a:r>
              <a:rPr lang="en-US" sz="2800" dirty="0">
                <a:solidFill>
                  <a:schemeClr val="tx2"/>
                </a:solidFill>
              </a:rPr>
              <a:t>Assessment Tools</a:t>
            </a:r>
          </a:p>
        </p:txBody>
      </p:sp>
      <p:sp>
        <p:nvSpPr>
          <p:cNvPr id="3" name="Content Placeholder 2"/>
          <p:cNvSpPr>
            <a:spLocks noGrp="1"/>
          </p:cNvSpPr>
          <p:nvPr>
            <p:ph idx="1"/>
          </p:nvPr>
        </p:nvSpPr>
        <p:spPr>
          <a:xfrm>
            <a:off x="457200" y="1600200"/>
            <a:ext cx="8229600" cy="3428999"/>
          </a:xfrm>
        </p:spPr>
        <p:txBody>
          <a:bodyPr>
            <a:normAutofit/>
          </a:bodyPr>
          <a:lstStyle/>
          <a:p>
            <a:pPr>
              <a:spcAft>
                <a:spcPts val="1200"/>
              </a:spcAft>
            </a:pPr>
            <a:r>
              <a:rPr lang="en-US" sz="2000" dirty="0">
                <a:latin typeface="Calibri" charset="0"/>
                <a:ea typeface="Calibri" charset="0"/>
                <a:cs typeface="Calibri" charset="0"/>
                <a:hlinkClick r:id="rId3"/>
              </a:rPr>
              <a:t>A </a:t>
            </a:r>
            <a:r>
              <a:rPr lang="en-US" sz="2000" dirty="0" smtClean="0">
                <a:latin typeface="Calibri" charset="0"/>
                <a:ea typeface="Calibri" charset="0"/>
                <a:cs typeface="Calibri" charset="0"/>
                <a:hlinkClick r:id="rId3"/>
              </a:rPr>
              <a:t>Person-Directed </a:t>
            </a:r>
            <a:r>
              <a:rPr lang="en-US" sz="2000" dirty="0">
                <a:latin typeface="Calibri" charset="0"/>
                <a:ea typeface="Calibri" charset="0"/>
                <a:cs typeface="Calibri" charset="0"/>
                <a:hlinkClick r:id="rId3"/>
              </a:rPr>
              <a:t>or </a:t>
            </a:r>
            <a:r>
              <a:rPr lang="en-US" sz="2000" dirty="0" smtClean="0">
                <a:latin typeface="Calibri" charset="0"/>
                <a:ea typeface="Calibri" charset="0"/>
                <a:cs typeface="Calibri" charset="0"/>
                <a:hlinkClick r:id="rId3"/>
              </a:rPr>
              <a:t>Person-Centered </a:t>
            </a:r>
            <a:r>
              <a:rPr lang="en-US" sz="2000" dirty="0">
                <a:latin typeface="Calibri" charset="0"/>
                <a:ea typeface="Calibri" charset="0"/>
                <a:cs typeface="Calibri" charset="0"/>
                <a:hlinkClick r:id="rId3"/>
              </a:rPr>
              <a:t>Assessment Tool</a:t>
            </a:r>
            <a:endParaRPr lang="en-US" sz="2000" dirty="0">
              <a:latin typeface="Calibri" charset="0"/>
              <a:ea typeface="Calibri" charset="0"/>
              <a:cs typeface="Calibri" charset="0"/>
            </a:endParaRPr>
          </a:p>
          <a:p>
            <a:pPr>
              <a:spcAft>
                <a:spcPts val="1200"/>
              </a:spcAft>
            </a:pPr>
            <a:r>
              <a:rPr lang="en-US" sz="2000" dirty="0">
                <a:latin typeface="Calibri" charset="0"/>
                <a:ea typeface="Calibri" charset="0"/>
                <a:cs typeface="Calibri" charset="0"/>
                <a:hlinkClick r:id="rId4"/>
              </a:rPr>
              <a:t>Elements of a biopsychosocial assessment </a:t>
            </a:r>
            <a:endParaRPr lang="en-US" sz="2000" dirty="0">
              <a:latin typeface="Calibri" charset="0"/>
              <a:ea typeface="Calibri" charset="0"/>
              <a:cs typeface="Calibri" charset="0"/>
            </a:endParaRPr>
          </a:p>
          <a:p>
            <a:pPr>
              <a:spcAft>
                <a:spcPts val="1200"/>
              </a:spcAft>
            </a:pPr>
            <a:r>
              <a:rPr lang="en-US" sz="2000" dirty="0">
                <a:latin typeface="Calibri" charset="0"/>
                <a:ea typeface="Calibri" charset="0"/>
                <a:cs typeface="Calibri" charset="0"/>
                <a:hlinkClick r:id="rId5"/>
              </a:rPr>
              <a:t>Dementia Practice Guidelines</a:t>
            </a:r>
            <a:endParaRPr lang="en-US" dirty="0"/>
          </a:p>
        </p:txBody>
      </p:sp>
    </p:spTree>
    <p:extLst>
      <p:ext uri="{BB962C8B-B14F-4D97-AF65-F5344CB8AC3E}">
        <p14:creationId xmlns:p14="http://schemas.microsoft.com/office/powerpoint/2010/main" val="212804373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199" y="274638"/>
            <a:ext cx="1695413" cy="1143000"/>
          </a:xfrm>
        </p:spPr>
        <p:txBody>
          <a:bodyPr>
            <a:normAutofit/>
          </a:bodyPr>
          <a:lstStyle/>
          <a:p>
            <a:r>
              <a:rPr lang="en-US" sz="2800" dirty="0">
                <a:solidFill>
                  <a:schemeClr val="tx2"/>
                </a:solidFill>
              </a:rPr>
              <a:t>Mini-cog</a:t>
            </a:r>
            <a:r>
              <a:rPr lang="en-US" baseline="30000" dirty="0"/>
              <a:t>©</a:t>
            </a:r>
            <a:endParaRPr lang="en-US" sz="2800" dirty="0">
              <a:solidFill>
                <a:schemeClr val="tx2"/>
              </a:solidFill>
            </a:endParaRPr>
          </a:p>
        </p:txBody>
      </p:sp>
      <p:sp>
        <p:nvSpPr>
          <p:cNvPr id="3" name="Content Placeholder 2"/>
          <p:cNvSpPr>
            <a:spLocks noGrp="1"/>
          </p:cNvSpPr>
          <p:nvPr>
            <p:ph idx="1"/>
          </p:nvPr>
        </p:nvSpPr>
        <p:spPr>
          <a:xfrm>
            <a:off x="457198" y="1398044"/>
            <a:ext cx="8153401" cy="4164556"/>
          </a:xfrm>
        </p:spPr>
        <p:txBody>
          <a:bodyPr>
            <a:normAutofit/>
          </a:bodyPr>
          <a:lstStyle/>
          <a:p>
            <a:pPr marL="0" indent="0">
              <a:buNone/>
            </a:pPr>
            <a:r>
              <a:rPr lang="en-US" dirty="0" smtClean="0"/>
              <a:t>The</a:t>
            </a:r>
            <a:r>
              <a:rPr lang="en-US" dirty="0"/>
              <a:t> </a:t>
            </a:r>
            <a:r>
              <a:rPr lang="en-US" b="1" dirty="0"/>
              <a:t>Mini</a:t>
            </a:r>
            <a:r>
              <a:rPr lang="en-US" dirty="0"/>
              <a:t>-</a:t>
            </a:r>
            <a:r>
              <a:rPr lang="en-US" b="1" dirty="0"/>
              <a:t>Cog</a:t>
            </a:r>
            <a:r>
              <a:rPr lang="en-US" dirty="0"/>
              <a:t> test is a </a:t>
            </a:r>
            <a:r>
              <a:rPr lang="en-US" dirty="0" smtClean="0"/>
              <a:t>3-minute </a:t>
            </a:r>
            <a:r>
              <a:rPr lang="en-US" dirty="0"/>
              <a:t>instrument to screen for cognitive impairment in older adults in the primary care setting.  </a:t>
            </a:r>
            <a:r>
              <a:rPr lang="en-US" sz="2000" dirty="0" smtClean="0">
                <a:latin typeface="Calibri" charset="0"/>
                <a:ea typeface="Calibri" charset="0"/>
                <a:cs typeface="Calibri" charset="0"/>
              </a:rPr>
              <a:t>During </a:t>
            </a:r>
            <a:r>
              <a:rPr lang="en-US" sz="2000" dirty="0">
                <a:latin typeface="Calibri" charset="0"/>
                <a:ea typeface="Calibri" charset="0"/>
                <a:cs typeface="Calibri" charset="0"/>
              </a:rPr>
              <a:t>the Mini-cog, a person is asked to complete two tasks: </a:t>
            </a:r>
          </a:p>
          <a:p>
            <a:pPr lvl="1">
              <a:buFont typeface="Arial" charset="0"/>
              <a:buChar char="•"/>
            </a:pPr>
            <a:r>
              <a:rPr lang="en-US" sz="2000" dirty="0">
                <a:latin typeface="Calibri" charset="0"/>
                <a:ea typeface="Calibri" charset="0"/>
                <a:cs typeface="Calibri" charset="0"/>
              </a:rPr>
              <a:t>Remember, and a few minutes later, repeat the names of three common objects.</a:t>
            </a:r>
          </a:p>
          <a:p>
            <a:pPr lvl="1">
              <a:buFont typeface="Arial" charset="0"/>
              <a:buChar char="•"/>
            </a:pPr>
            <a:r>
              <a:rPr lang="en-US" sz="2000" dirty="0">
                <a:latin typeface="Calibri" charset="0"/>
                <a:ea typeface="Calibri" charset="0"/>
                <a:cs typeface="Calibri" charset="0"/>
              </a:rPr>
              <a:t>Draw the face of a clock showing all 12 numbers in the right places and a time specified by the examiner.</a:t>
            </a:r>
          </a:p>
          <a:p>
            <a:pPr lvl="1">
              <a:buFont typeface="Arial" charset="0"/>
              <a:buChar char="•"/>
            </a:pPr>
            <a:r>
              <a:rPr lang="en-US" sz="2000" dirty="0">
                <a:latin typeface="Calibri" charset="0"/>
                <a:ea typeface="Calibri" charset="0"/>
                <a:cs typeface="Calibri" charset="0"/>
              </a:rPr>
              <a:t>The results of this brief test can help a physician determine if further evaluation is </a:t>
            </a:r>
            <a:r>
              <a:rPr lang="en-US" sz="2000" dirty="0" smtClean="0">
                <a:latin typeface="Calibri" charset="0"/>
                <a:ea typeface="Calibri" charset="0"/>
                <a:cs typeface="Calibri" charset="0"/>
              </a:rPr>
              <a:t>needed. </a:t>
            </a:r>
          </a:p>
          <a:p>
            <a:pPr lvl="1">
              <a:buFont typeface="Arial" charset="0"/>
              <a:buChar char="•"/>
            </a:pPr>
            <a:r>
              <a:rPr lang="en-US" dirty="0" smtClean="0"/>
              <a:t>The Mini-Cog </a:t>
            </a:r>
            <a:r>
              <a:rPr lang="en-US" dirty="0"/>
              <a:t>is copyrighted, and permission must be granted for its </a:t>
            </a:r>
            <a:r>
              <a:rPr lang="en-US" dirty="0" smtClean="0"/>
              <a:t>use.</a:t>
            </a:r>
            <a:endParaRPr lang="en-US" sz="2000" dirty="0">
              <a:latin typeface="Calibri" charset="0"/>
              <a:ea typeface="Calibri" charset="0"/>
              <a:cs typeface="Calibri" charset="0"/>
            </a:endParaRPr>
          </a:p>
          <a:p>
            <a:pPr marL="457200" lvl="1" indent="0" algn="r">
              <a:buNone/>
            </a:pPr>
            <a:r>
              <a:rPr lang="en-US" sz="2000" dirty="0">
                <a:latin typeface="Calibri" charset="0"/>
                <a:ea typeface="Calibri" charset="0"/>
                <a:cs typeface="Calibri" charset="0"/>
              </a:rPr>
              <a:t> (Alzheimer’s Association. (</a:t>
            </a:r>
            <a:r>
              <a:rPr lang="en-US" sz="2000" dirty="0" err="1">
                <a:latin typeface="Calibri" charset="0"/>
                <a:ea typeface="Calibri" charset="0"/>
                <a:cs typeface="Calibri" charset="0"/>
              </a:rPr>
              <a:t>n.d.</a:t>
            </a:r>
            <a:r>
              <a:rPr lang="en-US" sz="2000" dirty="0">
                <a:latin typeface="Calibri" charset="0"/>
                <a:ea typeface="Calibri" charset="0"/>
                <a:cs typeface="Calibri" charset="0"/>
              </a:rPr>
              <a:t>)) </a:t>
            </a:r>
          </a:p>
        </p:txBody>
      </p:sp>
    </p:spTree>
    <p:extLst>
      <p:ext uri="{BB962C8B-B14F-4D97-AF65-F5344CB8AC3E}">
        <p14:creationId xmlns:p14="http://schemas.microsoft.com/office/powerpoint/2010/main" val="314352384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l"/>
            <a:r>
              <a:rPr lang="en-US" sz="2800" dirty="0">
                <a:solidFill>
                  <a:schemeClr val="tx2"/>
                </a:solidFill>
              </a:rPr>
              <a:t>Learning Objectives</a:t>
            </a:r>
          </a:p>
        </p:txBody>
      </p:sp>
      <p:sp>
        <p:nvSpPr>
          <p:cNvPr id="3" name="Content Placeholder 2"/>
          <p:cNvSpPr>
            <a:spLocks noGrp="1"/>
          </p:cNvSpPr>
          <p:nvPr>
            <p:ph idx="1"/>
          </p:nvPr>
        </p:nvSpPr>
        <p:spPr>
          <a:xfrm>
            <a:off x="457200" y="1644087"/>
            <a:ext cx="8229600" cy="4223313"/>
          </a:xfrm>
        </p:spPr>
        <p:txBody>
          <a:bodyPr>
            <a:noAutofit/>
          </a:bodyPr>
          <a:lstStyle/>
          <a:p>
            <a:pPr marL="0" indent="0">
              <a:buNone/>
            </a:pPr>
            <a:r>
              <a:rPr lang="en-US" dirty="0">
                <a:latin typeface="Calibri" charset="0"/>
                <a:ea typeface="Calibri" charset="0"/>
                <a:cs typeface="Calibri" charset="0"/>
              </a:rPr>
              <a:t>After reviewing this module, </a:t>
            </a:r>
            <a:r>
              <a:rPr lang="en-US" dirty="0" smtClean="0">
                <a:latin typeface="Calibri" charset="0"/>
                <a:ea typeface="Calibri" charset="0"/>
                <a:cs typeface="Calibri" charset="0"/>
              </a:rPr>
              <a:t>learners will </a:t>
            </a:r>
            <a:r>
              <a:rPr lang="en-US" dirty="0">
                <a:latin typeface="Calibri" charset="0"/>
                <a:ea typeface="Calibri" charset="0"/>
                <a:cs typeface="Calibri" charset="0"/>
              </a:rPr>
              <a:t>be able to:</a:t>
            </a:r>
          </a:p>
          <a:p>
            <a:pPr lvl="0"/>
            <a:r>
              <a:rPr lang="en-US" dirty="0" smtClean="0">
                <a:latin typeface="Calibri" charset="0"/>
                <a:ea typeface="Calibri" charset="0"/>
                <a:cs typeface="Calibri" charset="0"/>
              </a:rPr>
              <a:t>List two </a:t>
            </a:r>
            <a:r>
              <a:rPr lang="en-US" dirty="0">
                <a:latin typeface="Calibri" charset="0"/>
                <a:ea typeface="Calibri" charset="0"/>
                <a:cs typeface="Calibri" charset="0"/>
              </a:rPr>
              <a:t>best practices in dementia </a:t>
            </a:r>
            <a:r>
              <a:rPr lang="en-US" dirty="0" smtClean="0">
                <a:latin typeface="Calibri" charset="0"/>
                <a:ea typeface="Calibri" charset="0"/>
                <a:cs typeface="Calibri" charset="0"/>
              </a:rPr>
              <a:t>assessment performed by </a:t>
            </a:r>
            <a:r>
              <a:rPr lang="en-US" dirty="0">
                <a:latin typeface="Calibri" charset="0"/>
                <a:ea typeface="Calibri" charset="0"/>
                <a:cs typeface="Calibri" charset="0"/>
              </a:rPr>
              <a:t>clinical </a:t>
            </a:r>
            <a:r>
              <a:rPr lang="en-US" dirty="0" smtClean="0">
                <a:latin typeface="Calibri" charset="0"/>
                <a:ea typeface="Calibri" charset="0"/>
                <a:cs typeface="Calibri" charset="0"/>
              </a:rPr>
              <a:t>psychologists</a:t>
            </a:r>
          </a:p>
          <a:p>
            <a:pPr lvl="0"/>
            <a:r>
              <a:rPr lang="en-US" dirty="0" smtClean="0">
                <a:latin typeface="Calibri" charset="0"/>
                <a:ea typeface="Calibri" charset="0"/>
                <a:cs typeface="Calibri" charset="0"/>
              </a:rPr>
              <a:t>List two best practices in cognitive </a:t>
            </a:r>
            <a:r>
              <a:rPr lang="en-US" dirty="0">
                <a:latin typeface="Calibri" charset="0"/>
                <a:ea typeface="Calibri" charset="0"/>
                <a:cs typeface="Calibri" charset="0"/>
              </a:rPr>
              <a:t>testing performed by </a:t>
            </a:r>
            <a:r>
              <a:rPr lang="en-US" dirty="0" smtClean="0">
                <a:latin typeface="Calibri" charset="0"/>
                <a:ea typeface="Calibri" charset="0"/>
                <a:cs typeface="Calibri" charset="0"/>
              </a:rPr>
              <a:t>both clinical social workers and clinical psychologists</a:t>
            </a:r>
            <a:endParaRPr lang="en-US" dirty="0">
              <a:latin typeface="Calibri" charset="0"/>
              <a:ea typeface="Calibri" charset="0"/>
              <a:cs typeface="Calibri" charset="0"/>
            </a:endParaRPr>
          </a:p>
          <a:p>
            <a:pPr lvl="0"/>
            <a:r>
              <a:rPr lang="en-US" dirty="0" smtClean="0">
                <a:latin typeface="Calibri" charset="0"/>
                <a:ea typeface="Calibri" charset="0"/>
                <a:cs typeface="Calibri" charset="0"/>
              </a:rPr>
              <a:t>Recognize the fundamentals of coaching persons </a:t>
            </a:r>
            <a:r>
              <a:rPr lang="en-US" dirty="0">
                <a:latin typeface="Calibri" charset="0"/>
                <a:ea typeface="Calibri" charset="0"/>
                <a:cs typeface="Calibri" charset="0"/>
              </a:rPr>
              <a:t>affected by dementia to manage </a:t>
            </a:r>
            <a:r>
              <a:rPr lang="en-US" dirty="0" smtClean="0">
                <a:latin typeface="Calibri" charset="0"/>
                <a:ea typeface="Calibri" charset="0"/>
                <a:cs typeface="Calibri" charset="0"/>
              </a:rPr>
              <a:t>the </a:t>
            </a:r>
            <a:r>
              <a:rPr lang="en-US" dirty="0">
                <a:latin typeface="Calibri" charset="0"/>
                <a:ea typeface="Calibri" charset="0"/>
                <a:cs typeface="Calibri" charset="0"/>
              </a:rPr>
              <a:t>cognitive, psychosocial, and behavioral changes in </a:t>
            </a:r>
            <a:r>
              <a:rPr lang="en-US" dirty="0" smtClean="0">
                <a:latin typeface="Calibri" charset="0"/>
                <a:ea typeface="Calibri" charset="0"/>
                <a:cs typeface="Calibri" charset="0"/>
              </a:rPr>
              <a:t>persons </a:t>
            </a:r>
            <a:r>
              <a:rPr lang="en-US" dirty="0">
                <a:latin typeface="Calibri" charset="0"/>
                <a:ea typeface="Calibri" charset="0"/>
                <a:cs typeface="Calibri" charset="0"/>
              </a:rPr>
              <a:t>living with dementia</a:t>
            </a:r>
          </a:p>
          <a:p>
            <a:pPr lvl="0"/>
            <a:r>
              <a:rPr lang="en-US" dirty="0">
                <a:latin typeface="Calibri" charset="0"/>
                <a:ea typeface="Calibri" charset="0"/>
                <a:cs typeface="Calibri" charset="0"/>
              </a:rPr>
              <a:t>Identify </a:t>
            </a:r>
            <a:r>
              <a:rPr lang="en-US" dirty="0" smtClean="0">
                <a:latin typeface="Calibri" charset="0"/>
                <a:ea typeface="Calibri" charset="0"/>
                <a:cs typeface="Calibri" charset="0"/>
              </a:rPr>
              <a:t>strategies utilized </a:t>
            </a:r>
            <a:r>
              <a:rPr lang="en-US" dirty="0">
                <a:latin typeface="Calibri" charset="0"/>
                <a:ea typeface="Calibri" charset="0"/>
                <a:cs typeface="Calibri" charset="0"/>
              </a:rPr>
              <a:t>by clinical social workers and clinical psychologists who practice with persons affected by dementia </a:t>
            </a:r>
          </a:p>
          <a:p>
            <a:pPr lvl="0"/>
            <a:r>
              <a:rPr lang="en-US" dirty="0">
                <a:latin typeface="Calibri" charset="0"/>
                <a:ea typeface="Calibri" charset="0"/>
                <a:cs typeface="Calibri" charset="0"/>
              </a:rPr>
              <a:t>Identify resources available to </a:t>
            </a:r>
            <a:r>
              <a:rPr lang="en-US" dirty="0" smtClean="0">
                <a:latin typeface="Calibri" charset="0"/>
                <a:ea typeface="Calibri" charset="0"/>
                <a:cs typeface="Calibri" charset="0"/>
              </a:rPr>
              <a:t>support </a:t>
            </a:r>
            <a:r>
              <a:rPr lang="en-US" dirty="0">
                <a:latin typeface="Calibri" charset="0"/>
                <a:ea typeface="Calibri" charset="0"/>
                <a:cs typeface="Calibri" charset="0"/>
              </a:rPr>
              <a:t>persons affected by dementia to best meet their care </a:t>
            </a:r>
            <a:r>
              <a:rPr lang="en-US" dirty="0" smtClean="0">
                <a:latin typeface="Calibri" charset="0"/>
                <a:ea typeface="Calibri" charset="0"/>
                <a:cs typeface="Calibri" charset="0"/>
              </a:rPr>
              <a:t>needs </a:t>
            </a:r>
            <a:r>
              <a:rPr lang="en-US" dirty="0">
                <a:latin typeface="Calibri" charset="0"/>
                <a:ea typeface="Calibri" charset="0"/>
                <a:cs typeface="Calibri" charset="0"/>
              </a:rPr>
              <a:t>during the </a:t>
            </a:r>
            <a:r>
              <a:rPr lang="en-US" dirty="0" smtClean="0">
                <a:latin typeface="Calibri" charset="0"/>
                <a:ea typeface="Calibri" charset="0"/>
                <a:cs typeface="Calibri" charset="0"/>
              </a:rPr>
              <a:t>dementia </a:t>
            </a:r>
            <a:r>
              <a:rPr lang="en-US" dirty="0">
                <a:latin typeface="Calibri" charset="0"/>
                <a:ea typeface="Calibri" charset="0"/>
                <a:cs typeface="Calibri" charset="0"/>
              </a:rPr>
              <a:t>continuum </a:t>
            </a:r>
          </a:p>
        </p:txBody>
      </p:sp>
    </p:spTree>
    <p:extLst>
      <p:ext uri="{BB962C8B-B14F-4D97-AF65-F5344CB8AC3E}">
        <p14:creationId xmlns:p14="http://schemas.microsoft.com/office/powerpoint/2010/main" val="362526875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39783" y="685800"/>
            <a:ext cx="8229600" cy="1143000"/>
          </a:xfrm>
        </p:spPr>
        <p:txBody>
          <a:bodyPr>
            <a:noAutofit/>
          </a:bodyPr>
          <a:lstStyle/>
          <a:p>
            <a:pPr algn="l"/>
            <a:r>
              <a:rPr lang="en-US" sz="2800" dirty="0">
                <a:solidFill>
                  <a:schemeClr val="tx2"/>
                </a:solidFill>
              </a:rPr>
              <a:t>Guidelines for the Evaluation of Dementia and Age-Related Cognitive Change </a:t>
            </a:r>
          </a:p>
        </p:txBody>
      </p:sp>
      <p:sp>
        <p:nvSpPr>
          <p:cNvPr id="3" name="Content Placeholder 2"/>
          <p:cNvSpPr>
            <a:spLocks noGrp="1"/>
          </p:cNvSpPr>
          <p:nvPr>
            <p:ph idx="1"/>
          </p:nvPr>
        </p:nvSpPr>
        <p:spPr>
          <a:xfrm>
            <a:off x="446314" y="1981200"/>
            <a:ext cx="8229600" cy="3657600"/>
          </a:xfrm>
        </p:spPr>
        <p:txBody>
          <a:bodyPr>
            <a:normAutofit lnSpcReduction="10000"/>
          </a:bodyPr>
          <a:lstStyle/>
          <a:p>
            <a:pPr marL="0" lvl="0" indent="0">
              <a:buNone/>
            </a:pPr>
            <a:r>
              <a:rPr lang="en-US" sz="2000" dirty="0">
                <a:latin typeface="Calibri" charset="0"/>
                <a:ea typeface="Calibri" charset="0"/>
                <a:cs typeface="Calibri" charset="0"/>
              </a:rPr>
              <a:t>The American Psychological Association (APA) provides information for clinical psychologists to evaluate persons for dementia- and age-related cognitive change. </a:t>
            </a:r>
            <a:r>
              <a:rPr lang="en-US" sz="2000" dirty="0" smtClean="0">
                <a:latin typeface="Calibri" charset="0"/>
                <a:ea typeface="Calibri" charset="0"/>
                <a:cs typeface="Calibri" charset="0"/>
              </a:rPr>
              <a:t>					</a:t>
            </a:r>
            <a:r>
              <a:rPr lang="en-US" sz="2000" dirty="0" smtClean="0"/>
              <a:t>(</a:t>
            </a:r>
            <a:r>
              <a:rPr lang="en-US" sz="2000" dirty="0"/>
              <a:t>APA, 2011</a:t>
            </a:r>
            <a:r>
              <a:rPr lang="en-US" sz="2000" dirty="0" smtClean="0"/>
              <a:t>)</a:t>
            </a:r>
          </a:p>
          <a:p>
            <a:pPr marL="0" lvl="0" indent="0">
              <a:buNone/>
            </a:pPr>
            <a:endParaRPr lang="en-US" dirty="0" smtClean="0"/>
          </a:p>
          <a:p>
            <a:pPr marL="0" lvl="0" indent="0">
              <a:buNone/>
            </a:pPr>
            <a:r>
              <a:rPr lang="en-US" dirty="0" smtClean="0"/>
              <a:t>For </a:t>
            </a:r>
            <a:r>
              <a:rPr lang="en-US" dirty="0"/>
              <a:t>persons with intellectual disability, the National Task Group on Intellectual Disabilities and Dementia Practices provides information on evaluating persons with suspected or diagnosed dementia.</a:t>
            </a:r>
          </a:p>
          <a:p>
            <a:pPr marL="0" lvl="0" indent="0">
              <a:buNone/>
            </a:pPr>
            <a:r>
              <a:rPr lang="en-US" dirty="0" smtClean="0"/>
              <a:t>					(</a:t>
            </a:r>
            <a:r>
              <a:rPr lang="en-US" dirty="0"/>
              <a:t>Jokinen et al., 2013)</a:t>
            </a:r>
          </a:p>
          <a:p>
            <a:pPr marL="0" lvl="0" indent="0">
              <a:buNone/>
            </a:pPr>
            <a:endParaRPr lang="en-US" sz="2000" dirty="0" smtClean="0"/>
          </a:p>
          <a:p>
            <a:pPr marL="0" indent="0" algn="r">
              <a:buNone/>
            </a:pPr>
            <a:endParaRPr lang="en-US" dirty="0"/>
          </a:p>
          <a:p>
            <a:pPr marL="0" indent="0" algn="r">
              <a:buNone/>
            </a:pPr>
            <a:r>
              <a:rPr lang="en-US" sz="2000" dirty="0" smtClean="0"/>
              <a:t> </a:t>
            </a:r>
            <a:endParaRPr lang="en-US" dirty="0"/>
          </a:p>
        </p:txBody>
      </p:sp>
    </p:spTree>
    <p:extLst>
      <p:ext uri="{BB962C8B-B14F-4D97-AF65-F5344CB8AC3E}">
        <p14:creationId xmlns:p14="http://schemas.microsoft.com/office/powerpoint/2010/main" val="87233040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441064"/>
            <a:ext cx="8229600" cy="1447800"/>
          </a:xfrm>
        </p:spPr>
        <p:txBody>
          <a:bodyPr>
            <a:normAutofit/>
          </a:bodyPr>
          <a:lstStyle/>
          <a:p>
            <a:pPr algn="l"/>
            <a:r>
              <a:rPr lang="en-US" sz="2800" dirty="0">
                <a:solidFill>
                  <a:schemeClr val="tx2"/>
                </a:solidFill>
              </a:rPr>
              <a:t>What Mental Health Practitioners Should Know About Working with Older Adults</a:t>
            </a:r>
            <a:r>
              <a:rPr lang="en-US" sz="2800" dirty="0"/>
              <a:t>	</a:t>
            </a:r>
          </a:p>
        </p:txBody>
      </p:sp>
      <p:sp>
        <p:nvSpPr>
          <p:cNvPr id="3" name="Content Placeholder 2"/>
          <p:cNvSpPr>
            <a:spLocks noGrp="1"/>
          </p:cNvSpPr>
          <p:nvPr>
            <p:ph idx="1"/>
          </p:nvPr>
        </p:nvSpPr>
        <p:spPr>
          <a:xfrm>
            <a:off x="228600" y="1905000"/>
            <a:ext cx="8229600" cy="4525963"/>
          </a:xfrm>
        </p:spPr>
        <p:txBody>
          <a:bodyPr>
            <a:normAutofit/>
          </a:bodyPr>
          <a:lstStyle/>
          <a:p>
            <a:pPr marL="0" lvl="0" indent="0">
              <a:spcAft>
                <a:spcPts val="2000"/>
              </a:spcAft>
              <a:buNone/>
            </a:pPr>
            <a:r>
              <a:rPr lang="en-US" sz="2000" dirty="0">
                <a:latin typeface="Calibri" charset="0"/>
                <a:ea typeface="Calibri" charset="0"/>
                <a:cs typeface="Calibri" charset="0"/>
              </a:rPr>
              <a:t>The publication, </a:t>
            </a:r>
            <a:r>
              <a:rPr lang="en-US" sz="2000" i="1" dirty="0"/>
              <a:t>What mental health providers should know about working with older adults</a:t>
            </a:r>
            <a:r>
              <a:rPr lang="en-US" sz="2000" dirty="0"/>
              <a:t>,</a:t>
            </a:r>
            <a:r>
              <a:rPr lang="en-US" sz="2000" dirty="0">
                <a:ea typeface="Calibri" charset="0"/>
                <a:cs typeface="Calibri" charset="0"/>
              </a:rPr>
              <a:t> is </a:t>
            </a:r>
            <a:r>
              <a:rPr lang="en-US" sz="2000" dirty="0">
                <a:latin typeface="Calibri" charset="0"/>
                <a:ea typeface="Calibri" charset="0"/>
                <a:cs typeface="Calibri" charset="0"/>
              </a:rPr>
              <a:t>intended to provide psychologists and other health care practitioners with resources, tools and information to enhance their work with older adults (defined as persons 65 years of age and older).</a:t>
            </a:r>
          </a:p>
          <a:p>
            <a:pPr marL="0" lvl="0" indent="0" algn="r">
              <a:buNone/>
            </a:pPr>
            <a:r>
              <a:rPr lang="en-US" sz="2000" dirty="0">
                <a:latin typeface="Calibri" charset="0"/>
                <a:ea typeface="Calibri" charset="0"/>
                <a:cs typeface="Calibri" charset="0"/>
              </a:rPr>
              <a:t>(APA, 2014) </a:t>
            </a:r>
            <a:endParaRPr lang="en-US" dirty="0"/>
          </a:p>
        </p:txBody>
      </p:sp>
    </p:spTree>
    <p:extLst>
      <p:ext uri="{BB962C8B-B14F-4D97-AF65-F5344CB8AC3E}">
        <p14:creationId xmlns:p14="http://schemas.microsoft.com/office/powerpoint/2010/main" val="205068417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3752" y="632190"/>
            <a:ext cx="8229600" cy="739410"/>
          </a:xfrm>
        </p:spPr>
        <p:txBody>
          <a:bodyPr>
            <a:noAutofit/>
          </a:bodyPr>
          <a:lstStyle/>
          <a:p>
            <a:pPr algn="l"/>
            <a:r>
              <a:rPr lang="en-US" sz="2800" dirty="0">
                <a:solidFill>
                  <a:schemeClr val="tx2"/>
                </a:solidFill>
              </a:rPr>
              <a:t>Advanced Practice in Mental Health Settings Teaching Module</a:t>
            </a:r>
          </a:p>
        </p:txBody>
      </p:sp>
      <p:sp>
        <p:nvSpPr>
          <p:cNvPr id="3" name="Content Placeholder 2"/>
          <p:cNvSpPr>
            <a:spLocks noGrp="1"/>
          </p:cNvSpPr>
          <p:nvPr>
            <p:ph idx="1"/>
          </p:nvPr>
        </p:nvSpPr>
        <p:spPr/>
        <p:txBody>
          <a:bodyPr>
            <a:normAutofit lnSpcReduction="10000"/>
          </a:bodyPr>
          <a:lstStyle/>
          <a:p>
            <a:pPr marL="0" lvl="0" indent="0">
              <a:spcAft>
                <a:spcPts val="2000"/>
              </a:spcAft>
              <a:buNone/>
            </a:pPr>
            <a:r>
              <a:rPr lang="en-US" sz="2000" dirty="0">
                <a:latin typeface="Calibri" charset="0"/>
                <a:ea typeface="Calibri" charset="0"/>
                <a:cs typeface="Calibri" charset="0"/>
              </a:rPr>
              <a:t>Advanced Practice in Mental Health Settings is a teaching module, with PowerPoint, and includes assigned readings and a video recommendation titled: Improving Assessment &amp; Management Of Dementia: How To Administer The Mini Mental Status Exam. </a:t>
            </a:r>
          </a:p>
          <a:p>
            <a:pPr marL="0" lvl="0" indent="0" algn="r">
              <a:buNone/>
            </a:pPr>
            <a:r>
              <a:rPr lang="en-US" sz="2000" dirty="0"/>
              <a:t>(Council on Social Work Education, </a:t>
            </a:r>
            <a:r>
              <a:rPr lang="en-US" sz="2000" dirty="0" err="1"/>
              <a:t>n.d.</a:t>
            </a:r>
            <a:r>
              <a:rPr lang="en-US" sz="2000" dirty="0"/>
              <a:t>)</a:t>
            </a:r>
            <a:endParaRPr lang="en-US" dirty="0"/>
          </a:p>
        </p:txBody>
      </p:sp>
    </p:spTree>
    <p:extLst>
      <p:ext uri="{BB962C8B-B14F-4D97-AF65-F5344CB8AC3E}">
        <p14:creationId xmlns:p14="http://schemas.microsoft.com/office/powerpoint/2010/main" val="316688414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229600" cy="884238"/>
          </a:xfrm>
        </p:spPr>
        <p:txBody>
          <a:bodyPr>
            <a:noAutofit/>
          </a:bodyPr>
          <a:lstStyle/>
          <a:p>
            <a:pPr algn="l"/>
            <a:r>
              <a:rPr lang="en-US" sz="2800" dirty="0">
                <a:solidFill>
                  <a:schemeClr val="tx2"/>
                </a:solidFill>
              </a:rPr>
              <a:t>Alzheimer’s Disease Center (ADC) or Tertiary Care Center’s Memory Clinic</a:t>
            </a:r>
          </a:p>
        </p:txBody>
      </p:sp>
      <p:sp>
        <p:nvSpPr>
          <p:cNvPr id="3" name="Content Placeholder 2"/>
          <p:cNvSpPr>
            <a:spLocks noGrp="1"/>
          </p:cNvSpPr>
          <p:nvPr>
            <p:ph idx="1"/>
          </p:nvPr>
        </p:nvSpPr>
        <p:spPr>
          <a:xfrm>
            <a:off x="457200" y="1600201"/>
            <a:ext cx="8229600" cy="2667000"/>
          </a:xfrm>
        </p:spPr>
        <p:txBody>
          <a:bodyPr>
            <a:normAutofit/>
          </a:bodyPr>
          <a:lstStyle/>
          <a:p>
            <a:pPr lvl="0"/>
            <a:r>
              <a:rPr lang="en-US" sz="2000" dirty="0"/>
              <a:t>Memory Clinics, including Alzheimer’s Disease Research </a:t>
            </a:r>
            <a:r>
              <a:rPr lang="en-US" sz="2000" dirty="0" smtClean="0"/>
              <a:t>Centers, which are funded by the National Institute on Aging, </a:t>
            </a:r>
            <a:r>
              <a:rPr lang="en-US" sz="2000" dirty="0"/>
              <a:t>can:</a:t>
            </a:r>
          </a:p>
          <a:p>
            <a:pPr lvl="1">
              <a:buFont typeface="Courier New" panose="02070309020205020404" pitchFamily="49" charset="0"/>
              <a:buChar char="o"/>
            </a:pPr>
            <a:r>
              <a:rPr lang="en-US" sz="2000" dirty="0"/>
              <a:t>Provide guidance on complicated cases and clinical trial participation, and</a:t>
            </a:r>
          </a:p>
          <a:p>
            <a:pPr lvl="1">
              <a:spcAft>
                <a:spcPts val="2000"/>
              </a:spcAft>
              <a:buFont typeface="Courier New" panose="02070309020205020404" pitchFamily="49" charset="0"/>
              <a:buChar char="o"/>
            </a:pPr>
            <a:r>
              <a:rPr lang="en-US" sz="2000" dirty="0"/>
              <a:t>Assist with diagnosis and </a:t>
            </a:r>
            <a:r>
              <a:rPr lang="en-US" sz="2000" dirty="0" smtClean="0"/>
              <a:t>testing.</a:t>
            </a:r>
            <a:endParaRPr lang="en-US" sz="2000" dirty="0"/>
          </a:p>
          <a:p>
            <a:pPr marL="457200" lvl="1" indent="0" algn="r">
              <a:buNone/>
            </a:pPr>
            <a:r>
              <a:rPr lang="en-US" sz="2000" dirty="0"/>
              <a:t> (National Institute on Aging, National Institutes of Health. (</a:t>
            </a:r>
            <a:r>
              <a:rPr lang="en-US" sz="2000" dirty="0" err="1"/>
              <a:t>n.d.</a:t>
            </a:r>
            <a:r>
              <a:rPr lang="en-US" sz="2000" dirty="0"/>
              <a:t>-c))</a:t>
            </a:r>
            <a:endParaRPr lang="en-US" dirty="0"/>
          </a:p>
        </p:txBody>
      </p:sp>
    </p:spTree>
    <p:extLst>
      <p:ext uri="{BB962C8B-B14F-4D97-AF65-F5344CB8AC3E}">
        <p14:creationId xmlns:p14="http://schemas.microsoft.com/office/powerpoint/2010/main" val="4008118010"/>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99800" y="762000"/>
            <a:ext cx="8229600" cy="350838"/>
          </a:xfrm>
        </p:spPr>
        <p:txBody>
          <a:bodyPr>
            <a:noAutofit/>
          </a:bodyPr>
          <a:lstStyle/>
          <a:p>
            <a:pPr algn="l"/>
            <a:r>
              <a:rPr lang="en-US" sz="2800" dirty="0">
                <a:solidFill>
                  <a:schemeClr val="tx2"/>
                </a:solidFill>
              </a:rPr>
              <a:t>National Institute on Aging Diagnostic Guidelines</a:t>
            </a:r>
          </a:p>
        </p:txBody>
      </p:sp>
      <p:sp>
        <p:nvSpPr>
          <p:cNvPr id="3" name="Content Placeholder 2"/>
          <p:cNvSpPr>
            <a:spLocks noGrp="1"/>
          </p:cNvSpPr>
          <p:nvPr>
            <p:ph idx="1"/>
          </p:nvPr>
        </p:nvSpPr>
        <p:spPr>
          <a:xfrm>
            <a:off x="457200" y="1600201"/>
            <a:ext cx="8229600" cy="2057400"/>
          </a:xfrm>
        </p:spPr>
        <p:txBody>
          <a:bodyPr>
            <a:normAutofit/>
          </a:bodyPr>
          <a:lstStyle/>
          <a:p>
            <a:pPr lvl="0"/>
            <a:r>
              <a:rPr lang="en-US" sz="2000" dirty="0">
                <a:latin typeface="Calibri" charset="0"/>
                <a:ea typeface="Calibri" charset="0"/>
                <a:cs typeface="Calibri" charset="0"/>
              </a:rPr>
              <a:t>The National Institute on Aging and the Alzheimer’s Association (2011) charged a workgroup with the task of revising the 1984 criteria for dementia.</a:t>
            </a:r>
          </a:p>
          <a:p>
            <a:pPr lvl="0"/>
            <a:r>
              <a:rPr lang="en-US" sz="2000" dirty="0">
                <a:latin typeface="Calibri" charset="0"/>
                <a:ea typeface="Calibri" charset="0"/>
                <a:cs typeface="Calibri" charset="0"/>
              </a:rPr>
              <a:t>These guidelines help practitioners assess for </a:t>
            </a:r>
            <a:r>
              <a:rPr lang="en-US" sz="2000" dirty="0" smtClean="0">
                <a:latin typeface="Calibri" charset="0"/>
                <a:ea typeface="Calibri" charset="0"/>
                <a:cs typeface="Calibri" charset="0"/>
              </a:rPr>
              <a:t>dementia (</a:t>
            </a:r>
            <a:r>
              <a:rPr lang="en-US" sz="2000" dirty="0" err="1">
                <a:latin typeface="Calibri" charset="0"/>
                <a:ea typeface="Calibri" charset="0"/>
                <a:cs typeface="Calibri" charset="0"/>
              </a:rPr>
              <a:t>McKhann</a:t>
            </a:r>
            <a:r>
              <a:rPr lang="en-US" sz="2000" dirty="0">
                <a:latin typeface="Calibri" charset="0"/>
                <a:ea typeface="Calibri" charset="0"/>
                <a:cs typeface="Calibri" charset="0"/>
              </a:rPr>
              <a:t>, et al., 2011).</a:t>
            </a:r>
          </a:p>
        </p:txBody>
      </p:sp>
    </p:spTree>
    <p:extLst>
      <p:ext uri="{BB962C8B-B14F-4D97-AF65-F5344CB8AC3E}">
        <p14:creationId xmlns:p14="http://schemas.microsoft.com/office/powerpoint/2010/main" val="1325006417"/>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09600"/>
            <a:ext cx="8229600" cy="808038"/>
          </a:xfrm>
        </p:spPr>
        <p:txBody>
          <a:bodyPr>
            <a:noAutofit/>
          </a:bodyPr>
          <a:lstStyle/>
          <a:p>
            <a:pPr algn="l"/>
            <a:r>
              <a:rPr lang="en-US" sz="2800" dirty="0">
                <a:solidFill>
                  <a:schemeClr val="tx2"/>
                </a:solidFill>
              </a:rPr>
              <a:t>Clinical Psychology Assessment of Persons Living with Dementia</a:t>
            </a:r>
          </a:p>
        </p:txBody>
      </p:sp>
      <p:sp>
        <p:nvSpPr>
          <p:cNvPr id="3" name="Content Placeholder 2"/>
          <p:cNvSpPr>
            <a:spLocks noGrp="1"/>
          </p:cNvSpPr>
          <p:nvPr>
            <p:ph idx="1"/>
          </p:nvPr>
        </p:nvSpPr>
        <p:spPr>
          <a:xfrm>
            <a:off x="457200" y="1600200"/>
            <a:ext cx="8229600" cy="3428999"/>
          </a:xfrm>
        </p:spPr>
        <p:txBody>
          <a:bodyPr>
            <a:normAutofit lnSpcReduction="10000"/>
          </a:bodyPr>
          <a:lstStyle/>
          <a:p>
            <a:pPr lvl="0"/>
            <a:r>
              <a:rPr lang="en-US" sz="2000" dirty="0">
                <a:latin typeface="Calibri" charset="0"/>
                <a:ea typeface="Calibri" charset="0"/>
                <a:cs typeface="Calibri" charset="0"/>
              </a:rPr>
              <a:t>A thorough geriatric assessment is preferably an interdisciplinary one, focusing on both strengths and </a:t>
            </a:r>
            <a:r>
              <a:rPr lang="en-US" sz="2000" dirty="0" smtClean="0">
                <a:latin typeface="Calibri" charset="0"/>
                <a:ea typeface="Calibri" charset="0"/>
                <a:cs typeface="Calibri" charset="0"/>
              </a:rPr>
              <a:t>weaknesses of the assessment, </a:t>
            </a:r>
            <a:r>
              <a:rPr lang="en-US" sz="2000" dirty="0">
                <a:latin typeface="Calibri" charset="0"/>
                <a:ea typeface="Calibri" charset="0"/>
                <a:cs typeface="Calibri" charset="0"/>
              </a:rPr>
              <a:t>determining how problems interrelate and taking account of contributing factors. </a:t>
            </a:r>
          </a:p>
          <a:p>
            <a:pPr lvl="0"/>
            <a:r>
              <a:rPr lang="en-US" sz="2000" dirty="0">
                <a:latin typeface="Calibri" charset="0"/>
                <a:ea typeface="Calibri" charset="0"/>
                <a:cs typeface="Calibri" charset="0"/>
              </a:rPr>
              <a:t>In evaluating older adults it is useful to ascertain the possible influence of medications and medical disorders since, for example, medical disorders sometimes mimic psychological disorders. </a:t>
            </a:r>
          </a:p>
          <a:p>
            <a:pPr lvl="0"/>
            <a:r>
              <a:rPr lang="en-US" sz="2000" dirty="0">
                <a:latin typeface="Calibri" charset="0"/>
                <a:ea typeface="Calibri" charset="0"/>
                <a:cs typeface="Calibri" charset="0"/>
              </a:rPr>
              <a:t>Other possible influences to review include immediate environmental factors on the presenting problem(s), and the nature and extent of the individual’s familial or other social support.</a:t>
            </a:r>
          </a:p>
          <a:p>
            <a:pPr marL="0" lvl="0" indent="0" algn="r">
              <a:buNone/>
            </a:pPr>
            <a:r>
              <a:rPr lang="en-US" sz="2000" dirty="0">
                <a:latin typeface="Calibri" charset="0"/>
                <a:ea typeface="Calibri" charset="0"/>
                <a:cs typeface="Calibri" charset="0"/>
              </a:rPr>
              <a:t>(APA, 2013)</a:t>
            </a:r>
            <a:endParaRPr lang="en-US" dirty="0"/>
          </a:p>
        </p:txBody>
      </p:sp>
    </p:spTree>
    <p:extLst>
      <p:ext uri="{BB962C8B-B14F-4D97-AF65-F5344CB8AC3E}">
        <p14:creationId xmlns:p14="http://schemas.microsoft.com/office/powerpoint/2010/main" val="2204435166"/>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09600"/>
            <a:ext cx="8229600" cy="838200"/>
          </a:xfrm>
        </p:spPr>
        <p:txBody>
          <a:bodyPr>
            <a:noAutofit/>
          </a:bodyPr>
          <a:lstStyle/>
          <a:p>
            <a:pPr algn="l"/>
            <a:r>
              <a:rPr lang="en-US" sz="2800" dirty="0">
                <a:solidFill>
                  <a:schemeClr val="tx2"/>
                </a:solidFill>
              </a:rPr>
              <a:t>The Early Stages of Dementia: The Role of Clinical Social Workers and Clinical Psychologists </a:t>
            </a:r>
          </a:p>
        </p:txBody>
      </p:sp>
      <p:sp>
        <p:nvSpPr>
          <p:cNvPr id="3" name="Content Placeholder 2"/>
          <p:cNvSpPr>
            <a:spLocks noGrp="1"/>
          </p:cNvSpPr>
          <p:nvPr>
            <p:ph idx="1"/>
          </p:nvPr>
        </p:nvSpPr>
        <p:spPr>
          <a:xfrm>
            <a:off x="457200" y="1600200"/>
            <a:ext cx="8229600" cy="3276600"/>
          </a:xfrm>
        </p:spPr>
        <p:txBody>
          <a:bodyPr>
            <a:noAutofit/>
          </a:bodyPr>
          <a:lstStyle/>
          <a:p>
            <a:pPr lvl="0"/>
            <a:r>
              <a:rPr lang="en-US" dirty="0"/>
              <a:t>Clinical social workers and clinical psychologists can provide interventions to persons in the early stages of dementia with (Grand et al., 2011):</a:t>
            </a:r>
          </a:p>
          <a:p>
            <a:pPr lvl="1">
              <a:buFont typeface="Courier New" panose="02070309020205020404" pitchFamily="49" charset="0"/>
              <a:buChar char="o"/>
            </a:pPr>
            <a:r>
              <a:rPr lang="en-US" dirty="0"/>
              <a:t>Education </a:t>
            </a:r>
            <a:r>
              <a:rPr lang="en-US" dirty="0" smtClean="0"/>
              <a:t>of person living with a dementia diagnosis about dementia</a:t>
            </a:r>
            <a:endParaRPr lang="en-US" dirty="0"/>
          </a:p>
          <a:p>
            <a:pPr lvl="1">
              <a:buFont typeface="Courier New" panose="02070309020205020404" pitchFamily="49" charset="0"/>
              <a:buChar char="o"/>
            </a:pPr>
            <a:r>
              <a:rPr lang="en-US" dirty="0"/>
              <a:t>Emotional support and guidance</a:t>
            </a:r>
          </a:p>
          <a:p>
            <a:pPr lvl="1">
              <a:buFont typeface="Courier New" panose="02070309020205020404" pitchFamily="49" charset="0"/>
              <a:buChar char="o"/>
            </a:pPr>
            <a:r>
              <a:rPr lang="en-US" dirty="0"/>
              <a:t>Advance care planning and decision making</a:t>
            </a:r>
          </a:p>
          <a:p>
            <a:pPr lvl="1">
              <a:buFont typeface="Courier New" panose="02070309020205020404" pitchFamily="49" charset="0"/>
              <a:buChar char="o"/>
            </a:pPr>
            <a:r>
              <a:rPr lang="en-US" dirty="0"/>
              <a:t>Resource learning and navigation—how to find the care and help they need</a:t>
            </a:r>
          </a:p>
        </p:txBody>
      </p:sp>
    </p:spTree>
    <p:extLst>
      <p:ext uri="{BB962C8B-B14F-4D97-AF65-F5344CB8AC3E}">
        <p14:creationId xmlns:p14="http://schemas.microsoft.com/office/powerpoint/2010/main" val="1086719829"/>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85800"/>
            <a:ext cx="8229600" cy="838200"/>
          </a:xfrm>
        </p:spPr>
        <p:txBody>
          <a:bodyPr>
            <a:noAutofit/>
          </a:bodyPr>
          <a:lstStyle/>
          <a:p>
            <a:pPr algn="l"/>
            <a:r>
              <a:rPr lang="en-US" sz="2800" dirty="0">
                <a:solidFill>
                  <a:schemeClr val="tx2"/>
                </a:solidFill>
              </a:rPr>
              <a:t>The Early Stages of Dementia: The Role of Clinical Social Workers and Clinical Psychologists (continued)</a:t>
            </a:r>
          </a:p>
        </p:txBody>
      </p:sp>
      <p:sp>
        <p:nvSpPr>
          <p:cNvPr id="3" name="Content Placeholder 2"/>
          <p:cNvSpPr>
            <a:spLocks noGrp="1"/>
          </p:cNvSpPr>
          <p:nvPr>
            <p:ph idx="1"/>
          </p:nvPr>
        </p:nvSpPr>
        <p:spPr>
          <a:xfrm>
            <a:off x="457200" y="1600201"/>
            <a:ext cx="8229600" cy="3276600"/>
          </a:xfrm>
        </p:spPr>
        <p:txBody>
          <a:bodyPr>
            <a:normAutofit/>
          </a:bodyPr>
          <a:lstStyle/>
          <a:p>
            <a:pPr lvl="0"/>
            <a:r>
              <a:rPr lang="en-US" dirty="0"/>
              <a:t>Family conflict can occur when there are differences of opinion regarding planning and decision making among various members (see caregiving modules on decision-making).</a:t>
            </a:r>
          </a:p>
          <a:p>
            <a:pPr lvl="0"/>
            <a:r>
              <a:rPr lang="en-US" dirty="0"/>
              <a:t>A dementia diagnosis highlights the importance of advance care planning, family or care partner support and identifying sources of help and counseling.</a:t>
            </a:r>
          </a:p>
          <a:p>
            <a:pPr lvl="0"/>
            <a:r>
              <a:rPr lang="en-US" dirty="0"/>
              <a:t>Clinical social workers and clinical psychologists are instrumental in guiding and counseling PLwD and their care partners to navigate helpful support services and resources and create a plan of care.</a:t>
            </a:r>
          </a:p>
        </p:txBody>
      </p:sp>
    </p:spTree>
    <p:extLst>
      <p:ext uri="{BB962C8B-B14F-4D97-AF65-F5344CB8AC3E}">
        <p14:creationId xmlns:p14="http://schemas.microsoft.com/office/powerpoint/2010/main" val="1938949948"/>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1219200"/>
          </a:xfrm>
        </p:spPr>
        <p:txBody>
          <a:bodyPr>
            <a:normAutofit/>
          </a:bodyPr>
          <a:lstStyle/>
          <a:p>
            <a:pPr algn="l"/>
            <a:r>
              <a:rPr lang="en-US" sz="2800" dirty="0">
                <a:solidFill>
                  <a:schemeClr val="tx2"/>
                </a:solidFill>
              </a:rPr>
              <a:t>Case vignette:  Working with Couples When One is in Early Stages of Dementia</a:t>
            </a:r>
            <a:endParaRPr lang="en-US" sz="2800" dirty="0"/>
          </a:p>
        </p:txBody>
      </p:sp>
      <p:sp>
        <p:nvSpPr>
          <p:cNvPr id="3" name="Content Placeholder 2"/>
          <p:cNvSpPr>
            <a:spLocks noGrp="1"/>
          </p:cNvSpPr>
          <p:nvPr>
            <p:ph idx="1"/>
          </p:nvPr>
        </p:nvSpPr>
        <p:spPr>
          <a:xfrm>
            <a:off x="457200" y="1600200"/>
            <a:ext cx="7772400" cy="4525963"/>
          </a:xfrm>
        </p:spPr>
        <p:txBody>
          <a:bodyPr>
            <a:normAutofit/>
          </a:bodyPr>
          <a:lstStyle/>
          <a:p>
            <a:pPr marL="0" indent="0">
              <a:buNone/>
            </a:pPr>
            <a:r>
              <a:rPr lang="en-US" sz="2000" i="1" dirty="0">
                <a:latin typeface="Calibri" charset="0"/>
                <a:ea typeface="Calibri" charset="0"/>
                <a:cs typeface="Calibri" charset="0"/>
              </a:rPr>
              <a:t>Mr. Connors is a 76-year-old man who has been diagnosed with early stage Alzheimer’s disease.  His wife reports that he is frequently tearful and short tempered and they are concerned that he may be depressed.  He has a history of depression and demonstrates symptoms of depression at this time; however, his memory is so poor that he cannot derive long-term benefit from counseling services at this time, i.e. he cannot recall what was discussed.  His wife struggles to manage his temper and his “mood swings.”  Moreover, she states that she will need to place her husband in a “home” if she cannot better manage his challenging behavior. </a:t>
            </a:r>
          </a:p>
        </p:txBody>
      </p:sp>
    </p:spTree>
    <p:extLst>
      <p:ext uri="{BB962C8B-B14F-4D97-AF65-F5344CB8AC3E}">
        <p14:creationId xmlns:p14="http://schemas.microsoft.com/office/powerpoint/2010/main" val="3675890111"/>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762000"/>
          </a:xfrm>
        </p:spPr>
        <p:txBody>
          <a:bodyPr>
            <a:normAutofit/>
          </a:bodyPr>
          <a:lstStyle/>
          <a:p>
            <a:pPr algn="l"/>
            <a:r>
              <a:rPr lang="en-US" sz="2800" dirty="0">
                <a:solidFill>
                  <a:schemeClr val="tx2"/>
                </a:solidFill>
              </a:rPr>
              <a:t>How Can the Psychologist Help Mr. Connors?</a:t>
            </a:r>
          </a:p>
        </p:txBody>
      </p:sp>
      <p:sp>
        <p:nvSpPr>
          <p:cNvPr id="3" name="Content Placeholder 2"/>
          <p:cNvSpPr>
            <a:spLocks noGrp="1"/>
          </p:cNvSpPr>
          <p:nvPr>
            <p:ph idx="1"/>
          </p:nvPr>
        </p:nvSpPr>
        <p:spPr>
          <a:xfrm>
            <a:off x="457200" y="1463040"/>
            <a:ext cx="8229600" cy="3489960"/>
          </a:xfrm>
        </p:spPr>
        <p:txBody>
          <a:bodyPr>
            <a:noAutofit/>
          </a:bodyPr>
          <a:lstStyle/>
          <a:p>
            <a:pPr marL="0" indent="0">
              <a:buNone/>
            </a:pPr>
            <a:r>
              <a:rPr lang="en-US" dirty="0">
                <a:latin typeface="Calibri" charset="0"/>
                <a:ea typeface="Calibri" charset="0"/>
                <a:cs typeface="Calibri" charset="0"/>
              </a:rPr>
              <a:t>Brief counseling for the couple that focuses on providing education about dementia and strategies for coping with the behavioral changes that accompany dementia can be helpful. Also, there are a number of community resources that might benefit Mr. Connors and his wife as they cope with the onset of his dementia but families often do not know about them nor do they know how to access them.  Assistance in guiding them through their adjustment to the disease and connecting the couple to these resources can be helpful. </a:t>
            </a:r>
            <a:r>
              <a:rPr lang="en-US" dirty="0">
                <a:solidFill>
                  <a:srgbClr val="000000"/>
                </a:solidFill>
                <a:latin typeface="Calibri" panose="020F0502020204030204" pitchFamily="34" charset="0"/>
                <a:ea typeface="Times New Roman" panose="02020603050405020304" pitchFamily="18" charset="0"/>
              </a:rPr>
              <a:t>Mr. Connors </a:t>
            </a:r>
            <a:r>
              <a:rPr lang="en-US" dirty="0" smtClean="0">
                <a:solidFill>
                  <a:srgbClr val="000000"/>
                </a:solidFill>
                <a:latin typeface="Calibri" panose="020F0502020204030204" pitchFamily="34" charset="0"/>
                <a:ea typeface="Times New Roman" panose="02020603050405020304" pitchFamily="18" charset="0"/>
              </a:rPr>
              <a:t>might benefit from being </a:t>
            </a:r>
            <a:r>
              <a:rPr lang="en-US" dirty="0">
                <a:solidFill>
                  <a:srgbClr val="000000"/>
                </a:solidFill>
                <a:latin typeface="Calibri" panose="020F0502020204030204" pitchFamily="34" charset="0"/>
                <a:ea typeface="Times New Roman" panose="02020603050405020304" pitchFamily="18" charset="0"/>
              </a:rPr>
              <a:t>referred to a psychiatrist for treatment of depression if the clinical psychologist does not have prescription </a:t>
            </a:r>
            <a:r>
              <a:rPr lang="en-US" dirty="0" smtClean="0">
                <a:solidFill>
                  <a:srgbClr val="000000"/>
                </a:solidFill>
                <a:latin typeface="Calibri" panose="020F0502020204030204" pitchFamily="34" charset="0"/>
                <a:ea typeface="Times New Roman" panose="02020603050405020304" pitchFamily="18" charset="0"/>
              </a:rPr>
              <a:t>privileges.</a:t>
            </a:r>
            <a:endParaRPr lang="en-US" dirty="0">
              <a:latin typeface="Calibri" charset="0"/>
              <a:ea typeface="Calibri" charset="0"/>
              <a:cs typeface="Calibri" charset="0"/>
            </a:endParaRPr>
          </a:p>
        </p:txBody>
      </p:sp>
    </p:spTree>
    <p:extLst>
      <p:ext uri="{BB962C8B-B14F-4D97-AF65-F5344CB8AC3E}">
        <p14:creationId xmlns:p14="http://schemas.microsoft.com/office/powerpoint/2010/main" val="360781695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l"/>
            <a:r>
              <a:rPr lang="en-US" sz="2800" dirty="0">
                <a:solidFill>
                  <a:schemeClr val="tx2"/>
                </a:solidFill>
              </a:rPr>
              <a:t>Key Take-Home Messages</a:t>
            </a:r>
          </a:p>
        </p:txBody>
      </p:sp>
      <p:sp>
        <p:nvSpPr>
          <p:cNvPr id="3" name="Content Placeholder 2"/>
          <p:cNvSpPr>
            <a:spLocks noGrp="1"/>
          </p:cNvSpPr>
          <p:nvPr>
            <p:ph idx="1"/>
          </p:nvPr>
        </p:nvSpPr>
        <p:spPr>
          <a:xfrm>
            <a:off x="457200" y="1644087"/>
            <a:ext cx="8229600" cy="2851713"/>
          </a:xfrm>
        </p:spPr>
        <p:txBody>
          <a:bodyPr>
            <a:normAutofit lnSpcReduction="10000"/>
          </a:bodyPr>
          <a:lstStyle/>
          <a:p>
            <a:pPr lvl="0"/>
            <a:r>
              <a:rPr lang="en-US" sz="2000" dirty="0">
                <a:latin typeface="Calibri" charset="0"/>
                <a:ea typeface="Calibri" charset="0"/>
                <a:cs typeface="Calibri" charset="0"/>
              </a:rPr>
              <a:t>Clinical social workers and clinical psychologists conduct comprehensive biopsychosocial assessments and help persons with dementia and their care partners cope and manage along the disease continuum and across care settings.</a:t>
            </a:r>
          </a:p>
          <a:p>
            <a:pPr lvl="0"/>
            <a:r>
              <a:rPr lang="en-US" sz="2000" dirty="0">
                <a:latin typeface="Calibri" charset="0"/>
                <a:ea typeface="Calibri" charset="0"/>
                <a:cs typeface="Calibri" charset="0"/>
              </a:rPr>
              <a:t>Clinical social workers and clinical psychologists provide education, individual, family, and/or group counseling, care partner support and guidance, advance care planning, and linkage to helpful resources.</a:t>
            </a:r>
          </a:p>
          <a:p>
            <a:pPr lvl="0"/>
            <a:r>
              <a:rPr lang="en-US" sz="2000" dirty="0">
                <a:latin typeface="Calibri" charset="0"/>
                <a:ea typeface="Calibri" charset="0"/>
                <a:cs typeface="Calibri" charset="0"/>
              </a:rPr>
              <a:t>Clinical social workers and clinical psychologists often serve as part of an interdisciplinary care team.</a:t>
            </a:r>
            <a:endParaRPr lang="en-US" dirty="0"/>
          </a:p>
        </p:txBody>
      </p:sp>
    </p:spTree>
    <p:extLst>
      <p:ext uri="{BB962C8B-B14F-4D97-AF65-F5344CB8AC3E}">
        <p14:creationId xmlns:p14="http://schemas.microsoft.com/office/powerpoint/2010/main" val="1086701107"/>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0"/>
            <a:ext cx="8229600" cy="655638"/>
          </a:xfrm>
        </p:spPr>
        <p:txBody>
          <a:bodyPr>
            <a:normAutofit/>
          </a:bodyPr>
          <a:lstStyle/>
          <a:p>
            <a:pPr algn="l"/>
            <a:r>
              <a:rPr lang="en-US" sz="2800" dirty="0">
                <a:solidFill>
                  <a:schemeClr val="tx2"/>
                </a:solidFill>
              </a:rPr>
              <a:t>Assessing Diminished Capacity and Competency</a:t>
            </a:r>
          </a:p>
        </p:txBody>
      </p:sp>
      <p:sp>
        <p:nvSpPr>
          <p:cNvPr id="3" name="Content Placeholder 2"/>
          <p:cNvSpPr>
            <a:spLocks noGrp="1"/>
          </p:cNvSpPr>
          <p:nvPr>
            <p:ph idx="1"/>
          </p:nvPr>
        </p:nvSpPr>
        <p:spPr>
          <a:xfrm>
            <a:off x="457200" y="1600201"/>
            <a:ext cx="8229600" cy="1904999"/>
          </a:xfrm>
        </p:spPr>
        <p:txBody>
          <a:bodyPr>
            <a:normAutofit lnSpcReduction="10000"/>
          </a:bodyPr>
          <a:lstStyle/>
          <a:p>
            <a:pPr lvl="0"/>
            <a:r>
              <a:rPr lang="en-US" sz="2000" dirty="0"/>
              <a:t>Clinical psychologists trained in </a:t>
            </a:r>
            <a:r>
              <a:rPr lang="en-US" sz="2000" dirty="0" err="1"/>
              <a:t>geropsychology</a:t>
            </a:r>
            <a:r>
              <a:rPr lang="en-US" sz="2000" dirty="0"/>
              <a:t> or neuropsychology may perform comprehensive cognitive assessments. </a:t>
            </a:r>
          </a:p>
          <a:p>
            <a:pPr lvl="0"/>
            <a:r>
              <a:rPr lang="en-US" sz="2000" dirty="0"/>
              <a:t>Clinical psychologists may explain the findings of the assessment and provide </a:t>
            </a:r>
            <a:r>
              <a:rPr lang="en-US" sz="2000" dirty="0" smtClean="0"/>
              <a:t>education to persons living with dementia, as well as to family and caregivers if permission is granted by the person with the dementia diagnosis.</a:t>
            </a:r>
            <a:endParaRPr lang="en-US" sz="2000" dirty="0">
              <a:latin typeface="Calibri" charset="0"/>
              <a:ea typeface="Calibri" charset="0"/>
              <a:cs typeface="Calibri" charset="0"/>
            </a:endParaRPr>
          </a:p>
        </p:txBody>
      </p:sp>
    </p:spTree>
    <p:extLst>
      <p:ext uri="{BB962C8B-B14F-4D97-AF65-F5344CB8AC3E}">
        <p14:creationId xmlns:p14="http://schemas.microsoft.com/office/powerpoint/2010/main" val="2312643087"/>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1005840"/>
          </a:xfrm>
        </p:spPr>
        <p:txBody>
          <a:bodyPr>
            <a:normAutofit/>
          </a:bodyPr>
          <a:lstStyle/>
          <a:p>
            <a:pPr algn="l"/>
            <a:r>
              <a:rPr lang="en-US" sz="2800" dirty="0">
                <a:solidFill>
                  <a:schemeClr val="tx2"/>
                </a:solidFill>
              </a:rPr>
              <a:t>Tools and Resources for Assessing Diminished Capacity and Competency</a:t>
            </a:r>
          </a:p>
        </p:txBody>
      </p:sp>
      <p:sp>
        <p:nvSpPr>
          <p:cNvPr id="3" name="Content Placeholder 2"/>
          <p:cNvSpPr>
            <a:spLocks noGrp="1"/>
          </p:cNvSpPr>
          <p:nvPr>
            <p:ph idx="1"/>
          </p:nvPr>
        </p:nvSpPr>
        <p:spPr>
          <a:xfrm>
            <a:off x="457200" y="1463040"/>
            <a:ext cx="8229600" cy="4023360"/>
          </a:xfrm>
        </p:spPr>
        <p:txBody>
          <a:bodyPr>
            <a:noAutofit/>
          </a:bodyPr>
          <a:lstStyle/>
          <a:p>
            <a:pPr lvl="0"/>
            <a:r>
              <a:rPr lang="en-US" dirty="0">
                <a:latin typeface="Calibri" charset="0"/>
                <a:ea typeface="Calibri" charset="0"/>
                <a:cs typeface="Calibri" charset="0"/>
                <a:hlinkClick r:id="rId3"/>
              </a:rPr>
              <a:t>Assessment of Older Adults with Diminished Capacity: A Handbook for Psychologists (American Bar Association and American Psychological Association) </a:t>
            </a:r>
            <a:endParaRPr lang="en-US" dirty="0">
              <a:latin typeface="Calibri" charset="0"/>
              <a:ea typeface="Calibri" charset="0"/>
              <a:cs typeface="Calibri" charset="0"/>
            </a:endParaRPr>
          </a:p>
          <a:p>
            <a:pPr lvl="0"/>
            <a:r>
              <a:rPr lang="en-US" dirty="0">
                <a:latin typeface="Calibri" charset="0"/>
                <a:ea typeface="Calibri" charset="0"/>
                <a:cs typeface="Calibri" charset="0"/>
                <a:hlinkClick r:id="rId4"/>
              </a:rPr>
              <a:t>The APA Family Caregiver Briefcase </a:t>
            </a:r>
            <a:endParaRPr lang="en-US" dirty="0">
              <a:latin typeface="Calibri" charset="0"/>
              <a:ea typeface="Calibri" charset="0"/>
              <a:cs typeface="Calibri" charset="0"/>
            </a:endParaRPr>
          </a:p>
          <a:p>
            <a:pPr lvl="1"/>
            <a:r>
              <a:rPr lang="en-US" dirty="0">
                <a:latin typeface="Calibri" charset="0"/>
                <a:ea typeface="Calibri" charset="0"/>
                <a:cs typeface="Calibri" charset="0"/>
              </a:rPr>
              <a:t>Information is available on both assessment and evidence-based interventions for both care partners of PLwD and the PLwD. </a:t>
            </a:r>
          </a:p>
          <a:p>
            <a:pPr lvl="1"/>
            <a:r>
              <a:rPr lang="en-US" dirty="0">
                <a:latin typeface="Calibri" charset="0"/>
                <a:ea typeface="Calibri" charset="0"/>
                <a:cs typeface="Calibri" charset="0"/>
              </a:rPr>
              <a:t>There are assessment tools, questionnaires, and material about reliability and validity.</a:t>
            </a:r>
          </a:p>
        </p:txBody>
      </p:sp>
    </p:spTree>
    <p:extLst>
      <p:ext uri="{BB962C8B-B14F-4D97-AF65-F5344CB8AC3E}">
        <p14:creationId xmlns:p14="http://schemas.microsoft.com/office/powerpoint/2010/main" val="2716608842"/>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449858"/>
            <a:ext cx="8229600" cy="868362"/>
          </a:xfrm>
        </p:spPr>
        <p:txBody>
          <a:bodyPr>
            <a:normAutofit/>
          </a:bodyPr>
          <a:lstStyle/>
          <a:p>
            <a:pPr algn="l"/>
            <a:r>
              <a:rPr lang="en-US" sz="2800" dirty="0">
                <a:solidFill>
                  <a:schemeClr val="tx2"/>
                </a:solidFill>
              </a:rPr>
              <a:t>Suspected Neglect, Abuse, and Exploitation</a:t>
            </a:r>
            <a:endParaRPr lang="en-US" sz="2800" dirty="0"/>
          </a:p>
        </p:txBody>
      </p:sp>
      <p:sp>
        <p:nvSpPr>
          <p:cNvPr id="3" name="Content Placeholder 2"/>
          <p:cNvSpPr>
            <a:spLocks noGrp="1"/>
          </p:cNvSpPr>
          <p:nvPr>
            <p:ph idx="1"/>
          </p:nvPr>
        </p:nvSpPr>
        <p:spPr>
          <a:xfrm>
            <a:off x="457200" y="1600200"/>
            <a:ext cx="8229600" cy="3124200"/>
          </a:xfrm>
        </p:spPr>
        <p:txBody>
          <a:bodyPr>
            <a:normAutofit lnSpcReduction="10000"/>
          </a:bodyPr>
          <a:lstStyle/>
          <a:p>
            <a:pPr lvl="0"/>
            <a:r>
              <a:rPr lang="en-US" sz="2000" dirty="0">
                <a:latin typeface="Calibri" charset="0"/>
                <a:ea typeface="Calibri" charset="0"/>
                <a:cs typeface="Calibri" charset="0"/>
              </a:rPr>
              <a:t>Clinical social workers and clinical psychologists, as are all health care professionals, are mandated reporters for suspected abuse, neglect or exploitation of children and adults. </a:t>
            </a:r>
          </a:p>
          <a:p>
            <a:pPr lvl="0">
              <a:spcAft>
                <a:spcPts val="2000"/>
              </a:spcAft>
            </a:pPr>
            <a:r>
              <a:rPr lang="en-US" sz="2000" dirty="0" err="1">
                <a:latin typeface="Calibri" charset="0"/>
                <a:ea typeface="Calibri" charset="0"/>
                <a:cs typeface="Calibri" charset="0"/>
              </a:rPr>
              <a:t>PLwD</a:t>
            </a:r>
            <a:r>
              <a:rPr lang="en-US" sz="2000" dirty="0">
                <a:latin typeface="Calibri" charset="0"/>
                <a:ea typeface="Calibri" charset="0"/>
                <a:cs typeface="Calibri" charset="0"/>
              </a:rPr>
              <a:t> are at risk for neglect, abuse and/or exploitation due to their diminished cognitive and functional capacity. PLwD in the early stages are vulnerable to neglect and abuse in other domains, especially financial exploitation and abuse as there is evidence that diminished financial capacity or decision-making is one of the early signs of cognitive decline.</a:t>
            </a:r>
          </a:p>
          <a:p>
            <a:pPr marL="0" lvl="0" indent="0" algn="r">
              <a:buNone/>
            </a:pPr>
            <a:r>
              <a:rPr lang="en-US" sz="2000" dirty="0">
                <a:latin typeface="Calibri" charset="0"/>
                <a:ea typeface="Calibri" charset="0"/>
                <a:cs typeface="Calibri" charset="0"/>
              </a:rPr>
              <a:t>(ABA/APA 2016; APA, </a:t>
            </a:r>
            <a:r>
              <a:rPr lang="en-US" sz="2000" dirty="0" err="1">
                <a:latin typeface="Calibri" charset="0"/>
                <a:ea typeface="Calibri" charset="0"/>
                <a:cs typeface="Calibri" charset="0"/>
              </a:rPr>
              <a:t>n.d.</a:t>
            </a:r>
            <a:r>
              <a:rPr lang="en-US" sz="2000" dirty="0">
                <a:latin typeface="Calibri" charset="0"/>
                <a:ea typeface="Calibri" charset="0"/>
                <a:cs typeface="Calibri" charset="0"/>
              </a:rPr>
              <a:t>-a; APA, </a:t>
            </a:r>
            <a:r>
              <a:rPr lang="en-US" sz="2000" dirty="0" err="1" smtClean="0">
                <a:latin typeface="Calibri" charset="0"/>
                <a:ea typeface="Calibri" charset="0"/>
                <a:cs typeface="Calibri" charset="0"/>
              </a:rPr>
              <a:t>n.d.</a:t>
            </a:r>
            <a:r>
              <a:rPr lang="en-US" sz="2000" dirty="0" smtClean="0">
                <a:latin typeface="Calibri" charset="0"/>
                <a:ea typeface="Calibri" charset="0"/>
                <a:cs typeface="Calibri" charset="0"/>
              </a:rPr>
              <a:t>-b; </a:t>
            </a:r>
            <a:r>
              <a:rPr lang="en-US" sz="2000" dirty="0">
                <a:latin typeface="Calibri" charset="0"/>
                <a:ea typeface="Calibri" charset="0"/>
                <a:cs typeface="Calibri" charset="0"/>
              </a:rPr>
              <a:t>NIA, NIH, 2015)</a:t>
            </a:r>
            <a:endParaRPr lang="en-US" dirty="0"/>
          </a:p>
        </p:txBody>
      </p:sp>
    </p:spTree>
    <p:extLst>
      <p:ext uri="{BB962C8B-B14F-4D97-AF65-F5344CB8AC3E}">
        <p14:creationId xmlns:p14="http://schemas.microsoft.com/office/powerpoint/2010/main" val="4182533748"/>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856" y="152400"/>
            <a:ext cx="8229600" cy="1062428"/>
          </a:xfrm>
        </p:spPr>
        <p:txBody>
          <a:bodyPr>
            <a:normAutofit/>
          </a:bodyPr>
          <a:lstStyle/>
          <a:p>
            <a:pPr algn="l"/>
            <a:r>
              <a:rPr lang="en-US" sz="2800" dirty="0">
                <a:solidFill>
                  <a:schemeClr val="tx2"/>
                </a:solidFill>
              </a:rPr>
              <a:t>Suspected Neglect, Abuse, and Exploitation (continued)</a:t>
            </a:r>
            <a:endParaRPr lang="en-US" sz="2800" dirty="0"/>
          </a:p>
        </p:txBody>
      </p:sp>
      <p:sp>
        <p:nvSpPr>
          <p:cNvPr id="3" name="Content Placeholder 2"/>
          <p:cNvSpPr>
            <a:spLocks noGrp="1"/>
          </p:cNvSpPr>
          <p:nvPr>
            <p:ph idx="1"/>
          </p:nvPr>
        </p:nvSpPr>
        <p:spPr>
          <a:xfrm>
            <a:off x="457200" y="1214828"/>
            <a:ext cx="8229600" cy="4911335"/>
          </a:xfrm>
        </p:spPr>
        <p:txBody>
          <a:bodyPr>
            <a:normAutofit fontScale="25000" lnSpcReduction="20000"/>
          </a:bodyPr>
          <a:lstStyle/>
          <a:p>
            <a:r>
              <a:rPr lang="en-US" sz="7200" dirty="0">
                <a:latin typeface="Calibri" charset="0"/>
                <a:ea typeface="Calibri" charset="0"/>
                <a:cs typeface="Calibri" charset="0"/>
              </a:rPr>
              <a:t>Areas of abuse include:</a:t>
            </a:r>
          </a:p>
          <a:p>
            <a:pPr lvl="1">
              <a:buFont typeface="Courier New" panose="02070309020205020404" pitchFamily="49" charset="0"/>
              <a:buChar char="o"/>
            </a:pPr>
            <a:r>
              <a:rPr lang="en-US" sz="7200" dirty="0">
                <a:latin typeface="Calibri" charset="0"/>
                <a:ea typeface="Calibri" charset="0"/>
                <a:cs typeface="Calibri" charset="0"/>
              </a:rPr>
              <a:t>Physical: causing physical pain or injury</a:t>
            </a:r>
          </a:p>
          <a:p>
            <a:pPr lvl="1">
              <a:buFont typeface="Courier New" panose="02070309020205020404" pitchFamily="49" charset="0"/>
              <a:buChar char="o"/>
            </a:pPr>
            <a:r>
              <a:rPr lang="en-US" sz="7200" dirty="0">
                <a:latin typeface="Calibri" charset="0"/>
                <a:ea typeface="Calibri" charset="0"/>
                <a:cs typeface="Calibri" charset="0"/>
              </a:rPr>
              <a:t>Emotional: verbal assaults, threats of abuse, harassment and intimidation</a:t>
            </a:r>
          </a:p>
          <a:p>
            <a:pPr lvl="1">
              <a:buFont typeface="Courier New" panose="02070309020205020404" pitchFamily="49" charset="0"/>
              <a:buChar char="o"/>
            </a:pPr>
            <a:r>
              <a:rPr lang="en-US" sz="7200" dirty="0">
                <a:latin typeface="Calibri" charset="0"/>
                <a:ea typeface="Calibri" charset="0"/>
                <a:cs typeface="Calibri" charset="0"/>
              </a:rPr>
              <a:t>Neglect: failure to provide necessities, including food, clothing, shelter, medical care or a safe environment</a:t>
            </a:r>
          </a:p>
          <a:p>
            <a:pPr lvl="1">
              <a:buFont typeface="Courier New" panose="02070309020205020404" pitchFamily="49" charset="0"/>
              <a:buChar char="o"/>
            </a:pPr>
            <a:r>
              <a:rPr lang="en-US" sz="7200" dirty="0">
                <a:latin typeface="Calibri" charset="0"/>
                <a:ea typeface="Calibri" charset="0"/>
                <a:cs typeface="Calibri" charset="0"/>
              </a:rPr>
              <a:t>Confinement: restraining or isolating the person</a:t>
            </a:r>
          </a:p>
          <a:p>
            <a:pPr lvl="1">
              <a:buFont typeface="Courier New" panose="02070309020205020404" pitchFamily="49" charset="0"/>
              <a:buChar char="o"/>
            </a:pPr>
            <a:r>
              <a:rPr lang="en-US" sz="7200" dirty="0">
                <a:latin typeface="Calibri" charset="0"/>
                <a:ea typeface="Calibri" charset="0"/>
                <a:cs typeface="Calibri" charset="0"/>
              </a:rPr>
              <a:t>Financial: the misuse or withholding of the person's financial resources (money, property) to his or her disadvantage or the advantage of someone else</a:t>
            </a:r>
          </a:p>
          <a:p>
            <a:pPr lvl="1">
              <a:buFont typeface="Courier New" panose="02070309020205020404" pitchFamily="49" charset="0"/>
              <a:buChar char="o"/>
            </a:pPr>
            <a:r>
              <a:rPr lang="en-US" sz="7200" dirty="0">
                <a:latin typeface="Calibri" charset="0"/>
                <a:ea typeface="Calibri" charset="0"/>
                <a:cs typeface="Calibri" charset="0"/>
              </a:rPr>
              <a:t>Sexual abuse: touching, fondling or any sexual activity when the person is unable to understand, unwilling to consent, threatened or physically forced</a:t>
            </a:r>
          </a:p>
          <a:p>
            <a:pPr lvl="1">
              <a:buFont typeface="Courier New" panose="02070309020205020404" pitchFamily="49" charset="0"/>
              <a:buChar char="o"/>
            </a:pPr>
            <a:r>
              <a:rPr lang="en-US" sz="7200" dirty="0">
                <a:latin typeface="Calibri" charset="0"/>
                <a:ea typeface="Calibri" charset="0"/>
                <a:cs typeface="Calibri" charset="0"/>
              </a:rPr>
              <a:t>Willful deprivation: willfully denying the person medication, medical care, food, shelter or physical assistance, and thereby exposing the PLwD to the risk of physical, mental or emotional harm</a:t>
            </a:r>
          </a:p>
          <a:p>
            <a:pPr lvl="1">
              <a:spcAft>
                <a:spcPts val="2000"/>
              </a:spcAft>
              <a:buFont typeface="Courier New" panose="02070309020205020404" pitchFamily="49" charset="0"/>
              <a:buChar char="o"/>
            </a:pPr>
            <a:r>
              <a:rPr lang="en-US" sz="7200" dirty="0">
                <a:latin typeface="Calibri" charset="0"/>
                <a:ea typeface="Calibri" charset="0"/>
                <a:cs typeface="Calibri" charset="0"/>
              </a:rPr>
              <a:t>Self-neglect: Due to lack of insight and cognitive changes, PLwD may be unable to safely and adequately provide for day-to-day needs, and may be at risk for harm, falls, wandering and/or malnutrition. </a:t>
            </a:r>
          </a:p>
          <a:p>
            <a:pPr marL="457200" lvl="1" indent="0" algn="r">
              <a:buNone/>
            </a:pPr>
            <a:r>
              <a:rPr lang="en-US" sz="8000" dirty="0"/>
              <a:t>(Alzheimer’s Association, </a:t>
            </a:r>
            <a:r>
              <a:rPr lang="en-US" sz="8000" dirty="0" err="1"/>
              <a:t>n.d.</a:t>
            </a:r>
            <a:r>
              <a:rPr lang="en-US" sz="8000" dirty="0"/>
              <a:t>; APA, </a:t>
            </a:r>
            <a:r>
              <a:rPr lang="en-US" sz="8000" dirty="0" err="1"/>
              <a:t>n.d.</a:t>
            </a:r>
            <a:r>
              <a:rPr lang="en-US" sz="8000" dirty="0"/>
              <a:t>-c) </a:t>
            </a:r>
            <a:endParaRPr lang="en-US" dirty="0"/>
          </a:p>
        </p:txBody>
      </p:sp>
    </p:spTree>
    <p:extLst>
      <p:ext uri="{BB962C8B-B14F-4D97-AF65-F5344CB8AC3E}">
        <p14:creationId xmlns:p14="http://schemas.microsoft.com/office/powerpoint/2010/main" val="1325558647"/>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1082040"/>
          </a:xfrm>
        </p:spPr>
        <p:txBody>
          <a:bodyPr>
            <a:normAutofit/>
          </a:bodyPr>
          <a:lstStyle/>
          <a:p>
            <a:pPr algn="l"/>
            <a:r>
              <a:rPr lang="en-US" sz="2800" dirty="0">
                <a:solidFill>
                  <a:schemeClr val="tx2"/>
                </a:solidFill>
              </a:rPr>
              <a:t>Resources to Learn More or to Assess for Abuse and Neglect</a:t>
            </a:r>
          </a:p>
        </p:txBody>
      </p:sp>
      <p:sp>
        <p:nvSpPr>
          <p:cNvPr id="3" name="Content Placeholder 2"/>
          <p:cNvSpPr>
            <a:spLocks noGrp="1"/>
          </p:cNvSpPr>
          <p:nvPr>
            <p:ph idx="1"/>
          </p:nvPr>
        </p:nvSpPr>
        <p:spPr>
          <a:xfrm>
            <a:off x="457200" y="1463040"/>
            <a:ext cx="8229600" cy="3426579"/>
          </a:xfrm>
        </p:spPr>
        <p:txBody>
          <a:bodyPr/>
          <a:lstStyle/>
          <a:p>
            <a:pPr marL="285750" indent="-285750">
              <a:spcAft>
                <a:spcPts val="2000"/>
              </a:spcAft>
              <a:buFont typeface="Arial" charset="0"/>
              <a:buChar char="•"/>
            </a:pPr>
            <a:r>
              <a:rPr lang="en-US" dirty="0">
                <a:hlinkClick r:id="rId3"/>
              </a:rPr>
              <a:t>The National Center on Elder Abuse: information on how to report alleged abuse, neglect or exploitations of PLwD or older adults in general </a:t>
            </a:r>
            <a:endParaRPr lang="en-US" dirty="0"/>
          </a:p>
          <a:p>
            <a:pPr marL="285750" indent="-285750">
              <a:buFont typeface="Arial" charset="0"/>
              <a:buChar char="•"/>
            </a:pPr>
            <a:r>
              <a:rPr lang="en-US" dirty="0"/>
              <a:t>Alzheimer’s Association – </a:t>
            </a:r>
            <a:r>
              <a:rPr lang="en-US" dirty="0">
                <a:hlinkClick r:id="rId4"/>
              </a:rPr>
              <a:t>Alzheimer’s and Dementia Caregiver Center: Abuse</a:t>
            </a:r>
            <a:endParaRPr lang="en-US" dirty="0"/>
          </a:p>
          <a:p>
            <a:pPr marL="285750" indent="-285750">
              <a:buFont typeface="Arial" charset="0"/>
              <a:buChar char="•"/>
            </a:pPr>
            <a:endParaRPr lang="en-US" dirty="0"/>
          </a:p>
          <a:p>
            <a:pPr marL="285750" indent="-285750">
              <a:buFont typeface="Arial" charset="0"/>
              <a:buChar char="•"/>
            </a:pPr>
            <a:r>
              <a:rPr lang="en-US" dirty="0">
                <a:hlinkClick r:id="rId5"/>
              </a:rPr>
              <a:t>Assessment of Older Adults with Diminished Capacity: A Handbook for Psychologists</a:t>
            </a:r>
            <a:endParaRPr lang="en-US" dirty="0"/>
          </a:p>
          <a:p>
            <a:pPr marL="685800" lvl="1">
              <a:buFont typeface="Arial" charset="0"/>
              <a:buChar char="•"/>
            </a:pPr>
            <a:r>
              <a:rPr lang="en-US" dirty="0"/>
              <a:t>Chapter: Assessing Financial Capacity (Page 72)</a:t>
            </a:r>
          </a:p>
          <a:p>
            <a:pPr marL="685800" lvl="1">
              <a:buFont typeface="Arial" charset="0"/>
              <a:buChar char="•"/>
            </a:pPr>
            <a:r>
              <a:rPr lang="en-US" dirty="0"/>
              <a:t>Chapter: Undue Influence (Page 114)</a:t>
            </a:r>
            <a:endParaRPr lang="en-CA" dirty="0"/>
          </a:p>
        </p:txBody>
      </p:sp>
    </p:spTree>
    <p:extLst>
      <p:ext uri="{BB962C8B-B14F-4D97-AF65-F5344CB8AC3E}">
        <p14:creationId xmlns:p14="http://schemas.microsoft.com/office/powerpoint/2010/main" val="3790173697"/>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63741"/>
            <a:ext cx="8229600" cy="877089"/>
          </a:xfrm>
        </p:spPr>
        <p:txBody>
          <a:bodyPr>
            <a:noAutofit/>
          </a:bodyPr>
          <a:lstStyle/>
          <a:p>
            <a:pPr algn="l"/>
            <a:r>
              <a:rPr lang="en-US" sz="2800" dirty="0">
                <a:solidFill>
                  <a:schemeClr val="tx2"/>
                </a:solidFill>
              </a:rPr>
              <a:t>Case Vignette Suspected Abuse of Person Living with Dementia</a:t>
            </a:r>
          </a:p>
        </p:txBody>
      </p:sp>
      <p:sp>
        <p:nvSpPr>
          <p:cNvPr id="3" name="Content Placeholder 2"/>
          <p:cNvSpPr>
            <a:spLocks noGrp="1"/>
          </p:cNvSpPr>
          <p:nvPr>
            <p:ph idx="1"/>
          </p:nvPr>
        </p:nvSpPr>
        <p:spPr>
          <a:xfrm>
            <a:off x="152400" y="1295400"/>
            <a:ext cx="8839200" cy="5486400"/>
          </a:xfrm>
        </p:spPr>
        <p:txBody>
          <a:bodyPr>
            <a:normAutofit fontScale="92500" lnSpcReduction="20000"/>
          </a:bodyPr>
          <a:lstStyle/>
          <a:p>
            <a:pPr marL="0" indent="0">
              <a:buNone/>
            </a:pPr>
            <a:r>
              <a:rPr lang="en-US" sz="1800" i="1" dirty="0"/>
              <a:t>Jose and Lydia have been married for 51 years and came from their native Puerto Rico to the USA as newlyweds. Jose has often found alcohol to be his best crutch to get through tough times and stress, but he believes he has controlled his drinking and been a good spouse and father. </a:t>
            </a:r>
          </a:p>
          <a:p>
            <a:pPr marL="0" indent="0">
              <a:buNone/>
            </a:pPr>
            <a:r>
              <a:rPr lang="en-US" sz="1800" i="1" dirty="0"/>
              <a:t>Jose and Lydia are both 72-years-old now and retired. Five years ago, Lydia was diagnosed with Alzheimer’s disease when her memory started failing and she missed payments for bills. While Jose agreed that Lydia could benefit from medication to hopefully slow the progression of the disease, he has not learned more about the disease process and how </a:t>
            </a:r>
            <a:r>
              <a:rPr lang="en-US" sz="1800" i="1" dirty="0" err="1"/>
              <a:t>PLwD</a:t>
            </a:r>
            <a:r>
              <a:rPr lang="en-US" sz="1800" i="1" dirty="0"/>
              <a:t> behaviors and cognitive abilities can diminish over time. He still communicates with Lydia as if she has all of her cognitive and behavioral capacities prior to the diagnosis. </a:t>
            </a:r>
          </a:p>
          <a:p>
            <a:pPr marL="0" indent="0">
              <a:buNone/>
            </a:pPr>
            <a:r>
              <a:rPr lang="en-US" sz="1800" i="1" dirty="0"/>
              <a:t>Lydia has become argumentative if Jose does not listen to her the first time she speaks to him. They have no friends and their home has become cluttered because Jose has never cleaned a home before. Lydia has become incontinent and has soiled furniture all over the house. Jose has increasingly turned to alcohol on a nightly basis to numb himself from the daily grind of caring for Lydia. She has started yelling and repeats herself constantly. They no longer get out of the home except for medical appointments, even though Lydia is ambulatory. Jose spends hours on the computer and attends to Lydia’s meals in between. Jose has begun hitting Lydia when she will not be quiet. </a:t>
            </a:r>
          </a:p>
          <a:p>
            <a:pPr marL="0" indent="0">
              <a:buNone/>
            </a:pPr>
            <a:r>
              <a:rPr lang="en-US" sz="1800" i="1" dirty="0"/>
              <a:t>The home health nurse visiting Lydia for her diabetes hears Lydia yell that Jose has hit her when she “won’t shut up.” The home health nurse calls Adult Protective Services and asks the home health social worker to see the couple. The nurse also found that Lydia was not taking her insulin to help control her diabetes and Jose only reminded </a:t>
            </a:r>
            <a:r>
              <a:rPr lang="en-US" sz="1800" i="1" dirty="0" smtClean="0"/>
              <a:t>Lydia </a:t>
            </a:r>
            <a:r>
              <a:rPr lang="en-US" sz="1800" i="1" dirty="0"/>
              <a:t>to check her blood sugars and eat. The nurse has found despite her efforts to </a:t>
            </a:r>
            <a:r>
              <a:rPr lang="en-US" sz="1800" i="1" dirty="0" smtClean="0"/>
              <a:t>educate </a:t>
            </a:r>
            <a:r>
              <a:rPr lang="en-US" sz="1800" i="1" dirty="0"/>
              <a:t>both Lydia and Jose that Lydia often missed her insulin medication. </a:t>
            </a:r>
            <a:endParaRPr lang="en-US" sz="2800" dirty="0"/>
          </a:p>
        </p:txBody>
      </p:sp>
    </p:spTree>
    <p:extLst>
      <p:ext uri="{BB962C8B-B14F-4D97-AF65-F5344CB8AC3E}">
        <p14:creationId xmlns:p14="http://schemas.microsoft.com/office/powerpoint/2010/main" val="3153843548"/>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685800"/>
            <a:ext cx="8229600" cy="609600"/>
          </a:xfrm>
        </p:spPr>
        <p:txBody>
          <a:bodyPr>
            <a:noAutofit/>
          </a:bodyPr>
          <a:lstStyle/>
          <a:p>
            <a:pPr algn="l"/>
            <a:r>
              <a:rPr lang="en-US" sz="2800" dirty="0">
                <a:solidFill>
                  <a:schemeClr val="tx2"/>
                </a:solidFill>
              </a:rPr>
              <a:t>Case Vignette Jose and Lydia: Social work and Psychologist Response</a:t>
            </a:r>
          </a:p>
        </p:txBody>
      </p:sp>
      <p:sp>
        <p:nvSpPr>
          <p:cNvPr id="3" name="Content Placeholder 2"/>
          <p:cNvSpPr>
            <a:spLocks noGrp="1"/>
          </p:cNvSpPr>
          <p:nvPr>
            <p:ph idx="1"/>
          </p:nvPr>
        </p:nvSpPr>
        <p:spPr>
          <a:xfrm>
            <a:off x="152400" y="1600200"/>
            <a:ext cx="8839200" cy="5334000"/>
          </a:xfrm>
        </p:spPr>
        <p:txBody>
          <a:bodyPr>
            <a:noAutofit/>
          </a:bodyPr>
          <a:lstStyle/>
          <a:p>
            <a:pPr lvl="0"/>
            <a:r>
              <a:rPr lang="en-US" sz="2000" dirty="0"/>
              <a:t>Social worker’s report to Adult Protective Services for assessment of abuse</a:t>
            </a:r>
          </a:p>
          <a:p>
            <a:pPr lvl="0"/>
            <a:r>
              <a:rPr lang="en-US" sz="2000" dirty="0"/>
              <a:t>Social worker’s assessment of Lydia’s and Jose’s </a:t>
            </a:r>
            <a:r>
              <a:rPr lang="en-US" sz="2000" dirty="0" smtClean="0"/>
              <a:t>needs</a:t>
            </a:r>
          </a:p>
          <a:p>
            <a:pPr lvl="0"/>
            <a:r>
              <a:rPr lang="en-US" sz="2000" dirty="0" smtClean="0"/>
              <a:t>Social </a:t>
            </a:r>
            <a:r>
              <a:rPr lang="en-US" sz="2000" dirty="0"/>
              <a:t>worker’s recommendations for respite/education for Jose</a:t>
            </a:r>
          </a:p>
          <a:p>
            <a:pPr lvl="0"/>
            <a:r>
              <a:rPr lang="en-US" sz="2000" dirty="0"/>
              <a:t>Social worker’s referral for Lydia’s physician to assess </a:t>
            </a:r>
            <a:r>
              <a:rPr lang="en-US" sz="2000" dirty="0" smtClean="0"/>
              <a:t>agitation/paranoia and help her better manage her diabetes</a:t>
            </a:r>
            <a:endParaRPr lang="en-US" sz="2000" dirty="0"/>
          </a:p>
          <a:p>
            <a:pPr lvl="0"/>
            <a:r>
              <a:rPr lang="en-US" sz="2000" dirty="0"/>
              <a:t>APS visit and recommendations for psychiatric evaluation, inpatient stay and subsequent treatment for Lydia</a:t>
            </a:r>
            <a:endParaRPr lang="en-US" sz="2000" dirty="0">
              <a:effectLst/>
            </a:endParaRPr>
          </a:p>
        </p:txBody>
      </p:sp>
    </p:spTree>
    <p:extLst>
      <p:ext uri="{BB962C8B-B14F-4D97-AF65-F5344CB8AC3E}">
        <p14:creationId xmlns:p14="http://schemas.microsoft.com/office/powerpoint/2010/main" val="1520621335"/>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229600" cy="304800"/>
          </a:xfrm>
        </p:spPr>
        <p:txBody>
          <a:bodyPr>
            <a:noAutofit/>
          </a:bodyPr>
          <a:lstStyle/>
          <a:p>
            <a:pPr algn="l"/>
            <a:r>
              <a:rPr lang="en-US" sz="2800" dirty="0">
                <a:solidFill>
                  <a:schemeClr val="tx2"/>
                </a:solidFill>
              </a:rPr>
              <a:t>Driving Cessation Education and Counseling</a:t>
            </a:r>
            <a:endParaRPr lang="en-US" sz="2800" dirty="0"/>
          </a:p>
        </p:txBody>
      </p:sp>
      <p:sp>
        <p:nvSpPr>
          <p:cNvPr id="3" name="Content Placeholder 2"/>
          <p:cNvSpPr>
            <a:spLocks noGrp="1"/>
          </p:cNvSpPr>
          <p:nvPr>
            <p:ph idx="1"/>
          </p:nvPr>
        </p:nvSpPr>
        <p:spPr>
          <a:xfrm>
            <a:off x="140335" y="1099136"/>
            <a:ext cx="8229600" cy="3091864"/>
          </a:xfrm>
        </p:spPr>
        <p:txBody>
          <a:bodyPr>
            <a:normAutofit lnSpcReduction="10000"/>
          </a:bodyPr>
          <a:lstStyle/>
          <a:p>
            <a:pPr lvl="0"/>
            <a:r>
              <a:rPr lang="en-US" sz="2000" dirty="0"/>
              <a:t>The focused concentration and quick reaction time needed for safe driving tends to decline with age.</a:t>
            </a:r>
          </a:p>
          <a:p>
            <a:pPr lvl="0"/>
            <a:r>
              <a:rPr lang="en-US" sz="2000" dirty="0"/>
              <a:t>Clinical social workers and clinical psychologists can help care partners address concerns about safe driving and work with doctors and PLwD on driving assessments. </a:t>
            </a:r>
          </a:p>
          <a:p>
            <a:pPr lvl="0"/>
            <a:r>
              <a:rPr lang="en-US" sz="2000" dirty="0"/>
              <a:t>These professionals can provide counseling regarding change in identity from giving up driving.</a:t>
            </a:r>
          </a:p>
          <a:p>
            <a:pPr marL="0" lvl="0" indent="0" algn="r">
              <a:spcBef>
                <a:spcPts val="2000"/>
              </a:spcBef>
              <a:buNone/>
            </a:pPr>
            <a:r>
              <a:rPr lang="en-US" sz="2000" dirty="0"/>
              <a:t> (ABA/APA, 2008; Mayo Clinic, 2015; National Highway Traffic Safety   Administration. (</a:t>
            </a:r>
            <a:r>
              <a:rPr lang="en-US" sz="2000" dirty="0" err="1"/>
              <a:t>n.d.</a:t>
            </a:r>
            <a:r>
              <a:rPr lang="en-US" sz="2000" dirty="0"/>
              <a:t>))</a:t>
            </a:r>
            <a:endParaRPr lang="en-US" dirty="0"/>
          </a:p>
        </p:txBody>
      </p:sp>
    </p:spTree>
    <p:extLst>
      <p:ext uri="{BB962C8B-B14F-4D97-AF65-F5344CB8AC3E}">
        <p14:creationId xmlns:p14="http://schemas.microsoft.com/office/powerpoint/2010/main" val="3596939071"/>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1082040"/>
          </a:xfrm>
        </p:spPr>
        <p:txBody>
          <a:bodyPr>
            <a:normAutofit/>
          </a:bodyPr>
          <a:lstStyle/>
          <a:p>
            <a:pPr algn="l"/>
            <a:r>
              <a:rPr lang="en-US" sz="2800" dirty="0">
                <a:solidFill>
                  <a:schemeClr val="tx2"/>
                </a:solidFill>
              </a:rPr>
              <a:t>Driving Cessation Education and Counseling (continued)</a:t>
            </a:r>
            <a:endParaRPr lang="en-US" sz="2800" dirty="0"/>
          </a:p>
        </p:txBody>
      </p:sp>
      <p:sp>
        <p:nvSpPr>
          <p:cNvPr id="3" name="Content Placeholder 2"/>
          <p:cNvSpPr>
            <a:spLocks noGrp="1"/>
          </p:cNvSpPr>
          <p:nvPr>
            <p:ph idx="1"/>
          </p:nvPr>
        </p:nvSpPr>
        <p:spPr/>
        <p:txBody>
          <a:bodyPr>
            <a:normAutofit fontScale="92500" lnSpcReduction="10000"/>
          </a:bodyPr>
          <a:lstStyle/>
          <a:p>
            <a:pPr lvl="0"/>
            <a:r>
              <a:rPr lang="en-US" sz="2000" dirty="0">
                <a:latin typeface="Calibri" charset="0"/>
                <a:ea typeface="Calibri" charset="0"/>
                <a:cs typeface="Calibri" charset="0"/>
              </a:rPr>
              <a:t>Engage PLwD and care partners in problem-solving regarding transportation needs.</a:t>
            </a:r>
          </a:p>
          <a:p>
            <a:pPr lvl="0"/>
            <a:r>
              <a:rPr lang="en-US" sz="2000" dirty="0">
                <a:latin typeface="Calibri" charset="0"/>
                <a:ea typeface="Calibri" charset="0"/>
                <a:cs typeface="Calibri" charset="0"/>
              </a:rPr>
              <a:t>Referrals to Driving Assessment Programs, Division of Motor Vehicles driving test, Physician Intervention.  States have different mandatory reporting laws.</a:t>
            </a:r>
          </a:p>
          <a:p>
            <a:pPr lvl="0"/>
            <a:r>
              <a:rPr lang="en-US" sz="2000" dirty="0">
                <a:latin typeface="Calibri" charset="0"/>
                <a:ea typeface="Calibri" charset="0"/>
                <a:cs typeface="Calibri" charset="0"/>
              </a:rPr>
              <a:t>Clinical psychologists may also conduct portions of driving assessments to determine level of cognitive function.</a:t>
            </a:r>
          </a:p>
        </p:txBody>
      </p:sp>
    </p:spTree>
    <p:extLst>
      <p:ext uri="{BB962C8B-B14F-4D97-AF65-F5344CB8AC3E}">
        <p14:creationId xmlns:p14="http://schemas.microsoft.com/office/powerpoint/2010/main" val="22484216"/>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 name="Title 22"/>
          <p:cNvSpPr>
            <a:spLocks noGrp="1"/>
          </p:cNvSpPr>
          <p:nvPr>
            <p:ph type="title"/>
          </p:nvPr>
        </p:nvSpPr>
        <p:spPr/>
        <p:txBody>
          <a:bodyPr/>
          <a:lstStyle/>
          <a:p>
            <a:r>
              <a:rPr lang="en-US" dirty="0" smtClean="0"/>
              <a:t>Outline (5)</a:t>
            </a:r>
            <a:r>
              <a:rPr lang="en-US" dirty="0" smtClean="0">
                <a:solidFill>
                  <a:schemeClr val="bg1"/>
                </a:solidFill>
              </a:rPr>
              <a:t> (</a:t>
            </a:r>
            <a:endParaRPr lang="en-CA" dirty="0">
              <a:solidFill>
                <a:schemeClr val="bg1"/>
              </a:solidFill>
            </a:endParaRPr>
          </a:p>
        </p:txBody>
      </p:sp>
      <p:sp>
        <p:nvSpPr>
          <p:cNvPr id="2" name="Content Placeholder 1">
            <a:extLst>
              <a:ext uri="{FF2B5EF4-FFF2-40B4-BE49-F238E27FC236}">
                <a16:creationId xmlns:a16="http://schemas.microsoft.com/office/drawing/2014/main" id="{9D6F7D97-76EA-450C-A63A-6D22A63BA409}"/>
              </a:ext>
            </a:extLst>
          </p:cNvPr>
          <p:cNvSpPr>
            <a:spLocks noGrp="1"/>
          </p:cNvSpPr>
          <p:nvPr>
            <p:ph idx="1"/>
          </p:nvPr>
        </p:nvSpPr>
        <p:spPr>
          <a:xfrm>
            <a:off x="457200" y="1560945"/>
            <a:ext cx="8229600" cy="1877437"/>
          </a:xfrm>
        </p:spPr>
        <p:txBody>
          <a:bodyPr/>
          <a:lstStyle/>
          <a:p>
            <a:pPr lvl="0"/>
            <a:r>
              <a:rPr lang="en-US" dirty="0"/>
              <a:t>Introduction</a:t>
            </a:r>
          </a:p>
          <a:p>
            <a:pPr lvl="0"/>
            <a:r>
              <a:rPr lang="en-US" dirty="0"/>
              <a:t>Roles of clinical social workers and clinical psychologists in providing care</a:t>
            </a:r>
          </a:p>
          <a:p>
            <a:pPr lvl="0"/>
            <a:r>
              <a:rPr lang="en-US" dirty="0"/>
              <a:t>Fundamentals of clinical social work and clinical psychology practice</a:t>
            </a:r>
          </a:p>
          <a:p>
            <a:pPr lvl="0"/>
            <a:r>
              <a:rPr lang="en-US" dirty="0"/>
              <a:t>Strategies to assist and counsel </a:t>
            </a:r>
            <a:r>
              <a:rPr lang="en-US" dirty="0" err="1"/>
              <a:t>PLwD</a:t>
            </a:r>
            <a:r>
              <a:rPr lang="en-US" dirty="0"/>
              <a:t> and their care partners</a:t>
            </a:r>
          </a:p>
          <a:p>
            <a:pPr lvl="0"/>
            <a:r>
              <a:rPr lang="en-US" b="1" dirty="0"/>
              <a:t>Home and community-based services and social services</a:t>
            </a:r>
            <a:endParaRPr lang="en-US" dirty="0"/>
          </a:p>
        </p:txBody>
      </p:sp>
    </p:spTree>
    <p:extLst>
      <p:ext uri="{BB962C8B-B14F-4D97-AF65-F5344CB8AC3E}">
        <p14:creationId xmlns:p14="http://schemas.microsoft.com/office/powerpoint/2010/main" val="52782980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 name="Title 22"/>
          <p:cNvSpPr>
            <a:spLocks noGrp="1"/>
          </p:cNvSpPr>
          <p:nvPr>
            <p:ph type="title"/>
          </p:nvPr>
        </p:nvSpPr>
        <p:spPr/>
        <p:txBody>
          <a:bodyPr/>
          <a:lstStyle/>
          <a:p>
            <a:r>
              <a:rPr lang="en-US" dirty="0" smtClean="0"/>
              <a:t>Outline</a:t>
            </a:r>
            <a:endParaRPr lang="en-CA" dirty="0"/>
          </a:p>
        </p:txBody>
      </p:sp>
      <p:sp>
        <p:nvSpPr>
          <p:cNvPr id="24" name="Content Placeholder 23"/>
          <p:cNvSpPr>
            <a:spLocks noGrp="1"/>
          </p:cNvSpPr>
          <p:nvPr>
            <p:ph idx="1"/>
          </p:nvPr>
        </p:nvSpPr>
        <p:spPr>
          <a:xfrm>
            <a:off x="457200" y="1560945"/>
            <a:ext cx="8229600" cy="1877437"/>
          </a:xfrm>
        </p:spPr>
        <p:txBody>
          <a:bodyPr/>
          <a:lstStyle/>
          <a:p>
            <a:pPr lvl="0"/>
            <a:r>
              <a:rPr lang="en-US" b="1" dirty="0"/>
              <a:t>Introduction</a:t>
            </a:r>
            <a:endParaRPr lang="en-US" dirty="0"/>
          </a:p>
          <a:p>
            <a:pPr lvl="0"/>
            <a:r>
              <a:rPr lang="en-US" dirty="0"/>
              <a:t>Roles of clinical social workers and clinical psychologists in providing care </a:t>
            </a:r>
          </a:p>
          <a:p>
            <a:pPr lvl="0"/>
            <a:r>
              <a:rPr lang="en-US" dirty="0"/>
              <a:t>Fundamentals of clinical social work and clinical psychology practice </a:t>
            </a:r>
          </a:p>
          <a:p>
            <a:pPr lvl="0"/>
            <a:r>
              <a:rPr lang="en-US" dirty="0"/>
              <a:t>Strategies to assist and counsel </a:t>
            </a:r>
            <a:r>
              <a:rPr lang="en-US" dirty="0" err="1"/>
              <a:t>PLwD</a:t>
            </a:r>
            <a:r>
              <a:rPr lang="en-US" dirty="0"/>
              <a:t> and their care partners</a:t>
            </a:r>
          </a:p>
          <a:p>
            <a:pPr lvl="0"/>
            <a:r>
              <a:rPr lang="en-US" dirty="0">
                <a:latin typeface="Calibri" charset="0"/>
                <a:ea typeface="Calibri" charset="0"/>
                <a:cs typeface="Calibri" charset="0"/>
              </a:rPr>
              <a:t>Home and community-based services and social services</a:t>
            </a:r>
          </a:p>
        </p:txBody>
      </p:sp>
    </p:spTree>
    <p:extLst>
      <p:ext uri="{BB962C8B-B14F-4D97-AF65-F5344CB8AC3E}">
        <p14:creationId xmlns:p14="http://schemas.microsoft.com/office/powerpoint/2010/main" val="2067631995"/>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609600"/>
            <a:ext cx="8229600" cy="304800"/>
          </a:xfrm>
        </p:spPr>
        <p:txBody>
          <a:bodyPr>
            <a:noAutofit/>
          </a:bodyPr>
          <a:lstStyle/>
          <a:p>
            <a:pPr algn="l"/>
            <a:r>
              <a:rPr lang="en-US" sz="2800" dirty="0">
                <a:solidFill>
                  <a:schemeClr val="tx2"/>
                </a:solidFill>
              </a:rPr>
              <a:t>Support and Counseling Can Help</a:t>
            </a:r>
            <a:endParaRPr lang="en-US" sz="2800" dirty="0"/>
          </a:p>
        </p:txBody>
      </p:sp>
      <p:sp>
        <p:nvSpPr>
          <p:cNvPr id="3" name="Content Placeholder 2"/>
          <p:cNvSpPr>
            <a:spLocks noGrp="1"/>
          </p:cNvSpPr>
          <p:nvPr>
            <p:ph idx="1"/>
          </p:nvPr>
        </p:nvSpPr>
        <p:spPr>
          <a:xfrm>
            <a:off x="228600" y="1219200"/>
            <a:ext cx="8229600" cy="4525963"/>
          </a:xfrm>
        </p:spPr>
        <p:txBody>
          <a:bodyPr>
            <a:normAutofit/>
          </a:bodyPr>
          <a:lstStyle/>
          <a:p>
            <a:pPr lvl="0"/>
            <a:r>
              <a:rPr lang="en-US" sz="2000" dirty="0">
                <a:latin typeface="Calibri" charset="0"/>
                <a:ea typeface="Calibri" charset="0"/>
                <a:cs typeface="Calibri" charset="0"/>
              </a:rPr>
              <a:t>This module now looks at support and counseling as primary interventions provided by clinical social workers and clinical psychologists to persons affected by dementia.</a:t>
            </a:r>
            <a:endParaRPr lang="en-US" dirty="0"/>
          </a:p>
        </p:txBody>
      </p:sp>
    </p:spTree>
    <p:extLst>
      <p:ext uri="{BB962C8B-B14F-4D97-AF65-F5344CB8AC3E}">
        <p14:creationId xmlns:p14="http://schemas.microsoft.com/office/powerpoint/2010/main" val="89715802"/>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685800"/>
            <a:ext cx="8229600" cy="258762"/>
          </a:xfrm>
        </p:spPr>
        <p:txBody>
          <a:bodyPr>
            <a:noAutofit/>
          </a:bodyPr>
          <a:lstStyle/>
          <a:p>
            <a:pPr algn="l"/>
            <a:r>
              <a:rPr lang="en-US" sz="2800" dirty="0">
                <a:solidFill>
                  <a:schemeClr val="tx2"/>
                </a:solidFill>
              </a:rPr>
              <a:t>Counseling Strategies for PLwD and Care Partners</a:t>
            </a:r>
          </a:p>
        </p:txBody>
      </p:sp>
      <p:sp>
        <p:nvSpPr>
          <p:cNvPr id="3" name="Content Placeholder 2"/>
          <p:cNvSpPr>
            <a:spLocks noGrp="1"/>
          </p:cNvSpPr>
          <p:nvPr>
            <p:ph idx="1"/>
          </p:nvPr>
        </p:nvSpPr>
        <p:spPr>
          <a:xfrm>
            <a:off x="457200" y="1143000"/>
            <a:ext cx="8229600" cy="4267200"/>
          </a:xfrm>
        </p:spPr>
        <p:txBody>
          <a:bodyPr>
            <a:noAutofit/>
          </a:bodyPr>
          <a:lstStyle/>
          <a:p>
            <a:pPr lvl="0"/>
            <a:r>
              <a:rPr lang="en-US" sz="2000" dirty="0"/>
              <a:t>Clinical social workers and psychologists can employ a range of counseling strategies to help persons </a:t>
            </a:r>
            <a:r>
              <a:rPr lang="en-US" sz="2000" dirty="0" smtClean="0"/>
              <a:t>living with </a:t>
            </a:r>
            <a:r>
              <a:rPr lang="en-US" sz="2000" dirty="0"/>
              <a:t>early to moderate stages of dementia and their care partners, including:</a:t>
            </a:r>
          </a:p>
          <a:p>
            <a:pPr lvl="1">
              <a:buFont typeface="Courier New" panose="02070309020205020404" pitchFamily="49" charset="0"/>
              <a:buChar char="o"/>
            </a:pPr>
            <a:r>
              <a:rPr lang="en-US" sz="2000" dirty="0"/>
              <a:t>Grief and bereavement counseling</a:t>
            </a:r>
          </a:p>
          <a:p>
            <a:pPr lvl="1">
              <a:buFont typeface="Courier New" panose="02070309020205020404" pitchFamily="49" charset="0"/>
              <a:buChar char="o"/>
            </a:pPr>
            <a:r>
              <a:rPr lang="en-US" sz="2000" dirty="0"/>
              <a:t>Communication strategies and counseling</a:t>
            </a:r>
          </a:p>
          <a:p>
            <a:pPr lvl="1">
              <a:buFont typeface="Courier New" panose="02070309020205020404" pitchFamily="49" charset="0"/>
              <a:buChar char="o"/>
            </a:pPr>
            <a:r>
              <a:rPr lang="en-US" sz="2000" dirty="0"/>
              <a:t>Interpersonal therapy</a:t>
            </a:r>
          </a:p>
          <a:p>
            <a:pPr lvl="1">
              <a:buFont typeface="Courier New" panose="02070309020205020404" pitchFamily="49" charset="0"/>
              <a:buChar char="o"/>
            </a:pPr>
            <a:r>
              <a:rPr lang="en-US" sz="2000" dirty="0"/>
              <a:t>Spiritual and/or faith counseling</a:t>
            </a:r>
          </a:p>
          <a:p>
            <a:pPr lvl="1">
              <a:buFont typeface="Courier New" panose="02070309020205020404" pitchFamily="49" charset="0"/>
              <a:buChar char="o"/>
            </a:pPr>
            <a:r>
              <a:rPr lang="en-US" sz="2000" dirty="0"/>
              <a:t>Conflict </a:t>
            </a:r>
            <a:r>
              <a:rPr lang="en-US" sz="2000" dirty="0" smtClean="0"/>
              <a:t>resolution</a:t>
            </a:r>
          </a:p>
          <a:p>
            <a:pPr lvl="1">
              <a:buFont typeface="Courier New" panose="02070309020205020404" pitchFamily="49" charset="0"/>
              <a:buChar char="o"/>
            </a:pPr>
            <a:r>
              <a:rPr lang="en-US" dirty="0" smtClean="0"/>
              <a:t>Reminiscence therapy</a:t>
            </a:r>
            <a:endParaRPr lang="en-US" sz="2000" dirty="0"/>
          </a:p>
          <a:p>
            <a:pPr lvl="1">
              <a:buFont typeface="Courier New" panose="02070309020205020404" pitchFamily="49" charset="0"/>
              <a:buChar char="o"/>
            </a:pPr>
            <a:r>
              <a:rPr lang="en-US" sz="2000" dirty="0"/>
              <a:t>Cognitive behavioral therapy</a:t>
            </a:r>
          </a:p>
          <a:p>
            <a:pPr marL="457200" lvl="1" indent="0" algn="r">
              <a:spcBef>
                <a:spcPts val="2000"/>
              </a:spcBef>
              <a:buNone/>
            </a:pPr>
            <a:r>
              <a:rPr lang="en-US" sz="2000" dirty="0"/>
              <a:t> (Grand et al., 2011)</a:t>
            </a:r>
          </a:p>
        </p:txBody>
      </p:sp>
    </p:spTree>
    <p:extLst>
      <p:ext uri="{BB962C8B-B14F-4D97-AF65-F5344CB8AC3E}">
        <p14:creationId xmlns:p14="http://schemas.microsoft.com/office/powerpoint/2010/main" val="2541605391"/>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533399"/>
            <a:ext cx="8229600" cy="699493"/>
          </a:xfrm>
        </p:spPr>
        <p:txBody>
          <a:bodyPr>
            <a:noAutofit/>
          </a:bodyPr>
          <a:lstStyle/>
          <a:p>
            <a:pPr algn="l"/>
            <a:r>
              <a:rPr lang="en-US" sz="2800" dirty="0">
                <a:solidFill>
                  <a:schemeClr val="tx2"/>
                </a:solidFill>
              </a:rPr>
              <a:t>Counseling Strategies for PLwD and Care Partners (continued)</a:t>
            </a:r>
          </a:p>
        </p:txBody>
      </p:sp>
      <p:sp>
        <p:nvSpPr>
          <p:cNvPr id="3" name="Content Placeholder 2"/>
          <p:cNvSpPr>
            <a:spLocks noGrp="1"/>
          </p:cNvSpPr>
          <p:nvPr>
            <p:ph idx="1"/>
          </p:nvPr>
        </p:nvSpPr>
        <p:spPr>
          <a:xfrm>
            <a:off x="457200" y="1287462"/>
            <a:ext cx="8229600" cy="5418138"/>
          </a:xfrm>
        </p:spPr>
        <p:txBody>
          <a:bodyPr>
            <a:noAutofit/>
          </a:bodyPr>
          <a:lstStyle/>
          <a:p>
            <a:pPr lvl="1">
              <a:buFont typeface="Courier New" charset="0"/>
              <a:buChar char="o"/>
            </a:pPr>
            <a:r>
              <a:rPr lang="en-US" sz="2000" dirty="0"/>
              <a:t>Validation therapy-The goal of validation therapy is to promote and stimulate communication skills in </a:t>
            </a:r>
            <a:r>
              <a:rPr lang="en-US" sz="2000" dirty="0" smtClean="0"/>
              <a:t>persons living with dementia, </a:t>
            </a:r>
            <a:r>
              <a:rPr lang="en-US" sz="2000" dirty="0"/>
              <a:t>and to provide the individual with insight into their external reality.</a:t>
            </a:r>
          </a:p>
          <a:p>
            <a:pPr lvl="1">
              <a:buFont typeface="Courier New" charset="0"/>
              <a:buChar char="o"/>
            </a:pPr>
            <a:r>
              <a:rPr lang="en-US" sz="2000" dirty="0" smtClean="0"/>
              <a:t>Group therapy</a:t>
            </a:r>
            <a:endParaRPr lang="en-US" sz="2000" dirty="0"/>
          </a:p>
          <a:p>
            <a:pPr lvl="1">
              <a:buFont typeface="Courier New" charset="0"/>
              <a:buChar char="o"/>
            </a:pPr>
            <a:r>
              <a:rPr lang="en-US" sz="2000" dirty="0"/>
              <a:t>Family </a:t>
            </a:r>
            <a:r>
              <a:rPr lang="en-US" sz="2000" dirty="0" smtClean="0"/>
              <a:t>therapy/systems</a:t>
            </a:r>
            <a:endParaRPr lang="en-US" sz="2000" dirty="0"/>
          </a:p>
          <a:p>
            <a:pPr lvl="1">
              <a:buFont typeface="Courier New" charset="0"/>
              <a:buChar char="o"/>
            </a:pPr>
            <a:r>
              <a:rPr lang="en-US" sz="2000" dirty="0"/>
              <a:t>Disease education</a:t>
            </a:r>
          </a:p>
          <a:p>
            <a:pPr lvl="1">
              <a:buFont typeface="Courier New" charset="0"/>
              <a:buChar char="o"/>
            </a:pPr>
            <a:r>
              <a:rPr lang="en-US" sz="2000" dirty="0"/>
              <a:t>Management of difficult behaviors</a:t>
            </a:r>
          </a:p>
          <a:p>
            <a:pPr lvl="1">
              <a:buFont typeface="Courier New" charset="0"/>
              <a:buChar char="o"/>
            </a:pPr>
            <a:r>
              <a:rPr lang="en-US" sz="2000" dirty="0"/>
              <a:t>Support therapies such as pet or music therapy</a:t>
            </a:r>
          </a:p>
          <a:p>
            <a:pPr lvl="1">
              <a:buFont typeface="Courier New" charset="0"/>
              <a:buChar char="o"/>
            </a:pPr>
            <a:r>
              <a:rPr lang="en-US" sz="2000" dirty="0"/>
              <a:t>Referrals for pharmacologic assessment to treat mental health conditions</a:t>
            </a:r>
          </a:p>
        </p:txBody>
      </p:sp>
    </p:spTree>
    <p:extLst>
      <p:ext uri="{BB962C8B-B14F-4D97-AF65-F5344CB8AC3E}">
        <p14:creationId xmlns:p14="http://schemas.microsoft.com/office/powerpoint/2010/main" val="2688425093"/>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229600" cy="685800"/>
          </a:xfrm>
        </p:spPr>
        <p:txBody>
          <a:bodyPr>
            <a:noAutofit/>
          </a:bodyPr>
          <a:lstStyle/>
          <a:p>
            <a:pPr algn="l"/>
            <a:r>
              <a:rPr lang="en-US" sz="2800" dirty="0">
                <a:solidFill>
                  <a:schemeClr val="tx2"/>
                </a:solidFill>
              </a:rPr>
              <a:t>Treating Anxiety and Depression in PLwD in the Early Stages of Dementia</a:t>
            </a:r>
          </a:p>
        </p:txBody>
      </p:sp>
      <p:sp>
        <p:nvSpPr>
          <p:cNvPr id="3" name="Content Placeholder 2"/>
          <p:cNvSpPr>
            <a:spLocks noGrp="1"/>
          </p:cNvSpPr>
          <p:nvPr>
            <p:ph idx="1"/>
          </p:nvPr>
        </p:nvSpPr>
        <p:spPr>
          <a:xfrm>
            <a:off x="457200" y="1463040"/>
            <a:ext cx="8229600" cy="4175760"/>
          </a:xfrm>
        </p:spPr>
        <p:txBody>
          <a:bodyPr>
            <a:noAutofit/>
          </a:bodyPr>
          <a:lstStyle/>
          <a:p>
            <a:pPr lvl="0"/>
            <a:r>
              <a:rPr lang="en-US" dirty="0">
                <a:ea typeface="Calibri" charset="0"/>
                <a:cs typeface="Calibri" charset="0"/>
              </a:rPr>
              <a:t>Anxiety and depression are common among persons living with dementia and mild cognitive impairment. These conditions are treated by clinical social workers and clinical psychologists. </a:t>
            </a:r>
            <a:r>
              <a:rPr lang="en-US" dirty="0"/>
              <a:t>A</a:t>
            </a:r>
            <a:r>
              <a:rPr lang="en-US" dirty="0" smtClean="0"/>
              <a:t>nxiety </a:t>
            </a:r>
            <a:r>
              <a:rPr lang="en-US" dirty="0"/>
              <a:t>and depression may be treated by a </a:t>
            </a:r>
            <a:r>
              <a:rPr lang="en-US" dirty="0" smtClean="0"/>
              <a:t>psychiatrist in advanced stages of dementia.</a:t>
            </a:r>
            <a:endParaRPr lang="en-US" dirty="0">
              <a:ea typeface="Calibri" charset="0"/>
              <a:cs typeface="Calibri" charset="0"/>
            </a:endParaRPr>
          </a:p>
          <a:p>
            <a:pPr lvl="0"/>
            <a:r>
              <a:rPr lang="en-US" dirty="0">
                <a:ea typeface="Calibri" charset="0"/>
                <a:cs typeface="Calibri" charset="0"/>
              </a:rPr>
              <a:t>Older adults with illness, particularly those living with dementia, are especially vulnerable to mood disturbances, as increasing cognitive impairment causes a loss of ability to engage in rewarding and enjoyable activities, which in turn leads to increased depression and decreased quality of life.</a:t>
            </a:r>
          </a:p>
          <a:p>
            <a:pPr lvl="0"/>
            <a:r>
              <a:rPr lang="en-US" dirty="0">
                <a:ea typeface="Calibri" charset="0"/>
                <a:cs typeface="Calibri" charset="0"/>
              </a:rPr>
              <a:t>Depression rates vary by severity and disease stage and can occur in up to 50% of PLwD. </a:t>
            </a:r>
          </a:p>
          <a:p>
            <a:pPr marL="0" lvl="0" indent="0" algn="r">
              <a:spcBef>
                <a:spcPts val="2000"/>
              </a:spcBef>
              <a:buNone/>
            </a:pPr>
            <a:r>
              <a:rPr lang="en-US" dirty="0">
                <a:solidFill>
                  <a:prstClr val="black"/>
                </a:solidFill>
              </a:rPr>
              <a:t>(Grand et al., 2011;  Logsdon, 2007)</a:t>
            </a:r>
            <a:endParaRPr lang="en-US" dirty="0"/>
          </a:p>
        </p:txBody>
      </p:sp>
    </p:spTree>
    <p:extLst>
      <p:ext uri="{BB962C8B-B14F-4D97-AF65-F5344CB8AC3E}">
        <p14:creationId xmlns:p14="http://schemas.microsoft.com/office/powerpoint/2010/main" val="1976352775"/>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8229600" cy="1219200"/>
          </a:xfrm>
        </p:spPr>
        <p:txBody>
          <a:bodyPr>
            <a:normAutofit/>
          </a:bodyPr>
          <a:lstStyle/>
          <a:p>
            <a:pPr algn="l"/>
            <a:r>
              <a:rPr lang="en-US" sz="2800" dirty="0">
                <a:solidFill>
                  <a:schemeClr val="tx2"/>
                </a:solidFill>
              </a:rPr>
              <a:t>Treating Anxiety and Depression in PLwD in the Early Stages of Dementia (continued)</a:t>
            </a:r>
          </a:p>
        </p:txBody>
      </p:sp>
      <p:sp>
        <p:nvSpPr>
          <p:cNvPr id="3" name="Content Placeholder 2"/>
          <p:cNvSpPr>
            <a:spLocks noGrp="1"/>
          </p:cNvSpPr>
          <p:nvPr>
            <p:ph idx="1"/>
          </p:nvPr>
        </p:nvSpPr>
        <p:spPr>
          <a:xfrm>
            <a:off x="457200" y="1685822"/>
            <a:ext cx="8229600" cy="3648178"/>
          </a:xfrm>
        </p:spPr>
        <p:txBody>
          <a:bodyPr/>
          <a:lstStyle/>
          <a:p>
            <a:pPr marL="285750" lvl="0" indent="-285750"/>
            <a:r>
              <a:rPr lang="en-US" dirty="0"/>
              <a:t>In the early stages of dementia, depression may be attributed to awareness of the individual’s cognitive changes.</a:t>
            </a:r>
          </a:p>
          <a:p>
            <a:pPr marL="285750" lvl="0" indent="-285750"/>
            <a:r>
              <a:rPr lang="en-US" dirty="0"/>
              <a:t>Behavioral therapy interventions that can improve depression: </a:t>
            </a:r>
          </a:p>
          <a:p>
            <a:pPr lvl="1">
              <a:buFont typeface="Courier New" panose="02070309020205020404" pitchFamily="49" charset="0"/>
              <a:buChar char="o"/>
            </a:pPr>
            <a:r>
              <a:rPr lang="en-US" dirty="0"/>
              <a:t>Focus on teaching care partners specialized skills to increase pleasant events for the </a:t>
            </a:r>
            <a:r>
              <a:rPr lang="en-US" dirty="0" err="1"/>
              <a:t>PLwD</a:t>
            </a:r>
            <a:r>
              <a:rPr lang="en-US" dirty="0"/>
              <a:t>.</a:t>
            </a:r>
          </a:p>
          <a:p>
            <a:pPr lvl="1">
              <a:buFont typeface="Courier New" panose="02070309020205020404" pitchFamily="49" charset="0"/>
              <a:buChar char="o"/>
            </a:pPr>
            <a:r>
              <a:rPr lang="en-US" dirty="0"/>
              <a:t>Develop strategies to increase involvement in meaningful activities.</a:t>
            </a:r>
          </a:p>
          <a:p>
            <a:pPr lvl="1">
              <a:buFont typeface="Courier New" panose="02070309020205020404" pitchFamily="49" charset="0"/>
              <a:buChar char="o"/>
            </a:pPr>
            <a:r>
              <a:rPr lang="en-US" dirty="0"/>
              <a:t>Prevent or reduce depressive behaviors in the </a:t>
            </a:r>
            <a:r>
              <a:rPr lang="en-US" dirty="0" err="1"/>
              <a:t>PLwD</a:t>
            </a:r>
            <a:r>
              <a:rPr lang="en-US" dirty="0"/>
              <a:t>.</a:t>
            </a:r>
          </a:p>
          <a:p>
            <a:pPr marL="0" lvl="0" indent="0" algn="r">
              <a:spcBef>
                <a:spcPts val="2000"/>
              </a:spcBef>
              <a:buNone/>
            </a:pPr>
            <a:r>
              <a:rPr lang="en-US" dirty="0">
                <a:solidFill>
                  <a:prstClr val="black"/>
                </a:solidFill>
              </a:rPr>
              <a:t>(Grand et al., 2011)</a:t>
            </a:r>
            <a:endParaRPr lang="en-CA" dirty="0"/>
          </a:p>
        </p:txBody>
      </p:sp>
    </p:spTree>
    <p:extLst>
      <p:ext uri="{BB962C8B-B14F-4D97-AF65-F5344CB8AC3E}">
        <p14:creationId xmlns:p14="http://schemas.microsoft.com/office/powerpoint/2010/main" val="1414326030"/>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2162"/>
          </a:xfrm>
        </p:spPr>
        <p:txBody>
          <a:bodyPr>
            <a:normAutofit/>
          </a:bodyPr>
          <a:lstStyle/>
          <a:p>
            <a:pPr algn="l"/>
            <a:r>
              <a:rPr lang="en-US" sz="2800" dirty="0">
                <a:solidFill>
                  <a:schemeClr val="tx2"/>
                </a:solidFill>
              </a:rPr>
              <a:t>Behavioral Disturbances in Dementia</a:t>
            </a:r>
          </a:p>
        </p:txBody>
      </p:sp>
      <p:sp>
        <p:nvSpPr>
          <p:cNvPr id="3" name="Content Placeholder 2"/>
          <p:cNvSpPr>
            <a:spLocks noGrp="1"/>
          </p:cNvSpPr>
          <p:nvPr>
            <p:ph idx="1"/>
          </p:nvPr>
        </p:nvSpPr>
        <p:spPr>
          <a:xfrm>
            <a:off x="304800" y="1066800"/>
            <a:ext cx="8229600" cy="5612045"/>
          </a:xfrm>
        </p:spPr>
        <p:txBody>
          <a:bodyPr>
            <a:normAutofit lnSpcReduction="10000"/>
          </a:bodyPr>
          <a:lstStyle/>
          <a:p>
            <a:pPr lvl="0"/>
            <a:r>
              <a:rPr lang="en-US" sz="1800" dirty="0">
                <a:latin typeface="Calibri" charset="0"/>
                <a:ea typeface="Calibri" charset="0"/>
                <a:cs typeface="Calibri" charset="0"/>
              </a:rPr>
              <a:t>Clinical social workers and clinical psychologists often respond to care partners and professionals living or working with dementia to address behavioral disturbances with non pharmacologic modalities. Some facts about concerning behaviors in </a:t>
            </a:r>
            <a:r>
              <a:rPr lang="en-US" sz="1800" dirty="0" err="1">
                <a:latin typeface="Calibri" charset="0"/>
                <a:ea typeface="Calibri" charset="0"/>
                <a:cs typeface="Calibri" charset="0"/>
              </a:rPr>
              <a:t>PLwD</a:t>
            </a:r>
            <a:r>
              <a:rPr lang="en-US" sz="1800" dirty="0">
                <a:latin typeface="Calibri" charset="0"/>
                <a:ea typeface="Calibri" charset="0"/>
                <a:cs typeface="Calibri" charset="0"/>
              </a:rPr>
              <a:t>:</a:t>
            </a:r>
          </a:p>
          <a:p>
            <a:pPr lvl="1">
              <a:buFont typeface="Courier New" charset="0"/>
              <a:buChar char="o"/>
            </a:pPr>
            <a:r>
              <a:rPr lang="en-US" sz="1800" dirty="0">
                <a:latin typeface="Calibri" charset="0"/>
                <a:ea typeface="Calibri" charset="0"/>
                <a:cs typeface="Calibri" charset="0"/>
              </a:rPr>
              <a:t>Behavioral and psychiatric symptoms are common in </a:t>
            </a:r>
            <a:r>
              <a:rPr lang="en-US" sz="1800" dirty="0" err="1">
                <a:latin typeface="Calibri" charset="0"/>
                <a:ea typeface="Calibri" charset="0"/>
                <a:cs typeface="Calibri" charset="0"/>
              </a:rPr>
              <a:t>PLwD</a:t>
            </a:r>
            <a:r>
              <a:rPr lang="en-US" sz="1800" dirty="0">
                <a:latin typeface="Calibri" charset="0"/>
                <a:ea typeface="Calibri" charset="0"/>
                <a:cs typeface="Calibri" charset="0"/>
              </a:rPr>
              <a:t>. </a:t>
            </a:r>
          </a:p>
          <a:p>
            <a:pPr lvl="1">
              <a:buFont typeface="Courier New" charset="0"/>
              <a:buChar char="o"/>
            </a:pPr>
            <a:r>
              <a:rPr lang="en-US" sz="1800" dirty="0">
                <a:latin typeface="Calibri" charset="0"/>
                <a:ea typeface="Calibri" charset="0"/>
                <a:cs typeface="Calibri" charset="0"/>
              </a:rPr>
              <a:t>In the early and later stages of dementia, features related to apathy may appear, but are often confused with depression, particularly by care partners. </a:t>
            </a:r>
          </a:p>
          <a:p>
            <a:pPr lvl="1">
              <a:buFont typeface="Courier New" charset="0"/>
              <a:buChar char="o"/>
            </a:pPr>
            <a:r>
              <a:rPr lang="en-US" sz="1800" dirty="0">
                <a:latin typeface="Calibri" charset="0"/>
                <a:ea typeface="Calibri" charset="0"/>
                <a:cs typeface="Calibri" charset="0"/>
              </a:rPr>
              <a:t>Apathy is associated with significant care partner distress and greater use of health care services in dementia.</a:t>
            </a:r>
          </a:p>
          <a:p>
            <a:pPr lvl="1">
              <a:buFont typeface="Courier New" charset="0"/>
              <a:buChar char="o"/>
            </a:pPr>
            <a:r>
              <a:rPr lang="en-US" sz="1800" dirty="0">
                <a:latin typeface="Calibri" charset="0"/>
                <a:ea typeface="Calibri" charset="0"/>
                <a:cs typeface="Calibri" charset="0"/>
              </a:rPr>
              <a:t>Psychosis generally occurs later in the disease course. </a:t>
            </a:r>
          </a:p>
          <a:p>
            <a:pPr lvl="1">
              <a:buFont typeface="Courier New" charset="0"/>
              <a:buChar char="o"/>
            </a:pPr>
            <a:r>
              <a:rPr lang="en-US" sz="1800" dirty="0">
                <a:latin typeface="Calibri" charset="0"/>
                <a:ea typeface="Calibri" charset="0"/>
                <a:cs typeface="Calibri" charset="0"/>
              </a:rPr>
              <a:t>Delusions are predominantly paranoid in nature, with fears of personal harm or mistreatment, theft of personal property (usually related to financial matters), and marital infidelity. </a:t>
            </a:r>
          </a:p>
          <a:p>
            <a:pPr lvl="1">
              <a:buFont typeface="Courier New" charset="0"/>
              <a:buChar char="o"/>
            </a:pPr>
            <a:r>
              <a:rPr lang="en-US" sz="1800" dirty="0">
                <a:latin typeface="Calibri" charset="0"/>
                <a:ea typeface="Calibri" charset="0"/>
                <a:cs typeface="Calibri" charset="0"/>
              </a:rPr>
              <a:t>Hallucinations are less common than delusions, and tend to be visual. </a:t>
            </a:r>
          </a:p>
          <a:p>
            <a:pPr lvl="1">
              <a:buFont typeface="Courier New" charset="0"/>
              <a:buChar char="o"/>
            </a:pPr>
            <a:r>
              <a:rPr lang="en-US" sz="1800" dirty="0">
                <a:latin typeface="Calibri" charset="0"/>
                <a:ea typeface="Calibri" charset="0"/>
                <a:cs typeface="Calibri" charset="0"/>
              </a:rPr>
              <a:t>Other behavioral symptoms include agitation, wandering, and sleep disturbances. </a:t>
            </a:r>
          </a:p>
          <a:p>
            <a:pPr lvl="1">
              <a:buFont typeface="Courier New" charset="0"/>
              <a:buChar char="o"/>
            </a:pPr>
            <a:r>
              <a:rPr lang="en-US" sz="1800" dirty="0">
                <a:latin typeface="Calibri" charset="0"/>
                <a:ea typeface="Calibri" charset="0"/>
                <a:cs typeface="Calibri" charset="0"/>
              </a:rPr>
              <a:t>The primary treatable behavioral and psychiatric symptoms in dementia include psychosis, agitation, depression, </a:t>
            </a:r>
            <a:r>
              <a:rPr lang="en-US" sz="1800" dirty="0" smtClean="0">
                <a:latin typeface="Calibri" charset="0"/>
                <a:ea typeface="Calibri" charset="0"/>
                <a:cs typeface="Calibri" charset="0"/>
              </a:rPr>
              <a:t>aggression, anxiety</a:t>
            </a:r>
            <a:r>
              <a:rPr lang="en-US" sz="1800" dirty="0">
                <a:latin typeface="Calibri" charset="0"/>
                <a:ea typeface="Calibri" charset="0"/>
                <a:cs typeface="Calibri" charset="0"/>
              </a:rPr>
              <a:t>, and insomnia.</a:t>
            </a:r>
          </a:p>
          <a:p>
            <a:pPr marL="0" indent="0">
              <a:buNone/>
              <a:tabLst>
                <a:tab pos="4572000" algn="l"/>
              </a:tabLst>
            </a:pPr>
            <a:r>
              <a:rPr lang="en-US" sz="1800" dirty="0">
                <a:latin typeface="Calibri" charset="0"/>
                <a:cs typeface="Calibri" charset="0"/>
              </a:rPr>
              <a:t>	</a:t>
            </a:r>
            <a:r>
              <a:rPr lang="en-US" sz="1800" dirty="0"/>
              <a:t>(Grand et al., 2011</a:t>
            </a:r>
            <a:r>
              <a:rPr lang="en-US" sz="1800" u="sng" dirty="0"/>
              <a:t>)</a:t>
            </a:r>
            <a:r>
              <a:rPr lang="en-US" sz="1800" dirty="0"/>
              <a:t> </a:t>
            </a:r>
            <a:endParaRPr lang="en-US" dirty="0"/>
          </a:p>
        </p:txBody>
      </p:sp>
    </p:spTree>
    <p:extLst>
      <p:ext uri="{BB962C8B-B14F-4D97-AF65-F5344CB8AC3E}">
        <p14:creationId xmlns:p14="http://schemas.microsoft.com/office/powerpoint/2010/main" val="1707514844"/>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639762"/>
          </a:xfrm>
        </p:spPr>
        <p:txBody>
          <a:bodyPr>
            <a:normAutofit/>
          </a:bodyPr>
          <a:lstStyle/>
          <a:p>
            <a:pPr algn="l"/>
            <a:r>
              <a:rPr lang="en-US" sz="2800" dirty="0">
                <a:solidFill>
                  <a:schemeClr val="tx2"/>
                </a:solidFill>
              </a:rPr>
              <a:t>Case Vignette—George</a:t>
            </a:r>
            <a:endParaRPr lang="en-US" sz="2800" dirty="0"/>
          </a:p>
        </p:txBody>
      </p:sp>
      <p:sp>
        <p:nvSpPr>
          <p:cNvPr id="3" name="Content Placeholder 2"/>
          <p:cNvSpPr>
            <a:spLocks noGrp="1"/>
          </p:cNvSpPr>
          <p:nvPr>
            <p:ph idx="1"/>
          </p:nvPr>
        </p:nvSpPr>
        <p:spPr>
          <a:xfrm>
            <a:off x="457200" y="868362"/>
            <a:ext cx="8686800" cy="5761038"/>
          </a:xfrm>
        </p:spPr>
        <p:txBody>
          <a:bodyPr>
            <a:normAutofit fontScale="55000" lnSpcReduction="20000"/>
          </a:bodyPr>
          <a:lstStyle/>
          <a:p>
            <a:pPr marL="0" indent="0">
              <a:spcAft>
                <a:spcPts val="2000"/>
              </a:spcAft>
              <a:buNone/>
            </a:pPr>
            <a:r>
              <a:rPr lang="en-US" sz="3600" i="1" dirty="0">
                <a:latin typeface="Calibri" charset="0"/>
                <a:ea typeface="Calibri" charset="0"/>
                <a:cs typeface="Calibri" charset="0"/>
              </a:rPr>
              <a:t>George is an 89-year-old male who lives with his daughter, Lucy. George has dementia with an onset of visual hallucinations and delusions. Lucy has taken care of her mother, Irene, who died from AD ten years ago, and her sister, Connie, who died one year ago from cancer. Lucy is trying to follow her father’s wishes and keep him at home, but his behavioral symptoms have become increasingly difficult to live with. He is talking to his wife often just as if she is right in front of him. George also talks to his accountant and says that Lucy is stealing from him. The accountant has not been engaged with the family for 10 years. George accuses Lucy of stealing from him daily. Lucy feels like her life is like the movie, </a:t>
            </a:r>
            <a:r>
              <a:rPr lang="en-US" sz="3600" i="1" dirty="0" smtClean="0">
                <a:latin typeface="Calibri" charset="0"/>
                <a:ea typeface="Calibri" charset="0"/>
                <a:cs typeface="Calibri" charset="0"/>
              </a:rPr>
              <a:t>Groundhog </a:t>
            </a:r>
            <a:r>
              <a:rPr lang="en-US" sz="3600" i="1" dirty="0">
                <a:latin typeface="Calibri" charset="0"/>
                <a:ea typeface="Calibri" charset="0"/>
                <a:cs typeface="Calibri" charset="0"/>
              </a:rPr>
              <a:t>Day, </a:t>
            </a:r>
            <a:r>
              <a:rPr lang="en-US" sz="3600" i="1" dirty="0" smtClean="0">
                <a:latin typeface="Calibri" charset="0"/>
                <a:ea typeface="Calibri" charset="0"/>
                <a:cs typeface="Calibri" charset="0"/>
              </a:rPr>
              <a:t>because </a:t>
            </a:r>
            <a:r>
              <a:rPr lang="en-US" sz="3600" i="1" dirty="0">
                <a:latin typeface="Calibri" charset="0"/>
                <a:ea typeface="Calibri" charset="0"/>
                <a:cs typeface="Calibri" charset="0"/>
              </a:rPr>
              <a:t>she is stuck and not able to get away. </a:t>
            </a:r>
          </a:p>
          <a:p>
            <a:pPr marL="0" indent="0">
              <a:spcAft>
                <a:spcPts val="2000"/>
              </a:spcAft>
              <a:buNone/>
            </a:pPr>
            <a:r>
              <a:rPr lang="en-US" sz="3600" i="1" dirty="0">
                <a:latin typeface="Calibri" charset="0"/>
                <a:ea typeface="Calibri" charset="0"/>
                <a:cs typeface="Calibri" charset="0"/>
              </a:rPr>
              <a:t> Lucy does take her father to the adult day health center that focuses on PLwD and their </a:t>
            </a:r>
            <a:r>
              <a:rPr lang="en-US" sz="3600" i="1" dirty="0" smtClean="0">
                <a:latin typeface="Calibri" charset="0"/>
                <a:ea typeface="Calibri" charset="0"/>
                <a:cs typeface="Calibri" charset="0"/>
              </a:rPr>
              <a:t>care partners. </a:t>
            </a:r>
            <a:r>
              <a:rPr lang="en-US" sz="3600" i="1" dirty="0">
                <a:latin typeface="Calibri" charset="0"/>
                <a:ea typeface="Calibri" charset="0"/>
                <a:cs typeface="Calibri" charset="0"/>
              </a:rPr>
              <a:t>Lucy attends a caregivers’ support group weekly and George participates in the adult day health program for stimulation and socialization. George has refused Lucy’s repeated suggestions that he receive psychiatric care and she does not want to make her father go. </a:t>
            </a:r>
          </a:p>
          <a:p>
            <a:pPr marL="0" indent="0">
              <a:buNone/>
            </a:pPr>
            <a:r>
              <a:rPr lang="en-US" sz="3600" i="1" dirty="0">
                <a:latin typeface="Calibri" charset="0"/>
                <a:ea typeface="Calibri" charset="0"/>
                <a:cs typeface="Calibri" charset="0"/>
              </a:rPr>
              <a:t>C</a:t>
            </a:r>
            <a:r>
              <a:rPr lang="en-US" sz="3600" i="1" dirty="0" smtClean="0">
                <a:latin typeface="Calibri" charset="0"/>
                <a:ea typeface="Calibri" charset="0"/>
                <a:cs typeface="Calibri" charset="0"/>
              </a:rPr>
              <a:t>arter</a:t>
            </a:r>
            <a:r>
              <a:rPr lang="en-US" sz="3600" i="1" dirty="0">
                <a:latin typeface="Calibri" charset="0"/>
                <a:ea typeface="Calibri" charset="0"/>
                <a:cs typeface="Calibri" charset="0"/>
              </a:rPr>
              <a:t>, a psychologist, and Eve, a social worker co-facilitate the caregivers support group. Eve also serves as the social worker at the adult day health center, where George has voiced to care providers and other attendees that his daughter is stealing from him. </a:t>
            </a:r>
            <a:endParaRPr lang="en-US" dirty="0"/>
          </a:p>
        </p:txBody>
      </p:sp>
    </p:spTree>
    <p:extLst>
      <p:ext uri="{BB962C8B-B14F-4D97-AF65-F5344CB8AC3E}">
        <p14:creationId xmlns:p14="http://schemas.microsoft.com/office/powerpoint/2010/main" val="3940315092"/>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399"/>
            <a:ext cx="8229600" cy="867205"/>
          </a:xfrm>
        </p:spPr>
        <p:txBody>
          <a:bodyPr>
            <a:noAutofit/>
          </a:bodyPr>
          <a:lstStyle/>
          <a:p>
            <a:pPr algn="l"/>
            <a:r>
              <a:rPr lang="en-US" sz="2800" dirty="0">
                <a:solidFill>
                  <a:schemeClr val="tx2"/>
                </a:solidFill>
              </a:rPr>
              <a:t>Case Vignette George: Social Work and Psychology Response</a:t>
            </a:r>
            <a:endParaRPr lang="en-US" sz="2800" dirty="0"/>
          </a:p>
        </p:txBody>
      </p:sp>
      <p:sp>
        <p:nvSpPr>
          <p:cNvPr id="3" name="Content Placeholder 2"/>
          <p:cNvSpPr>
            <a:spLocks noGrp="1"/>
          </p:cNvSpPr>
          <p:nvPr>
            <p:ph idx="1"/>
          </p:nvPr>
        </p:nvSpPr>
        <p:spPr>
          <a:xfrm>
            <a:off x="457200" y="1400605"/>
            <a:ext cx="8229600" cy="5257800"/>
          </a:xfrm>
        </p:spPr>
        <p:txBody>
          <a:bodyPr>
            <a:noAutofit/>
          </a:bodyPr>
          <a:lstStyle/>
          <a:p>
            <a:pPr marL="0" indent="0">
              <a:spcAft>
                <a:spcPts val="1600"/>
              </a:spcAft>
              <a:buNone/>
            </a:pPr>
            <a:r>
              <a:rPr lang="en-US" sz="1600" dirty="0">
                <a:latin typeface="Calibri" charset="0"/>
                <a:ea typeface="Calibri" charset="0"/>
                <a:cs typeface="Calibri" charset="0"/>
              </a:rPr>
              <a:t>Carter works with Lucy to address her long-term role as primary </a:t>
            </a:r>
            <a:r>
              <a:rPr lang="en-US" sz="1600" dirty="0" smtClean="0">
                <a:latin typeface="Calibri" charset="0"/>
                <a:ea typeface="Calibri" charset="0"/>
                <a:cs typeface="Calibri" charset="0"/>
              </a:rPr>
              <a:t>care partner </a:t>
            </a:r>
            <a:r>
              <a:rPr lang="en-US" sz="1600" dirty="0">
                <a:latin typeface="Calibri" charset="0"/>
                <a:ea typeface="Calibri" charset="0"/>
                <a:cs typeface="Calibri" charset="0"/>
              </a:rPr>
              <a:t>to her mother, sister and now her father. Lucy says she is exhausted and she is not sure “how much more she can take” and thinks she needs to consider placing her father in a memory care unit at an assisted living facility. Carter recommends that Lucy take her father to be evaluated by his primary care physician and a geriatric psychiatrist. Lucy knows if she makes these appointments, her father will get in the car and go see the physicians. Carter helps Lucy understand that medication may help to address his hallucinations and delusions. </a:t>
            </a:r>
          </a:p>
          <a:p>
            <a:pPr marL="0" indent="0">
              <a:buNone/>
            </a:pPr>
            <a:r>
              <a:rPr lang="en-US" sz="1600" dirty="0">
                <a:latin typeface="Calibri" charset="0"/>
                <a:ea typeface="Calibri" charset="0"/>
                <a:cs typeface="Calibri" charset="0"/>
              </a:rPr>
              <a:t>E</a:t>
            </a:r>
            <a:r>
              <a:rPr lang="en-US" sz="1600" dirty="0" smtClean="0">
                <a:latin typeface="Calibri" charset="0"/>
                <a:ea typeface="Calibri" charset="0"/>
                <a:cs typeface="Calibri" charset="0"/>
              </a:rPr>
              <a:t>ve</a:t>
            </a:r>
            <a:r>
              <a:rPr lang="en-US" sz="1600" dirty="0">
                <a:latin typeface="Calibri" charset="0"/>
                <a:ea typeface="Calibri" charset="0"/>
                <a:cs typeface="Calibri" charset="0"/>
              </a:rPr>
              <a:t>, in collaboration with Carter, counsels Lucy as she shares her pent-up frustration and grief with cumulative losses. Eve serves as a resource to Lucy in seeking supported decision making services and possible  power of attorney for her father (advising to use an elder care lawyer) and weighing the joint decision to  help her </a:t>
            </a:r>
            <a:r>
              <a:rPr lang="en-US" sz="1600" dirty="0" smtClean="0">
                <a:latin typeface="Calibri" charset="0"/>
                <a:ea typeface="Calibri" charset="0"/>
                <a:cs typeface="Calibri" charset="0"/>
              </a:rPr>
              <a:t>father remain at </a:t>
            </a:r>
            <a:r>
              <a:rPr lang="en-US" sz="1600" dirty="0">
                <a:latin typeface="Calibri" charset="0"/>
                <a:ea typeface="Calibri" charset="0"/>
                <a:cs typeface="Calibri" charset="0"/>
              </a:rPr>
              <a:t>home or consider a move to an assisted living facility. She explains to Lucy that in-home help, including personal care workers, environmental modifications and chore services may help her father remain at home longer. She also informs Lucy that  a short-term stay in assisted living may be a way for George to try and see how he adapts in assisted living and how Lucy is able to adjust. Lucy meets with Carter, Eve, and her dad a few times to talk about home and community-based services, and discuss consideration of a near-by assisted living facility that offers dementia-related services including pet therapy as George loves dogs. Lucy is counseled to understand that she has tried to care for her father at home, but it may be time to bring in help or even talk about a move.. </a:t>
            </a:r>
          </a:p>
        </p:txBody>
      </p:sp>
    </p:spTree>
    <p:extLst>
      <p:ext uri="{BB962C8B-B14F-4D97-AF65-F5344CB8AC3E}">
        <p14:creationId xmlns:p14="http://schemas.microsoft.com/office/powerpoint/2010/main" val="934308313"/>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533400"/>
            <a:ext cx="8229600" cy="762000"/>
          </a:xfrm>
        </p:spPr>
        <p:txBody>
          <a:bodyPr>
            <a:noAutofit/>
          </a:bodyPr>
          <a:lstStyle/>
          <a:p>
            <a:pPr algn="l"/>
            <a:r>
              <a:rPr lang="en-US" sz="2800" dirty="0">
                <a:solidFill>
                  <a:schemeClr val="tx2"/>
                </a:solidFill>
              </a:rPr>
              <a:t>Interventions to Improve Depression and Quality of Life of PLwD</a:t>
            </a:r>
          </a:p>
        </p:txBody>
      </p:sp>
      <p:sp>
        <p:nvSpPr>
          <p:cNvPr id="3" name="Content Placeholder 2"/>
          <p:cNvSpPr>
            <a:spLocks noGrp="1"/>
          </p:cNvSpPr>
          <p:nvPr>
            <p:ph idx="1"/>
          </p:nvPr>
        </p:nvSpPr>
        <p:spPr>
          <a:xfrm>
            <a:off x="457200" y="1295400"/>
            <a:ext cx="8229600" cy="3733800"/>
          </a:xfrm>
        </p:spPr>
        <p:txBody>
          <a:bodyPr>
            <a:normAutofit/>
          </a:bodyPr>
          <a:lstStyle/>
          <a:p>
            <a:pPr lvl="0"/>
            <a:r>
              <a:rPr lang="en-US" sz="2000" dirty="0"/>
              <a:t>Clinical social workers and clinical psychologists can train care partners on helpful responses to dementia symptoms. </a:t>
            </a:r>
          </a:p>
          <a:p>
            <a:pPr lvl="1">
              <a:buFont typeface="Courier New" panose="02070309020205020404" pitchFamily="49" charset="0"/>
              <a:buChar char="o"/>
            </a:pPr>
            <a:r>
              <a:rPr lang="en-US" sz="2000" dirty="0"/>
              <a:t>Progressively Lowered Stress Threshold (PLST) </a:t>
            </a:r>
          </a:p>
          <a:p>
            <a:pPr lvl="1">
              <a:buFont typeface="Courier New" panose="02070309020205020404" pitchFamily="49" charset="0"/>
              <a:buChar char="o"/>
            </a:pPr>
            <a:r>
              <a:rPr lang="en-US" sz="2000" dirty="0"/>
              <a:t>Physical exercise and mobility</a:t>
            </a:r>
          </a:p>
          <a:p>
            <a:pPr lvl="1">
              <a:buFont typeface="Courier New" panose="02070309020205020404" pitchFamily="49" charset="0"/>
              <a:buChar char="o"/>
            </a:pPr>
            <a:r>
              <a:rPr lang="en-US" sz="2000" dirty="0"/>
              <a:t>Cognitive stimulation</a:t>
            </a:r>
          </a:p>
          <a:p>
            <a:pPr lvl="1">
              <a:buFont typeface="Courier New" panose="02070309020205020404" pitchFamily="49" charset="0"/>
              <a:buChar char="o"/>
            </a:pPr>
            <a:r>
              <a:rPr lang="en-US" sz="2000" dirty="0"/>
              <a:t>Socialization and engagement for PLwD and care partners</a:t>
            </a:r>
          </a:p>
          <a:p>
            <a:pPr lvl="1">
              <a:buFont typeface="Courier New" panose="02070309020205020404" pitchFamily="49" charset="0"/>
              <a:buChar char="o"/>
            </a:pPr>
            <a:r>
              <a:rPr lang="en-US" sz="2000" dirty="0"/>
              <a:t>Driving </a:t>
            </a:r>
            <a:r>
              <a:rPr lang="en-US" sz="2000" dirty="0" smtClean="0"/>
              <a:t>assessment</a:t>
            </a:r>
            <a:endParaRPr lang="en-US" sz="2000" dirty="0"/>
          </a:p>
          <a:p>
            <a:pPr marL="0" indent="0" algn="r">
              <a:spcBef>
                <a:spcPts val="2000"/>
              </a:spcBef>
              <a:buNone/>
            </a:pPr>
            <a:r>
              <a:rPr lang="en-US" sz="2000" dirty="0"/>
              <a:t>(Logsdon et al., 2007) </a:t>
            </a:r>
          </a:p>
        </p:txBody>
      </p:sp>
    </p:spTree>
    <p:extLst>
      <p:ext uri="{BB962C8B-B14F-4D97-AF65-F5344CB8AC3E}">
        <p14:creationId xmlns:p14="http://schemas.microsoft.com/office/powerpoint/2010/main" val="3668575298"/>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229600" cy="838200"/>
          </a:xfrm>
        </p:spPr>
        <p:txBody>
          <a:bodyPr>
            <a:noAutofit/>
          </a:bodyPr>
          <a:lstStyle/>
          <a:p>
            <a:pPr algn="l"/>
            <a:r>
              <a:rPr lang="en-US" sz="2800" dirty="0">
                <a:solidFill>
                  <a:schemeClr val="tx2"/>
                </a:solidFill>
              </a:rPr>
              <a:t>Early-Stage Dementia Support Groups—A Psychological/Supportive Intervention</a:t>
            </a:r>
          </a:p>
        </p:txBody>
      </p:sp>
      <p:sp>
        <p:nvSpPr>
          <p:cNvPr id="3" name="Content Placeholder 2"/>
          <p:cNvSpPr>
            <a:spLocks noGrp="1"/>
          </p:cNvSpPr>
          <p:nvPr>
            <p:ph idx="1"/>
          </p:nvPr>
        </p:nvSpPr>
        <p:spPr>
          <a:xfrm>
            <a:off x="533400" y="1813878"/>
            <a:ext cx="8229600" cy="2986722"/>
          </a:xfrm>
        </p:spPr>
        <p:txBody>
          <a:bodyPr>
            <a:normAutofit lnSpcReduction="10000"/>
          </a:bodyPr>
          <a:lstStyle/>
          <a:p>
            <a:pPr lvl="0">
              <a:spcBef>
                <a:spcPts val="0"/>
              </a:spcBef>
              <a:buFont typeface="Symbol" panose="05050102010706020507" pitchFamily="18" charset="2"/>
              <a:buChar char=""/>
            </a:pPr>
            <a:r>
              <a:rPr lang="en-US" sz="2000" dirty="0">
                <a:ea typeface="MS Mincho" panose="02020609040205080304" pitchFamily="49" charset="-128"/>
                <a:cs typeface="Arial" panose="020B0604020202020204" pitchFamily="34" charset="0"/>
              </a:rPr>
              <a:t>Benefit of early diagnosis of dementia</a:t>
            </a:r>
            <a:endParaRPr lang="en-US" sz="2000" dirty="0">
              <a:ea typeface="Times New Roman" panose="02020603050405020304" pitchFamily="18" charset="0"/>
              <a:cs typeface="Times New Roman" panose="02020603050405020304" pitchFamily="18" charset="0"/>
            </a:endParaRPr>
          </a:p>
          <a:p>
            <a:pPr lvl="1">
              <a:spcBef>
                <a:spcPts val="0"/>
              </a:spcBef>
              <a:buFont typeface="Courier New" panose="02070309020205020404" pitchFamily="49" charset="0"/>
              <a:buChar char="o"/>
            </a:pPr>
            <a:r>
              <a:rPr lang="en-US" sz="2000" dirty="0">
                <a:ea typeface="MS Mincho" panose="02020609040205080304" pitchFamily="49" charset="-128"/>
                <a:cs typeface="Arial" panose="020B0604020202020204" pitchFamily="34" charset="0"/>
              </a:rPr>
              <a:t>Coping with diagnosis</a:t>
            </a:r>
            <a:endParaRPr lang="en-US" sz="2000" dirty="0">
              <a:ea typeface="Times New Roman" panose="02020603050405020304" pitchFamily="18" charset="0"/>
              <a:cs typeface="Times New Roman" panose="02020603050405020304" pitchFamily="18" charset="0"/>
            </a:endParaRPr>
          </a:p>
          <a:p>
            <a:pPr lvl="1">
              <a:spcBef>
                <a:spcPts val="0"/>
              </a:spcBef>
              <a:buFont typeface="Courier New" panose="02070309020205020404" pitchFamily="49" charset="0"/>
              <a:buChar char="o"/>
            </a:pPr>
            <a:r>
              <a:rPr lang="en-US" sz="2000" dirty="0">
                <a:ea typeface="MS Mincho" panose="02020609040205080304" pitchFamily="49" charset="-128"/>
                <a:cs typeface="Arial" panose="020B0604020202020204" pitchFamily="34" charset="0"/>
              </a:rPr>
              <a:t>Participation in decision-making</a:t>
            </a:r>
            <a:endParaRPr lang="en-US" sz="2000" dirty="0">
              <a:ea typeface="Times New Roman" panose="02020603050405020304" pitchFamily="18" charset="0"/>
              <a:cs typeface="Times New Roman" panose="02020603050405020304" pitchFamily="18" charset="0"/>
            </a:endParaRPr>
          </a:p>
          <a:p>
            <a:pPr lvl="0">
              <a:spcBef>
                <a:spcPts val="0"/>
              </a:spcBef>
              <a:buFont typeface="Symbol" panose="05050102010706020507" pitchFamily="18" charset="2"/>
              <a:buChar char=""/>
            </a:pPr>
            <a:r>
              <a:rPr lang="en-US" sz="2000" dirty="0">
                <a:ea typeface="MS Mincho" panose="02020609040205080304" pitchFamily="49" charset="-128"/>
                <a:cs typeface="Arial" panose="020B0604020202020204" pitchFamily="34" charset="0"/>
              </a:rPr>
              <a:t>Early Stage Support Groups (ESSGs) </a:t>
            </a:r>
            <a:endParaRPr lang="en-US" sz="2000" dirty="0">
              <a:ea typeface="Times New Roman" panose="02020603050405020304" pitchFamily="18" charset="0"/>
              <a:cs typeface="Times New Roman" panose="02020603050405020304" pitchFamily="18" charset="0"/>
            </a:endParaRPr>
          </a:p>
          <a:p>
            <a:pPr lvl="1">
              <a:spcBef>
                <a:spcPts val="0"/>
              </a:spcBef>
              <a:buFont typeface="Courier New" panose="02070309020205020404" pitchFamily="49" charset="0"/>
              <a:buChar char="o"/>
            </a:pPr>
            <a:r>
              <a:rPr lang="en-US" sz="2000" dirty="0">
                <a:ea typeface="MS Mincho" panose="02020609040205080304" pitchFamily="49" charset="-128"/>
                <a:cs typeface="Arial" panose="020B0604020202020204" pitchFamily="34" charset="0"/>
              </a:rPr>
              <a:t>Support for PLwD and their care </a:t>
            </a:r>
            <a:r>
              <a:rPr lang="en-US" sz="2000" dirty="0" smtClean="0">
                <a:ea typeface="MS Mincho" panose="02020609040205080304" pitchFamily="49" charset="-128"/>
                <a:cs typeface="Arial" panose="020B0604020202020204" pitchFamily="34" charset="0"/>
              </a:rPr>
              <a:t>partners</a:t>
            </a:r>
            <a:endParaRPr lang="en-US" sz="2000" dirty="0">
              <a:ea typeface="Times New Roman" panose="02020603050405020304" pitchFamily="18" charset="0"/>
              <a:cs typeface="Times New Roman" panose="02020603050405020304" pitchFamily="18" charset="0"/>
            </a:endParaRPr>
          </a:p>
          <a:p>
            <a:pPr lvl="1">
              <a:spcBef>
                <a:spcPts val="0"/>
              </a:spcBef>
              <a:buFont typeface="Courier New" panose="02070309020205020404" pitchFamily="49" charset="0"/>
              <a:buChar char="o"/>
            </a:pPr>
            <a:r>
              <a:rPr lang="en-US" sz="2000" dirty="0">
                <a:ea typeface="MS Mincho" panose="02020609040205080304" pitchFamily="49" charset="-128"/>
                <a:cs typeface="Arial" panose="020B0604020202020204" pitchFamily="34" charset="0"/>
              </a:rPr>
              <a:t>Family coping</a:t>
            </a:r>
            <a:endParaRPr lang="en-US" sz="2000" dirty="0">
              <a:ea typeface="Times New Roman" panose="02020603050405020304" pitchFamily="18" charset="0"/>
              <a:cs typeface="Times New Roman" panose="02020603050405020304" pitchFamily="18" charset="0"/>
            </a:endParaRPr>
          </a:p>
          <a:p>
            <a:pPr lvl="1">
              <a:spcBef>
                <a:spcPts val="0"/>
              </a:spcBef>
              <a:buFont typeface="Courier New" panose="02070309020205020404" pitchFamily="49" charset="0"/>
              <a:buChar char="o"/>
            </a:pPr>
            <a:r>
              <a:rPr lang="en-US" sz="2000" dirty="0">
                <a:ea typeface="MS Mincho" panose="02020609040205080304" pitchFamily="49" charset="-128"/>
                <a:cs typeface="Arial" panose="020B0604020202020204" pitchFamily="34" charset="0"/>
              </a:rPr>
              <a:t>Understanding the disease and its effect</a:t>
            </a:r>
            <a:endParaRPr lang="en-US" sz="2000" dirty="0">
              <a:ea typeface="Times New Roman" panose="02020603050405020304" pitchFamily="18" charset="0"/>
              <a:cs typeface="Times New Roman" panose="02020603050405020304" pitchFamily="18" charset="0"/>
            </a:endParaRPr>
          </a:p>
          <a:p>
            <a:pPr lvl="1">
              <a:spcBef>
                <a:spcPts val="0"/>
              </a:spcBef>
              <a:buFont typeface="Courier New" panose="02070309020205020404" pitchFamily="49" charset="0"/>
              <a:buChar char="o"/>
            </a:pPr>
            <a:r>
              <a:rPr lang="en-US" sz="2000" dirty="0">
                <a:ea typeface="MS Mincho" panose="02020609040205080304" pitchFamily="49" charset="-128"/>
                <a:cs typeface="Arial" panose="020B0604020202020204" pitchFamily="34" charset="0"/>
              </a:rPr>
              <a:t>Caregiving strategies for managing and responding to </a:t>
            </a:r>
            <a:r>
              <a:rPr lang="en-US" sz="2000" dirty="0" err="1">
                <a:ea typeface="MS Mincho" panose="02020609040205080304" pitchFamily="49" charset="-128"/>
                <a:cs typeface="Arial" panose="020B0604020202020204" pitchFamily="34" charset="0"/>
              </a:rPr>
              <a:t>PLwD</a:t>
            </a:r>
            <a:endParaRPr lang="en-US" sz="2000" dirty="0">
              <a:ea typeface="MS Mincho" panose="02020609040205080304" pitchFamily="49" charset="-128"/>
              <a:cs typeface="Arial" panose="020B0604020202020204" pitchFamily="34" charset="0"/>
            </a:endParaRPr>
          </a:p>
          <a:p>
            <a:pPr marL="457200" lvl="1" indent="0" algn="r">
              <a:spcBef>
                <a:spcPts val="2000"/>
              </a:spcBef>
              <a:buNone/>
            </a:pPr>
            <a:r>
              <a:rPr lang="en-US" sz="2000" dirty="0">
                <a:ea typeface="MS Mincho" panose="02020609040205080304" pitchFamily="49" charset="-128"/>
                <a:cs typeface="Arial" panose="020B0604020202020204" pitchFamily="34" charset="0"/>
              </a:rPr>
              <a:t>(ACL, </a:t>
            </a:r>
            <a:r>
              <a:rPr lang="en-US" sz="2000" dirty="0" smtClean="0">
                <a:ea typeface="MS Mincho" panose="02020609040205080304" pitchFamily="49" charset="-128"/>
                <a:cs typeface="Arial" panose="020B0604020202020204" pitchFamily="34" charset="0"/>
              </a:rPr>
              <a:t>2017; </a:t>
            </a:r>
            <a:r>
              <a:rPr lang="en-US" sz="2000" dirty="0">
                <a:ea typeface="MS Mincho" panose="02020609040205080304" pitchFamily="49" charset="-128"/>
                <a:cs typeface="Arial" panose="020B0604020202020204" pitchFamily="34" charset="0"/>
              </a:rPr>
              <a:t>Logsdon, 2007;</a:t>
            </a:r>
            <a:r>
              <a:rPr lang="en-US" sz="2000" dirty="0">
                <a:ea typeface="Times New Roman" panose="02020603050405020304" pitchFamily="18" charset="0"/>
              </a:rPr>
              <a:t> </a:t>
            </a:r>
            <a:r>
              <a:rPr lang="en-US" sz="2000" dirty="0" err="1">
                <a:ea typeface="Times New Roman" panose="02020603050405020304" pitchFamily="18" charset="0"/>
              </a:rPr>
              <a:t>Wingbermuehle</a:t>
            </a:r>
            <a:r>
              <a:rPr lang="en-US" sz="2000" dirty="0">
                <a:ea typeface="Times New Roman" panose="02020603050405020304" pitchFamily="18" charset="0"/>
              </a:rPr>
              <a:t>, 2014)</a:t>
            </a:r>
            <a:r>
              <a:rPr lang="en-US" sz="2000" dirty="0">
                <a:ea typeface="MS Mincho" panose="02020609040205080304" pitchFamily="49" charset="-128"/>
                <a:cs typeface="Arial" panose="020B0604020202020204" pitchFamily="34" charset="0"/>
              </a:rPr>
              <a:t> </a:t>
            </a:r>
            <a:endParaRPr lang="en-US" sz="2000" dirty="0"/>
          </a:p>
        </p:txBody>
      </p:sp>
    </p:spTree>
    <p:extLst>
      <p:ext uri="{BB962C8B-B14F-4D97-AF65-F5344CB8AC3E}">
        <p14:creationId xmlns:p14="http://schemas.microsoft.com/office/powerpoint/2010/main" val="124728300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2846" y="609600"/>
            <a:ext cx="8229600" cy="990600"/>
          </a:xfrm>
        </p:spPr>
        <p:txBody>
          <a:bodyPr>
            <a:noAutofit/>
          </a:bodyPr>
          <a:lstStyle/>
          <a:p>
            <a:pPr algn="l"/>
            <a:r>
              <a:rPr lang="en-US" sz="2800" dirty="0">
                <a:solidFill>
                  <a:schemeClr val="tx2"/>
                </a:solidFill>
              </a:rPr>
              <a:t>Across the Disease Continuum: The Roles of Clinical Social Workers and Psychologists</a:t>
            </a:r>
          </a:p>
        </p:txBody>
      </p:sp>
      <p:sp>
        <p:nvSpPr>
          <p:cNvPr id="3" name="Content Placeholder 2"/>
          <p:cNvSpPr>
            <a:spLocks noGrp="1"/>
          </p:cNvSpPr>
          <p:nvPr>
            <p:ph idx="1"/>
          </p:nvPr>
        </p:nvSpPr>
        <p:spPr>
          <a:xfrm>
            <a:off x="452846" y="1600200"/>
            <a:ext cx="8229600" cy="4953000"/>
          </a:xfrm>
        </p:spPr>
        <p:txBody>
          <a:bodyPr>
            <a:noAutofit/>
          </a:bodyPr>
          <a:lstStyle/>
          <a:p>
            <a:pPr lvl="0"/>
            <a:r>
              <a:rPr lang="en-US" sz="1900" dirty="0">
                <a:latin typeface="Calibri" charset="0"/>
                <a:ea typeface="Calibri" charset="0"/>
                <a:cs typeface="Calibri" charset="0"/>
              </a:rPr>
              <a:t>Help from Clinical Social Workers and Clinical </a:t>
            </a:r>
            <a:r>
              <a:rPr lang="en-US" sz="1900" dirty="0" smtClean="0">
                <a:latin typeface="Calibri" charset="0"/>
                <a:ea typeface="Calibri" charset="0"/>
                <a:cs typeface="Calibri" charset="0"/>
              </a:rPr>
              <a:t>Psychologists </a:t>
            </a:r>
            <a:r>
              <a:rPr lang="en-US" sz="1900" dirty="0">
                <a:latin typeface="Calibri" charset="0"/>
                <a:ea typeface="Calibri" charset="0"/>
                <a:cs typeface="Calibri" charset="0"/>
              </a:rPr>
              <a:t>often come in the form of:</a:t>
            </a:r>
          </a:p>
          <a:p>
            <a:pPr lvl="1">
              <a:buFont typeface="Courier New" charset="0"/>
              <a:buChar char="o"/>
            </a:pPr>
            <a:r>
              <a:rPr lang="en-US" sz="1900" dirty="0">
                <a:latin typeface="Calibri" charset="0"/>
                <a:ea typeface="Calibri" charset="0"/>
                <a:cs typeface="Calibri" charset="0"/>
              </a:rPr>
              <a:t>Emotional support</a:t>
            </a:r>
          </a:p>
          <a:p>
            <a:pPr lvl="1">
              <a:buFont typeface="Courier New" charset="0"/>
              <a:buChar char="o"/>
            </a:pPr>
            <a:r>
              <a:rPr lang="en-US" sz="1900" dirty="0">
                <a:latin typeface="Calibri" charset="0"/>
                <a:ea typeface="Calibri" charset="0"/>
                <a:cs typeface="Calibri" charset="0"/>
              </a:rPr>
              <a:t>Education about the disease process</a:t>
            </a:r>
          </a:p>
          <a:p>
            <a:pPr lvl="1">
              <a:buFont typeface="Courier New" charset="0"/>
              <a:buChar char="o"/>
            </a:pPr>
            <a:r>
              <a:rPr lang="en-US" sz="1900" dirty="0">
                <a:latin typeface="Calibri" charset="0"/>
                <a:ea typeface="Calibri" charset="0"/>
                <a:cs typeface="Calibri" charset="0"/>
              </a:rPr>
              <a:t>Providing strategies to address many of the challenges brought on by dementia, including but not limited to, behavioral and psychiatric behaviors associated with dementia</a:t>
            </a:r>
          </a:p>
          <a:p>
            <a:pPr lvl="1">
              <a:buFont typeface="Courier New" charset="0"/>
              <a:buChar char="o"/>
            </a:pPr>
            <a:r>
              <a:rPr lang="en-US" sz="1900" dirty="0">
                <a:latin typeface="Calibri" charset="0"/>
                <a:ea typeface="Calibri" charset="0"/>
                <a:cs typeface="Calibri" charset="0"/>
              </a:rPr>
              <a:t>Counseling</a:t>
            </a:r>
          </a:p>
          <a:p>
            <a:pPr lvl="1">
              <a:buFont typeface="Courier New" charset="0"/>
              <a:buChar char="o"/>
            </a:pPr>
            <a:r>
              <a:rPr lang="en-US" sz="1900" dirty="0">
                <a:latin typeface="Calibri" charset="0"/>
                <a:ea typeface="Calibri" charset="0"/>
                <a:cs typeface="Calibri" charset="0"/>
              </a:rPr>
              <a:t>Assisting with case management and offer assistance identifying resources throughout the disease trajectory</a:t>
            </a:r>
          </a:p>
          <a:p>
            <a:pPr lvl="1">
              <a:buFont typeface="Courier New" charset="0"/>
              <a:buChar char="o"/>
            </a:pPr>
            <a:r>
              <a:rPr lang="en-US" sz="1900" dirty="0">
                <a:latin typeface="Calibri" charset="0"/>
                <a:ea typeface="Calibri" charset="0"/>
                <a:cs typeface="Calibri" charset="0"/>
              </a:rPr>
              <a:t>Assess </a:t>
            </a:r>
            <a:r>
              <a:rPr lang="en-US" sz="1900" dirty="0" smtClean="0">
                <a:latin typeface="Calibri" charset="0"/>
                <a:ea typeface="Calibri" charset="0"/>
                <a:cs typeface="Calibri" charset="0"/>
              </a:rPr>
              <a:t>persons living with dementia (PLwD) for </a:t>
            </a:r>
            <a:r>
              <a:rPr lang="en-US" sz="1900" dirty="0">
                <a:latin typeface="Calibri" charset="0"/>
                <a:ea typeface="Calibri" charset="0"/>
                <a:cs typeface="Calibri" charset="0"/>
              </a:rPr>
              <a:t>risk for neglect, abuse and/or exploitation </a:t>
            </a:r>
          </a:p>
          <a:p>
            <a:pPr lvl="1">
              <a:buFont typeface="Courier New" charset="0"/>
              <a:buChar char="o"/>
            </a:pPr>
            <a:r>
              <a:rPr lang="en-US" sz="1900" dirty="0">
                <a:latin typeface="Calibri" charset="0"/>
                <a:ea typeface="Calibri" charset="0"/>
                <a:cs typeface="Calibri" charset="0"/>
              </a:rPr>
              <a:t>Evaluate </a:t>
            </a:r>
            <a:r>
              <a:rPr lang="en-US" sz="1900" dirty="0" smtClean="0">
                <a:latin typeface="Calibri" charset="0"/>
                <a:ea typeface="Calibri" charset="0"/>
                <a:cs typeface="Calibri" charset="0"/>
              </a:rPr>
              <a:t>PLwD </a:t>
            </a:r>
            <a:r>
              <a:rPr lang="en-US" sz="1900" dirty="0">
                <a:latin typeface="Calibri" charset="0"/>
                <a:ea typeface="Calibri" charset="0"/>
                <a:cs typeface="Calibri" charset="0"/>
              </a:rPr>
              <a:t>capacity and competency </a:t>
            </a:r>
          </a:p>
          <a:p>
            <a:pPr lvl="1">
              <a:buFont typeface="Courier New" charset="0"/>
              <a:buChar char="o"/>
            </a:pPr>
            <a:r>
              <a:rPr lang="en-US" sz="1900" dirty="0">
                <a:latin typeface="Calibri" charset="0"/>
                <a:ea typeface="Calibri" charset="0"/>
                <a:cs typeface="Calibri" charset="0"/>
              </a:rPr>
              <a:t>Provide an initial and often ongoing role with care partners for assessment and interventions    (APA, </a:t>
            </a:r>
            <a:r>
              <a:rPr lang="en-US" sz="1900" dirty="0" err="1">
                <a:latin typeface="Calibri" charset="0"/>
                <a:ea typeface="Calibri" charset="0"/>
                <a:cs typeface="Calibri" charset="0"/>
              </a:rPr>
              <a:t>n.d.</a:t>
            </a:r>
            <a:r>
              <a:rPr lang="en-US" sz="1900" dirty="0">
                <a:latin typeface="Calibri" charset="0"/>
                <a:ea typeface="Calibri" charset="0"/>
                <a:cs typeface="Calibri" charset="0"/>
              </a:rPr>
              <a:t>-c; NASW]. (</a:t>
            </a:r>
            <a:r>
              <a:rPr lang="en-US" sz="1900" dirty="0" err="1">
                <a:latin typeface="Calibri" charset="0"/>
                <a:ea typeface="Calibri" charset="0"/>
                <a:cs typeface="Calibri" charset="0"/>
              </a:rPr>
              <a:t>n.d.</a:t>
            </a:r>
            <a:r>
              <a:rPr lang="en-US" sz="1900" dirty="0">
                <a:latin typeface="Calibri" charset="0"/>
                <a:ea typeface="Calibri" charset="0"/>
                <a:cs typeface="Calibri" charset="0"/>
              </a:rPr>
              <a:t>-b</a:t>
            </a:r>
            <a:r>
              <a:rPr lang="en-US" sz="2000" dirty="0">
                <a:latin typeface="Calibri" charset="0"/>
                <a:ea typeface="Calibri" charset="0"/>
                <a:cs typeface="Calibri" charset="0"/>
              </a:rPr>
              <a:t>)</a:t>
            </a:r>
          </a:p>
        </p:txBody>
      </p:sp>
    </p:spTree>
    <p:extLst>
      <p:ext uri="{BB962C8B-B14F-4D97-AF65-F5344CB8AC3E}">
        <p14:creationId xmlns:p14="http://schemas.microsoft.com/office/powerpoint/2010/main" val="1838932470"/>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2162"/>
          </a:xfrm>
        </p:spPr>
        <p:txBody>
          <a:bodyPr>
            <a:normAutofit/>
          </a:bodyPr>
          <a:lstStyle/>
          <a:p>
            <a:pPr algn="l"/>
            <a:r>
              <a:rPr lang="en-US" sz="2800" dirty="0">
                <a:solidFill>
                  <a:schemeClr val="tx2"/>
                </a:solidFill>
              </a:rPr>
              <a:t>Caring for the Care Partner</a:t>
            </a:r>
            <a:endParaRPr lang="en-US" sz="2800" dirty="0"/>
          </a:p>
        </p:txBody>
      </p:sp>
      <p:sp>
        <p:nvSpPr>
          <p:cNvPr id="3" name="Content Placeholder 2"/>
          <p:cNvSpPr>
            <a:spLocks noGrp="1"/>
          </p:cNvSpPr>
          <p:nvPr>
            <p:ph idx="1"/>
          </p:nvPr>
        </p:nvSpPr>
        <p:spPr>
          <a:xfrm>
            <a:off x="457200" y="1066800"/>
            <a:ext cx="8229600" cy="3276600"/>
          </a:xfrm>
        </p:spPr>
        <p:txBody>
          <a:bodyPr>
            <a:normAutofit lnSpcReduction="10000"/>
          </a:bodyPr>
          <a:lstStyle/>
          <a:p>
            <a:pPr lvl="0">
              <a:spcBef>
                <a:spcPts val="0"/>
              </a:spcBef>
              <a:buFont typeface="Symbol" panose="05050102010706020507" pitchFamily="18" charset="2"/>
              <a:buChar char=""/>
            </a:pPr>
            <a:r>
              <a:rPr lang="en-US" sz="2000" dirty="0">
                <a:ea typeface="MS Mincho" panose="02020609040205080304" pitchFamily="49" charset="-128"/>
                <a:cs typeface="Arial" panose="020B0604020202020204" pitchFamily="34" charset="0"/>
              </a:rPr>
              <a:t>Clinical social workers and clinical psychologists provide much of their practice with care partners. </a:t>
            </a:r>
            <a:endParaRPr lang="en-US" sz="2000" dirty="0">
              <a:ea typeface="Times New Roman" panose="02020603050405020304" pitchFamily="18" charset="0"/>
              <a:cs typeface="Times New Roman" panose="02020603050405020304" pitchFamily="18" charset="0"/>
            </a:endParaRPr>
          </a:p>
          <a:p>
            <a:pPr lvl="0">
              <a:spcBef>
                <a:spcPts val="0"/>
              </a:spcBef>
              <a:buFont typeface="Symbol" panose="05050102010706020507" pitchFamily="18" charset="2"/>
              <a:buChar char=""/>
            </a:pPr>
            <a:r>
              <a:rPr lang="en-US" sz="2000" dirty="0">
                <a:ea typeface="MS Mincho" panose="02020609040205080304" pitchFamily="49" charset="-128"/>
                <a:cs typeface="Arial" panose="020B0604020202020204" pitchFamily="34" charset="0"/>
              </a:rPr>
              <a:t>The care </a:t>
            </a:r>
            <a:r>
              <a:rPr lang="en-US" sz="2000" dirty="0" smtClean="0">
                <a:ea typeface="MS Mincho" panose="02020609040205080304" pitchFamily="49" charset="-128"/>
                <a:cs typeface="Arial" panose="020B0604020202020204" pitchFamily="34" charset="0"/>
              </a:rPr>
              <a:t>partners’ health </a:t>
            </a:r>
            <a:r>
              <a:rPr lang="en-US" sz="2000" dirty="0">
                <a:ea typeface="MS Mincho" panose="02020609040205080304" pitchFamily="49" charset="-128"/>
                <a:cs typeface="Arial" panose="020B0604020202020204" pitchFamily="34" charset="0"/>
              </a:rPr>
              <a:t>and well-being are affected by the caregiving demands of the </a:t>
            </a:r>
            <a:r>
              <a:rPr lang="en-US" sz="2000" dirty="0" smtClean="0">
                <a:ea typeface="MS Mincho" panose="02020609040205080304" pitchFamily="49" charset="-128"/>
                <a:cs typeface="Arial" panose="020B0604020202020204" pitchFamily="34" charset="0"/>
              </a:rPr>
              <a:t>PLwD, </a:t>
            </a:r>
            <a:r>
              <a:rPr lang="en-US" sz="2000" dirty="0">
                <a:ea typeface="MS Mincho" panose="02020609040205080304" pitchFamily="49" charset="-128"/>
                <a:cs typeface="Arial" panose="020B0604020202020204" pitchFamily="34" charset="0"/>
              </a:rPr>
              <a:t>and clinicians address the importance of self-care with care partners as they are challenged to adjust and incorporate the losses and role changes into their lives.</a:t>
            </a:r>
            <a:endParaRPr lang="en-US" sz="2000" dirty="0">
              <a:ea typeface="Times New Roman" panose="02020603050405020304" pitchFamily="18" charset="0"/>
              <a:cs typeface="Times New Roman" panose="02020603050405020304" pitchFamily="18" charset="0"/>
            </a:endParaRPr>
          </a:p>
          <a:p>
            <a:pPr lvl="0">
              <a:spcBef>
                <a:spcPts val="0"/>
              </a:spcBef>
              <a:buFont typeface="Symbol" panose="05050102010706020507" pitchFamily="18" charset="2"/>
              <a:buChar char=""/>
            </a:pPr>
            <a:r>
              <a:rPr lang="en-US" sz="2000" dirty="0">
                <a:ea typeface="MS Mincho" panose="02020609040205080304" pitchFamily="49" charset="-128"/>
                <a:cs typeface="Times New Roman" panose="02020603050405020304" pitchFamily="18" charset="0"/>
              </a:rPr>
              <a:t>Care partners can benefit from support, counseling and education, especially on strategies to minimize and manage the occurrence of behavioral and psychological symptoms of dementia</a:t>
            </a:r>
            <a:r>
              <a:rPr lang="en-US" sz="2000" i="1" dirty="0">
                <a:ea typeface="MS Mincho" panose="02020609040205080304" pitchFamily="49" charset="-128"/>
                <a:cs typeface="Times New Roman" panose="02020603050405020304" pitchFamily="18" charset="0"/>
              </a:rPr>
              <a:t>.</a:t>
            </a:r>
          </a:p>
          <a:p>
            <a:pPr marL="0" lvl="0" indent="0" algn="r">
              <a:spcBef>
                <a:spcPts val="2000"/>
              </a:spcBef>
              <a:buNone/>
            </a:pPr>
            <a:r>
              <a:rPr lang="en-US" sz="2000" dirty="0">
                <a:effectLst/>
                <a:ea typeface="MS Mincho" panose="02020609040205080304" pitchFamily="49" charset="-128"/>
                <a:cs typeface="Times New Roman" panose="02020603050405020304" pitchFamily="18" charset="0"/>
              </a:rPr>
              <a:t>(Pearce, 2010)</a:t>
            </a:r>
            <a:endParaRPr lang="en-US" sz="2000" dirty="0">
              <a:effectLst/>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84896939"/>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229600" cy="1066800"/>
          </a:xfrm>
        </p:spPr>
        <p:txBody>
          <a:bodyPr>
            <a:noAutofit/>
          </a:bodyPr>
          <a:lstStyle/>
          <a:p>
            <a:pPr algn="l"/>
            <a:r>
              <a:rPr lang="en-US" sz="2800" dirty="0">
                <a:solidFill>
                  <a:schemeClr val="tx2"/>
                </a:solidFill>
              </a:rPr>
              <a:t>Resources for Clinical Social Workers, Psychologists and Persons Affected by Dementia</a:t>
            </a:r>
          </a:p>
        </p:txBody>
      </p:sp>
      <p:sp>
        <p:nvSpPr>
          <p:cNvPr id="3" name="Content Placeholder 2"/>
          <p:cNvSpPr>
            <a:spLocks noGrp="1"/>
          </p:cNvSpPr>
          <p:nvPr>
            <p:ph idx="1"/>
          </p:nvPr>
        </p:nvSpPr>
        <p:spPr>
          <a:xfrm>
            <a:off x="502271" y="1904999"/>
            <a:ext cx="8229600" cy="3352801"/>
          </a:xfrm>
        </p:spPr>
        <p:txBody>
          <a:bodyPr>
            <a:noAutofit/>
          </a:bodyPr>
          <a:lstStyle/>
          <a:p>
            <a:pPr lvl="0">
              <a:spcAft>
                <a:spcPts val="2000"/>
              </a:spcAft>
            </a:pPr>
            <a:r>
              <a:rPr lang="en-US" dirty="0"/>
              <a:t>The </a:t>
            </a:r>
            <a:r>
              <a:rPr lang="en-US" b="1" dirty="0"/>
              <a:t>APA Family Caregiver Briefcase</a:t>
            </a:r>
            <a:r>
              <a:rPr lang="en-US" dirty="0"/>
              <a:t> is a helpful resource for identifying the interventions that are most effective for caregivers.  </a:t>
            </a:r>
          </a:p>
          <a:p>
            <a:pPr lvl="0">
              <a:spcAft>
                <a:spcPts val="2000"/>
              </a:spcAft>
            </a:pPr>
            <a:r>
              <a:rPr lang="en-US" dirty="0"/>
              <a:t>The National Association of Social Workers provides guidelines for </a:t>
            </a:r>
            <a:r>
              <a:rPr lang="en-US" b="1" dirty="0">
                <a:hlinkClick r:id="rId3"/>
              </a:rPr>
              <a:t>Social Work Practice with Family Caregivers of Older Adults</a:t>
            </a:r>
            <a:endParaRPr lang="en-US" b="1" dirty="0"/>
          </a:p>
          <a:p>
            <a:pPr lvl="0">
              <a:spcAft>
                <a:spcPts val="2000"/>
              </a:spcAft>
            </a:pPr>
            <a:r>
              <a:rPr lang="en-US" dirty="0"/>
              <a:t>The </a:t>
            </a:r>
            <a:r>
              <a:rPr lang="en-US" b="1" dirty="0">
                <a:hlinkClick r:id="rId4"/>
              </a:rPr>
              <a:t>Alzheimer’s and Dementia Caregiver Center</a:t>
            </a:r>
            <a:r>
              <a:rPr lang="en-US" dirty="0">
                <a:hlinkClick r:id="rId4"/>
              </a:rPr>
              <a:t> </a:t>
            </a:r>
            <a:r>
              <a:rPr lang="en-US" dirty="0"/>
              <a:t>provides information on day-to-day help, support and caregiving services in local areas, and financial and legal information.</a:t>
            </a:r>
          </a:p>
        </p:txBody>
      </p:sp>
    </p:spTree>
    <p:extLst>
      <p:ext uri="{BB962C8B-B14F-4D97-AF65-F5344CB8AC3E}">
        <p14:creationId xmlns:p14="http://schemas.microsoft.com/office/powerpoint/2010/main" val="2105223078"/>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1082040"/>
          </a:xfrm>
        </p:spPr>
        <p:txBody>
          <a:bodyPr>
            <a:normAutofit/>
          </a:bodyPr>
          <a:lstStyle/>
          <a:p>
            <a:pPr algn="l"/>
            <a:r>
              <a:rPr lang="en-US" sz="2800" dirty="0">
                <a:solidFill>
                  <a:schemeClr val="tx2"/>
                </a:solidFill>
              </a:rPr>
              <a:t>Technology as a Tool for PLwD, Care Partners, and Professional Support and Education</a:t>
            </a:r>
          </a:p>
        </p:txBody>
      </p:sp>
      <p:sp>
        <p:nvSpPr>
          <p:cNvPr id="3" name="Content Placeholder 2"/>
          <p:cNvSpPr>
            <a:spLocks noGrp="1"/>
          </p:cNvSpPr>
          <p:nvPr>
            <p:ph idx="1"/>
          </p:nvPr>
        </p:nvSpPr>
        <p:spPr>
          <a:xfrm>
            <a:off x="457200" y="1463040"/>
            <a:ext cx="8229600" cy="2651760"/>
          </a:xfrm>
        </p:spPr>
        <p:txBody>
          <a:bodyPr>
            <a:noAutofit/>
          </a:bodyPr>
          <a:lstStyle/>
          <a:p>
            <a:pPr lvl="0">
              <a:spcBef>
                <a:spcPts val="0"/>
              </a:spcBef>
              <a:buFont typeface="Symbol" panose="05050102010706020507" pitchFamily="18" charset="2"/>
              <a:buChar char=""/>
            </a:pPr>
            <a:r>
              <a:rPr lang="en-US" dirty="0">
                <a:ea typeface="MS Mincho" panose="02020609040205080304" pitchFamily="49" charset="-128"/>
                <a:cs typeface="Arial" panose="020B0604020202020204" pitchFamily="34" charset="0"/>
              </a:rPr>
              <a:t>Well-developed social media resources can provide information on:</a:t>
            </a:r>
            <a:endParaRPr lang="en-US" dirty="0"/>
          </a:p>
          <a:p>
            <a:pPr lvl="1">
              <a:spcBef>
                <a:spcPts val="0"/>
              </a:spcBef>
              <a:buFont typeface="Courier New" panose="02070309020205020404" pitchFamily="49" charset="0"/>
              <a:buChar char="o"/>
            </a:pPr>
            <a:r>
              <a:rPr lang="en-US" dirty="0">
                <a:ea typeface="MS Mincho" panose="02020609040205080304" pitchFamily="49" charset="-128"/>
                <a:cs typeface="Arial" panose="020B0604020202020204" pitchFamily="34" charset="0"/>
              </a:rPr>
              <a:t>Practical tasks such as how to help someone safely ambulate and transfer</a:t>
            </a:r>
            <a:endParaRPr lang="en-US" dirty="0"/>
          </a:p>
          <a:p>
            <a:pPr lvl="1">
              <a:spcBef>
                <a:spcPts val="0"/>
              </a:spcBef>
              <a:buFont typeface="Courier New" panose="02070309020205020404" pitchFamily="49" charset="0"/>
              <a:buChar char="o"/>
            </a:pPr>
            <a:r>
              <a:rPr lang="en-US" dirty="0">
                <a:ea typeface="MS Mincho" panose="02020609040205080304" pitchFamily="49" charset="-128"/>
                <a:cs typeface="Arial" panose="020B0604020202020204" pitchFamily="34" charset="0"/>
              </a:rPr>
              <a:t>Biological and emotional aspects of dementia</a:t>
            </a:r>
            <a:endParaRPr lang="en-US" dirty="0"/>
          </a:p>
          <a:p>
            <a:pPr lvl="1">
              <a:spcBef>
                <a:spcPts val="0"/>
              </a:spcBef>
              <a:buFont typeface="Courier New" panose="02070309020205020404" pitchFamily="49" charset="0"/>
              <a:buChar char="o"/>
            </a:pPr>
            <a:r>
              <a:rPr lang="en-US" dirty="0">
                <a:ea typeface="MS Mincho" panose="02020609040205080304" pitchFamily="49" charset="-128"/>
                <a:cs typeface="Arial" panose="020B0604020202020204" pitchFamily="34" charset="0"/>
              </a:rPr>
              <a:t>Providing care and support for persons affected by dementia </a:t>
            </a:r>
            <a:endParaRPr lang="en-US" dirty="0"/>
          </a:p>
          <a:p>
            <a:pPr lvl="1">
              <a:spcBef>
                <a:spcPts val="0"/>
              </a:spcBef>
              <a:buFont typeface="Courier New" panose="02070309020205020404" pitchFamily="49" charset="0"/>
              <a:buChar char="o"/>
            </a:pPr>
            <a:r>
              <a:rPr lang="en-US" dirty="0">
                <a:ea typeface="MS Mincho" panose="02020609040205080304" pitchFamily="49" charset="-128"/>
                <a:cs typeface="Arial" panose="020B0604020202020204" pitchFamily="34" charset="0"/>
              </a:rPr>
              <a:t>Dementia treatments and services, including home and community-based services, and how to access these resources</a:t>
            </a:r>
            <a:endParaRPr lang="en-US" dirty="0"/>
          </a:p>
          <a:p>
            <a:pPr lvl="1">
              <a:spcBef>
                <a:spcPts val="0"/>
              </a:spcBef>
              <a:buFont typeface="Courier New" panose="02070309020205020404" pitchFamily="49" charset="0"/>
              <a:buChar char="o"/>
            </a:pPr>
            <a:r>
              <a:rPr lang="en-US" dirty="0">
                <a:ea typeface="MS Mincho" panose="02020609040205080304" pitchFamily="49" charset="-128"/>
                <a:cs typeface="Arial" panose="020B0604020202020204" pitchFamily="34" charset="0"/>
              </a:rPr>
              <a:t>Education for social work and psychology students and professionals</a:t>
            </a:r>
            <a:endParaRPr lang="en-US" dirty="0"/>
          </a:p>
        </p:txBody>
      </p:sp>
    </p:spTree>
    <p:extLst>
      <p:ext uri="{BB962C8B-B14F-4D97-AF65-F5344CB8AC3E}">
        <p14:creationId xmlns:p14="http://schemas.microsoft.com/office/powerpoint/2010/main" val="3974797725"/>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8566" y="448669"/>
            <a:ext cx="8229600" cy="563562"/>
          </a:xfrm>
        </p:spPr>
        <p:txBody>
          <a:bodyPr>
            <a:noAutofit/>
          </a:bodyPr>
          <a:lstStyle/>
          <a:p>
            <a:pPr algn="l"/>
            <a:r>
              <a:rPr lang="en-US" sz="2800" dirty="0">
                <a:solidFill>
                  <a:schemeClr val="tx2"/>
                </a:solidFill>
              </a:rPr>
              <a:t>Special Groups  </a:t>
            </a:r>
            <a:endParaRPr lang="en-US" sz="2800" dirty="0"/>
          </a:p>
        </p:txBody>
      </p:sp>
      <p:sp>
        <p:nvSpPr>
          <p:cNvPr id="3" name="Content Placeholder 2"/>
          <p:cNvSpPr>
            <a:spLocks noGrp="1"/>
          </p:cNvSpPr>
          <p:nvPr>
            <p:ph idx="1"/>
          </p:nvPr>
        </p:nvSpPr>
        <p:spPr>
          <a:xfrm>
            <a:off x="186467" y="1066800"/>
            <a:ext cx="8991599" cy="5486400"/>
          </a:xfrm>
        </p:spPr>
        <p:txBody>
          <a:bodyPr>
            <a:normAutofit/>
          </a:bodyPr>
          <a:lstStyle/>
          <a:p>
            <a:pPr lvl="0">
              <a:spcBef>
                <a:spcPts val="0"/>
              </a:spcBef>
              <a:buFont typeface="Symbol" panose="05050102010706020507" pitchFamily="18" charset="2"/>
              <a:buChar char=""/>
            </a:pPr>
            <a:r>
              <a:rPr lang="en-US" sz="2000" dirty="0">
                <a:ea typeface="MS Mincho" panose="02020609040205080304" pitchFamily="49" charset="-128"/>
                <a:cs typeface="Arial" panose="020B0604020202020204" pitchFamily="34" charset="0"/>
              </a:rPr>
              <a:t>Complicating factors that may require intensive assessment, treatment planning and/or counseling. </a:t>
            </a:r>
            <a:endParaRPr lang="en-US" sz="2000" dirty="0">
              <a:ea typeface="Times New Roman" panose="02020603050405020304" pitchFamily="18" charset="0"/>
              <a:cs typeface="Times New Roman" panose="02020603050405020304" pitchFamily="18" charset="0"/>
            </a:endParaRPr>
          </a:p>
          <a:p>
            <a:pPr lvl="1">
              <a:spcBef>
                <a:spcPts val="0"/>
              </a:spcBef>
              <a:buFont typeface="Courier New" panose="02070309020205020404" pitchFamily="49" charset="0"/>
              <a:buChar char="o"/>
            </a:pPr>
            <a:r>
              <a:rPr lang="en-US" sz="2000" dirty="0">
                <a:ea typeface="MS Mincho" panose="02020609040205080304" pitchFamily="49" charset="-128"/>
                <a:cs typeface="Arial" panose="020B0604020202020204" pitchFamily="34" charset="0"/>
              </a:rPr>
              <a:t>Low socioeconomic status or uninsured</a:t>
            </a:r>
            <a:endParaRPr lang="en-US" sz="2000" dirty="0">
              <a:ea typeface="Times New Roman" panose="02020603050405020304" pitchFamily="18" charset="0"/>
              <a:cs typeface="Times New Roman" panose="02020603050405020304" pitchFamily="18" charset="0"/>
            </a:endParaRPr>
          </a:p>
          <a:p>
            <a:pPr lvl="1">
              <a:spcBef>
                <a:spcPts val="0"/>
              </a:spcBef>
              <a:buFont typeface="Courier New" panose="02070309020205020404" pitchFamily="49" charset="0"/>
              <a:buChar char="o"/>
            </a:pPr>
            <a:r>
              <a:rPr lang="en-US" sz="2000" dirty="0">
                <a:ea typeface="MS Mincho" panose="02020609040205080304" pitchFamily="49" charset="-128"/>
                <a:cs typeface="Arial" panose="020B0604020202020204" pitchFamily="34" charset="0"/>
              </a:rPr>
              <a:t>Low academic achievement  </a:t>
            </a:r>
            <a:endParaRPr lang="en-US" sz="2000" dirty="0" smtClean="0">
              <a:ea typeface="MS Mincho" panose="02020609040205080304" pitchFamily="49" charset="-128"/>
              <a:cs typeface="Arial" panose="020B0604020202020204" pitchFamily="34" charset="0"/>
            </a:endParaRPr>
          </a:p>
          <a:p>
            <a:pPr lvl="1">
              <a:spcBef>
                <a:spcPts val="0"/>
              </a:spcBef>
              <a:buFont typeface="Courier New" panose="02070309020205020404" pitchFamily="49" charset="0"/>
              <a:buChar char="o"/>
            </a:pPr>
            <a:r>
              <a:rPr lang="en-US" dirty="0" smtClean="0">
                <a:ea typeface="MS Mincho" panose="02020609040205080304" pitchFamily="49" charset="-128"/>
                <a:cs typeface="Arial" panose="020B0604020202020204" pitchFamily="34" charset="0"/>
              </a:rPr>
              <a:t>Adults </a:t>
            </a:r>
            <a:r>
              <a:rPr lang="en-US" dirty="0">
                <a:ea typeface="MS Mincho" panose="02020609040205080304" pitchFamily="49" charset="-128"/>
                <a:cs typeface="Arial" panose="020B0604020202020204" pitchFamily="34" charset="0"/>
              </a:rPr>
              <a:t>with intellectual disability (including Down syndrome) </a:t>
            </a:r>
            <a:endParaRPr lang="en-US" sz="2000" dirty="0">
              <a:ea typeface="Times New Roman" panose="02020603050405020304" pitchFamily="18" charset="0"/>
              <a:cs typeface="Times New Roman" panose="02020603050405020304" pitchFamily="18" charset="0"/>
            </a:endParaRPr>
          </a:p>
          <a:p>
            <a:pPr lvl="1">
              <a:spcBef>
                <a:spcPts val="0"/>
              </a:spcBef>
              <a:buFont typeface="Courier New" panose="02070309020205020404" pitchFamily="49" charset="0"/>
              <a:buChar char="o"/>
            </a:pPr>
            <a:r>
              <a:rPr lang="en-US" sz="2000" dirty="0">
                <a:ea typeface="MS Mincho" panose="02020609040205080304" pitchFamily="49" charset="-128"/>
                <a:cs typeface="Arial" panose="020B0604020202020204" pitchFamily="34" charset="0"/>
              </a:rPr>
              <a:t>Existence of multiple chronic conditions</a:t>
            </a:r>
            <a:endParaRPr lang="en-US" sz="2000" dirty="0">
              <a:ea typeface="Times New Roman" panose="02020603050405020304" pitchFamily="18" charset="0"/>
              <a:cs typeface="Times New Roman" panose="02020603050405020304" pitchFamily="18" charset="0"/>
            </a:endParaRPr>
          </a:p>
          <a:p>
            <a:pPr lvl="1">
              <a:spcBef>
                <a:spcPts val="0"/>
              </a:spcBef>
              <a:buFont typeface="Courier New" panose="02070309020205020404" pitchFamily="49" charset="0"/>
              <a:buChar char="o"/>
            </a:pPr>
            <a:r>
              <a:rPr lang="en-US" sz="2000" dirty="0">
                <a:ea typeface="MS Mincho" panose="02020609040205080304" pitchFamily="49" charset="-128"/>
                <a:cs typeface="Arial" panose="020B0604020202020204" pitchFamily="34" charset="0"/>
              </a:rPr>
              <a:t>Existence of frailty</a:t>
            </a:r>
            <a:endParaRPr lang="en-US" sz="2000" dirty="0">
              <a:ea typeface="Times New Roman" panose="02020603050405020304" pitchFamily="18" charset="0"/>
              <a:cs typeface="Times New Roman" panose="02020603050405020304" pitchFamily="18" charset="0"/>
            </a:endParaRPr>
          </a:p>
          <a:p>
            <a:pPr lvl="1">
              <a:spcBef>
                <a:spcPts val="0"/>
              </a:spcBef>
              <a:buFont typeface="Courier New" panose="02070309020205020404" pitchFamily="49" charset="0"/>
              <a:buChar char="o"/>
            </a:pPr>
            <a:r>
              <a:rPr lang="en-US" sz="2000" dirty="0">
                <a:ea typeface="MS Mincho" panose="02020609040205080304" pitchFamily="49" charset="-128"/>
                <a:cs typeface="Arial" panose="020B0604020202020204" pitchFamily="34" charset="0"/>
              </a:rPr>
              <a:t>Veterans who served during times of active conflict</a:t>
            </a:r>
            <a:endParaRPr lang="en-US" sz="2000" dirty="0">
              <a:ea typeface="Times New Roman" panose="02020603050405020304" pitchFamily="18" charset="0"/>
              <a:cs typeface="Times New Roman" panose="02020603050405020304" pitchFamily="18" charset="0"/>
            </a:endParaRPr>
          </a:p>
          <a:p>
            <a:pPr lvl="1">
              <a:spcBef>
                <a:spcPts val="0"/>
              </a:spcBef>
              <a:buFont typeface="Courier New" panose="02070309020205020404" pitchFamily="49" charset="0"/>
              <a:buChar char="o"/>
            </a:pPr>
            <a:r>
              <a:rPr lang="en-US" sz="2000" dirty="0">
                <a:ea typeface="MS Mincho" panose="02020609040205080304" pitchFamily="49" charset="-128"/>
                <a:cs typeface="Arial" panose="020B0604020202020204" pitchFamily="34" charset="0"/>
              </a:rPr>
              <a:t>Older and frail adult care </a:t>
            </a:r>
            <a:r>
              <a:rPr lang="en-US" sz="2000" dirty="0" smtClean="0">
                <a:ea typeface="MS Mincho" panose="02020609040205080304" pitchFamily="49" charset="-128"/>
                <a:cs typeface="Arial" panose="020B0604020202020204" pitchFamily="34" charset="0"/>
              </a:rPr>
              <a:t>partners challenging physical and mental health conditions</a:t>
            </a:r>
            <a:endParaRPr lang="en-US" sz="2000" dirty="0"/>
          </a:p>
        </p:txBody>
      </p:sp>
    </p:spTree>
    <p:extLst>
      <p:ext uri="{BB962C8B-B14F-4D97-AF65-F5344CB8AC3E}">
        <p14:creationId xmlns:p14="http://schemas.microsoft.com/office/powerpoint/2010/main" val="2637626962"/>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8566" y="448669"/>
            <a:ext cx="8229600" cy="563562"/>
          </a:xfrm>
        </p:spPr>
        <p:txBody>
          <a:bodyPr>
            <a:noAutofit/>
          </a:bodyPr>
          <a:lstStyle/>
          <a:p>
            <a:pPr algn="l"/>
            <a:r>
              <a:rPr lang="en-US" sz="2800" dirty="0">
                <a:solidFill>
                  <a:schemeClr val="tx2"/>
                </a:solidFill>
              </a:rPr>
              <a:t>Special Groups (continued) </a:t>
            </a:r>
            <a:endParaRPr lang="en-US" sz="2800" dirty="0"/>
          </a:p>
        </p:txBody>
      </p:sp>
      <p:sp>
        <p:nvSpPr>
          <p:cNvPr id="3" name="Content Placeholder 2"/>
          <p:cNvSpPr>
            <a:spLocks noGrp="1"/>
          </p:cNvSpPr>
          <p:nvPr>
            <p:ph idx="1"/>
          </p:nvPr>
        </p:nvSpPr>
        <p:spPr>
          <a:xfrm>
            <a:off x="186467" y="1066800"/>
            <a:ext cx="8991599" cy="5486400"/>
          </a:xfrm>
        </p:spPr>
        <p:txBody>
          <a:bodyPr>
            <a:normAutofit/>
          </a:bodyPr>
          <a:lstStyle/>
          <a:p>
            <a:pPr lvl="1">
              <a:buFont typeface="Courier New" charset="0"/>
              <a:buChar char="o"/>
            </a:pPr>
            <a:r>
              <a:rPr lang="en-US" sz="2000" dirty="0">
                <a:latin typeface="Calibri" charset="0"/>
                <a:ea typeface="Calibri" charset="0"/>
                <a:cs typeface="Calibri" charset="0"/>
              </a:rPr>
              <a:t>PLwD who have no care partners</a:t>
            </a:r>
          </a:p>
          <a:p>
            <a:pPr lvl="1">
              <a:buFont typeface="Courier New" charset="0"/>
              <a:buChar char="o"/>
            </a:pPr>
            <a:r>
              <a:rPr lang="en-US" sz="2000" dirty="0" err="1">
                <a:latin typeface="Calibri" charset="0"/>
                <a:ea typeface="Calibri" charset="0"/>
                <a:cs typeface="Calibri" charset="0"/>
              </a:rPr>
              <a:t>PLwD</a:t>
            </a:r>
            <a:r>
              <a:rPr lang="en-US" sz="2000" dirty="0">
                <a:latin typeface="Calibri" charset="0"/>
                <a:ea typeface="Calibri" charset="0"/>
                <a:cs typeface="Calibri" charset="0"/>
              </a:rPr>
              <a:t> who are PCGs (primary caregivers) of partners/close others with acute or chronic conditions or adult disabled children </a:t>
            </a:r>
          </a:p>
          <a:p>
            <a:pPr lvl="1">
              <a:buFont typeface="Courier New" charset="0"/>
              <a:buChar char="o"/>
            </a:pPr>
            <a:r>
              <a:rPr lang="en-US" sz="2000" dirty="0" smtClean="0">
                <a:latin typeface="Calibri" charset="0"/>
                <a:ea typeface="Calibri" charset="0"/>
                <a:cs typeface="Calibri" charset="0"/>
              </a:rPr>
              <a:t>Culturally </a:t>
            </a:r>
            <a:r>
              <a:rPr lang="en-US" sz="2000" dirty="0">
                <a:latin typeface="Calibri" charset="0"/>
                <a:ea typeface="Calibri" charset="0"/>
                <a:cs typeface="Calibri" charset="0"/>
              </a:rPr>
              <a:t>diverse groups</a:t>
            </a:r>
          </a:p>
          <a:p>
            <a:pPr lvl="1">
              <a:buFont typeface="Courier New" charset="0"/>
              <a:buChar char="o"/>
            </a:pPr>
            <a:r>
              <a:rPr lang="en-US" sz="2000" dirty="0" smtClean="0">
                <a:latin typeface="Calibri" charset="0"/>
                <a:ea typeface="Calibri" charset="0"/>
                <a:cs typeface="Calibri" charset="0"/>
              </a:rPr>
              <a:t>Prisoners</a:t>
            </a:r>
            <a:endParaRPr lang="en-US" sz="2000" dirty="0">
              <a:latin typeface="Calibri" charset="0"/>
              <a:ea typeface="Calibri" charset="0"/>
              <a:cs typeface="Calibri" charset="0"/>
            </a:endParaRPr>
          </a:p>
          <a:p>
            <a:pPr lvl="1">
              <a:buFont typeface="Courier New" charset="0"/>
              <a:buChar char="o"/>
            </a:pPr>
            <a:r>
              <a:rPr lang="en-US" sz="2000" dirty="0">
                <a:latin typeface="Calibri" charset="0"/>
                <a:ea typeface="Calibri" charset="0"/>
                <a:cs typeface="Calibri" charset="0"/>
              </a:rPr>
              <a:t>LGBT </a:t>
            </a:r>
          </a:p>
          <a:p>
            <a:pPr lvl="1">
              <a:buFont typeface="Courier New" charset="0"/>
              <a:buChar char="o"/>
            </a:pPr>
            <a:r>
              <a:rPr lang="en-US" sz="2000" dirty="0">
                <a:latin typeface="Calibri" charset="0"/>
                <a:ea typeface="Calibri" charset="0"/>
                <a:cs typeface="Calibri" charset="0"/>
              </a:rPr>
              <a:t>Undocumented individuals</a:t>
            </a:r>
            <a:endParaRPr lang="en-US" dirty="0"/>
          </a:p>
        </p:txBody>
      </p:sp>
    </p:spTree>
    <p:extLst>
      <p:ext uri="{BB962C8B-B14F-4D97-AF65-F5344CB8AC3E}">
        <p14:creationId xmlns:p14="http://schemas.microsoft.com/office/powerpoint/2010/main" val="4017044285"/>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838200"/>
          </a:xfrm>
        </p:spPr>
        <p:txBody>
          <a:bodyPr>
            <a:normAutofit/>
          </a:bodyPr>
          <a:lstStyle/>
          <a:p>
            <a:pPr algn="l"/>
            <a:r>
              <a:rPr lang="en-US" sz="2800" dirty="0">
                <a:solidFill>
                  <a:schemeClr val="tx2"/>
                </a:solidFill>
              </a:rPr>
              <a:t>Case Vignette: Charlie, Who has No Care Partner</a:t>
            </a:r>
          </a:p>
        </p:txBody>
      </p:sp>
      <p:sp>
        <p:nvSpPr>
          <p:cNvPr id="3" name="Content Placeholder 2"/>
          <p:cNvSpPr>
            <a:spLocks noGrp="1"/>
          </p:cNvSpPr>
          <p:nvPr>
            <p:ph idx="1"/>
          </p:nvPr>
        </p:nvSpPr>
        <p:spPr>
          <a:xfrm>
            <a:off x="473336" y="1295400"/>
            <a:ext cx="8229600" cy="4876800"/>
          </a:xfrm>
        </p:spPr>
        <p:txBody>
          <a:bodyPr>
            <a:normAutofit/>
          </a:bodyPr>
          <a:lstStyle/>
          <a:p>
            <a:pPr marL="0" indent="0">
              <a:spcAft>
                <a:spcPts val="2000"/>
              </a:spcAft>
              <a:buNone/>
            </a:pPr>
            <a:r>
              <a:rPr lang="en-US" sz="2000" i="1" dirty="0">
                <a:latin typeface="Calibri" charset="0"/>
                <a:ea typeface="Calibri" charset="0"/>
                <a:cs typeface="Calibri" charset="0"/>
              </a:rPr>
              <a:t>Charlie is a 90-year-old male with moderate dementia who has lived with his wife, Carmelita, for several years. Carmelita serves </a:t>
            </a:r>
            <a:r>
              <a:rPr lang="en-US" sz="2000" i="1" dirty="0" smtClean="0">
                <a:latin typeface="Calibri" charset="0"/>
                <a:ea typeface="Calibri" charset="0"/>
                <a:cs typeface="Calibri" charset="0"/>
              </a:rPr>
              <a:t>as Charlie’s </a:t>
            </a:r>
            <a:r>
              <a:rPr lang="en-US" sz="2000" i="1" dirty="0">
                <a:latin typeface="Calibri" charset="0"/>
                <a:ea typeface="Calibri" charset="0"/>
                <a:cs typeface="Calibri" charset="0"/>
              </a:rPr>
              <a:t>primary </a:t>
            </a:r>
            <a:r>
              <a:rPr lang="en-US" sz="2000" i="1" dirty="0" smtClean="0">
                <a:latin typeface="Calibri" charset="0"/>
                <a:ea typeface="Calibri" charset="0"/>
                <a:cs typeface="Calibri" charset="0"/>
              </a:rPr>
              <a:t>care partner; they </a:t>
            </a:r>
            <a:r>
              <a:rPr lang="en-US" sz="2000" i="1" dirty="0">
                <a:latin typeface="Calibri" charset="0"/>
                <a:ea typeface="Calibri" charset="0"/>
                <a:cs typeface="Calibri" charset="0"/>
              </a:rPr>
              <a:t>have no children and their extended family </a:t>
            </a:r>
            <a:r>
              <a:rPr lang="en-US" sz="2000" i="1" dirty="0" smtClean="0">
                <a:latin typeface="Calibri" charset="0"/>
                <a:ea typeface="Calibri" charset="0"/>
                <a:cs typeface="Calibri" charset="0"/>
              </a:rPr>
              <a:t>members have all </a:t>
            </a:r>
            <a:r>
              <a:rPr lang="en-US" sz="2000" i="1" dirty="0">
                <a:latin typeface="Calibri" charset="0"/>
                <a:ea typeface="Calibri" charset="0"/>
                <a:cs typeface="Calibri" charset="0"/>
              </a:rPr>
              <a:t>died. Charlie was admitted to the hospital after the mail carrier noticed that Charlie and Carmelita had not retrieved their mail for a few </a:t>
            </a:r>
            <a:r>
              <a:rPr lang="en-US" sz="2000" i="1" dirty="0" smtClean="0">
                <a:latin typeface="Calibri" charset="0"/>
                <a:ea typeface="Calibri" charset="0"/>
                <a:cs typeface="Calibri" charset="0"/>
              </a:rPr>
              <a:t>days. The </a:t>
            </a:r>
            <a:r>
              <a:rPr lang="en-US" sz="2000" i="1" dirty="0">
                <a:latin typeface="Calibri" charset="0"/>
                <a:ea typeface="Calibri" charset="0"/>
                <a:cs typeface="Calibri" charset="0"/>
              </a:rPr>
              <a:t>mail carrier called the police because he could see Charlie through the window, crying and sitting in his chair. </a:t>
            </a:r>
          </a:p>
          <a:p>
            <a:pPr marL="0" indent="0">
              <a:buNone/>
            </a:pPr>
            <a:r>
              <a:rPr lang="en-US" sz="2000" i="1" dirty="0">
                <a:latin typeface="Calibri" charset="0"/>
                <a:ea typeface="Calibri" charset="0"/>
                <a:cs typeface="Calibri" charset="0"/>
              </a:rPr>
              <a:t>The police responded to the carrier’s call for a </a:t>
            </a:r>
            <a:r>
              <a:rPr lang="en-US" sz="2000" i="1" dirty="0" smtClean="0">
                <a:latin typeface="Calibri" charset="0"/>
                <a:ea typeface="Calibri" charset="0"/>
                <a:cs typeface="Calibri" charset="0"/>
              </a:rPr>
              <a:t>well-person </a:t>
            </a:r>
            <a:r>
              <a:rPr lang="en-US" sz="2000" i="1" dirty="0">
                <a:latin typeface="Calibri" charset="0"/>
                <a:ea typeface="Calibri" charset="0"/>
                <a:cs typeface="Calibri" charset="0"/>
              </a:rPr>
              <a:t>check and entered the home to find that Carmelita had fallen and hit her head in the garage and died. Charlie was taken to the hospital and admitted as he was found to be confused, </a:t>
            </a:r>
            <a:r>
              <a:rPr lang="en-US" sz="2000" i="1" dirty="0" smtClean="0">
                <a:latin typeface="Calibri" charset="0"/>
                <a:ea typeface="Calibri" charset="0"/>
                <a:cs typeface="Calibri" charset="0"/>
              </a:rPr>
              <a:t>tearful, </a:t>
            </a:r>
            <a:r>
              <a:rPr lang="en-US" sz="2000" i="1" dirty="0">
                <a:latin typeface="Calibri" charset="0"/>
                <a:ea typeface="Calibri" charset="0"/>
                <a:cs typeface="Calibri" charset="0"/>
              </a:rPr>
              <a:t>and scared, </a:t>
            </a:r>
            <a:r>
              <a:rPr lang="en-US" sz="2000" i="1" dirty="0" smtClean="0">
                <a:latin typeface="Calibri" charset="0"/>
                <a:ea typeface="Calibri" charset="0"/>
                <a:cs typeface="Calibri" charset="0"/>
              </a:rPr>
              <a:t>and that his </a:t>
            </a:r>
            <a:r>
              <a:rPr lang="en-US" sz="2000" i="1" dirty="0">
                <a:latin typeface="Calibri" charset="0"/>
                <a:ea typeface="Calibri" charset="0"/>
                <a:cs typeface="Calibri" charset="0"/>
              </a:rPr>
              <a:t>blood pressure </a:t>
            </a:r>
            <a:r>
              <a:rPr lang="en-US" sz="2000" i="1" dirty="0" smtClean="0">
                <a:latin typeface="Calibri" charset="0"/>
                <a:ea typeface="Calibri" charset="0"/>
                <a:cs typeface="Calibri" charset="0"/>
              </a:rPr>
              <a:t>was very high</a:t>
            </a:r>
            <a:r>
              <a:rPr lang="en-US" sz="2000" i="1" dirty="0">
                <a:latin typeface="Calibri" charset="0"/>
                <a:ea typeface="Calibri" charset="0"/>
                <a:cs typeface="Calibri" charset="0"/>
              </a:rPr>
              <a:t>. </a:t>
            </a:r>
            <a:endParaRPr lang="en-US" dirty="0"/>
          </a:p>
        </p:txBody>
      </p:sp>
    </p:spTree>
    <p:extLst>
      <p:ext uri="{BB962C8B-B14F-4D97-AF65-F5344CB8AC3E}">
        <p14:creationId xmlns:p14="http://schemas.microsoft.com/office/powerpoint/2010/main" val="3217011837"/>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533400"/>
            <a:ext cx="8229600" cy="685640"/>
          </a:xfrm>
        </p:spPr>
        <p:txBody>
          <a:bodyPr>
            <a:noAutofit/>
          </a:bodyPr>
          <a:lstStyle/>
          <a:p>
            <a:pPr algn="l"/>
            <a:r>
              <a:rPr lang="en-US" sz="2800" dirty="0">
                <a:solidFill>
                  <a:schemeClr val="tx2"/>
                </a:solidFill>
              </a:rPr>
              <a:t>Case Vignette Charlie: Social Work and Clinical Psychology Responses</a:t>
            </a:r>
          </a:p>
        </p:txBody>
      </p:sp>
      <p:sp>
        <p:nvSpPr>
          <p:cNvPr id="3" name="Content Placeholder 2"/>
          <p:cNvSpPr>
            <a:spLocks noGrp="1"/>
          </p:cNvSpPr>
          <p:nvPr>
            <p:ph idx="1"/>
          </p:nvPr>
        </p:nvSpPr>
        <p:spPr>
          <a:xfrm>
            <a:off x="304800" y="1273609"/>
            <a:ext cx="8534400" cy="5260330"/>
          </a:xfrm>
        </p:spPr>
        <p:txBody>
          <a:bodyPr>
            <a:normAutofit fontScale="92500" lnSpcReduction="10000"/>
          </a:bodyPr>
          <a:lstStyle/>
          <a:p>
            <a:pPr marL="0" indent="0">
              <a:buNone/>
            </a:pPr>
            <a:r>
              <a:rPr lang="en-US" sz="1800" dirty="0"/>
              <a:t>Upon admission to the hospital, both psychology and social work were consulted to assess how to help Charlie’s adjustment and grief over the death of his wife. The psychologist met with Charlie and helped him address his grief, even if he repeated the same </a:t>
            </a:r>
            <a:r>
              <a:rPr lang="en-US" sz="1800" dirty="0" smtClean="0"/>
              <a:t>conversation. </a:t>
            </a:r>
            <a:r>
              <a:rPr lang="en-US" sz="1800" dirty="0"/>
              <a:t>Charlie liked the music channels on the TV so the staff was asked to see what type of music he would like to listen to. He was also very spiritual and answered positively when a chaplain was offered for visits and prayers, also providing a memorial service in his hospital room to remember his wife.</a:t>
            </a:r>
          </a:p>
          <a:p>
            <a:pPr marL="0" indent="0">
              <a:buNone/>
            </a:pPr>
            <a:r>
              <a:rPr lang="en-US" sz="1800" dirty="0"/>
              <a:t>The social worker identified a neighbor who was able to bring in a picture of Carmelita to post in Charlie’s room and some of their blankets from home. The social worker suggested that a hospital volunteer visit with Charlie each day, as the hospital had a group of trained volunteers that would visit and sit with patients for part of the day, being trained in sensitivity to dementia care and grief. </a:t>
            </a:r>
          </a:p>
          <a:p>
            <a:pPr marL="0" indent="0">
              <a:buNone/>
            </a:pPr>
            <a:r>
              <a:rPr lang="en-US" sz="1800" dirty="0"/>
              <a:t>The social worker also worked with Charlie’s primary care physician in the community and adult protective services to see how to proceed with helping Charlie remain in the community with oversight by a trusted friend to help Charlie make decisions, and explore working with an attorney specializing in elder law to explore other supportive services. The psychologist completed an assessment for concern of Charlie’s diminished capacity and inability to live safely alone, without services and supports. Both the social worker and psychologist included Charlie in the process, respecting that he was able to express preferences and contribute to the discussion of where he wanted to live and being part of his transitioning back to the community. </a:t>
            </a:r>
            <a:endParaRPr lang="en-US" dirty="0"/>
          </a:p>
        </p:txBody>
      </p:sp>
    </p:spTree>
    <p:extLst>
      <p:ext uri="{BB962C8B-B14F-4D97-AF65-F5344CB8AC3E}">
        <p14:creationId xmlns:p14="http://schemas.microsoft.com/office/powerpoint/2010/main" val="3103721035"/>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0342" y="388583"/>
            <a:ext cx="8229600" cy="639762"/>
          </a:xfrm>
        </p:spPr>
        <p:txBody>
          <a:bodyPr>
            <a:normAutofit/>
          </a:bodyPr>
          <a:lstStyle/>
          <a:p>
            <a:pPr algn="l"/>
            <a:r>
              <a:rPr lang="en-US" sz="2800" dirty="0">
                <a:solidFill>
                  <a:schemeClr val="tx2"/>
                </a:solidFill>
              </a:rPr>
              <a:t>Case Management with </a:t>
            </a:r>
            <a:r>
              <a:rPr lang="en-US" sz="2800" dirty="0" err="1">
                <a:solidFill>
                  <a:schemeClr val="tx2"/>
                </a:solidFill>
              </a:rPr>
              <a:t>PLwD</a:t>
            </a:r>
            <a:endParaRPr lang="en-US" sz="2800" dirty="0"/>
          </a:p>
        </p:txBody>
      </p:sp>
      <p:sp>
        <p:nvSpPr>
          <p:cNvPr id="3" name="Content Placeholder 2"/>
          <p:cNvSpPr>
            <a:spLocks noGrp="1"/>
          </p:cNvSpPr>
          <p:nvPr>
            <p:ph idx="1"/>
          </p:nvPr>
        </p:nvSpPr>
        <p:spPr>
          <a:xfrm>
            <a:off x="457200" y="1219201"/>
            <a:ext cx="8229600" cy="3657600"/>
          </a:xfrm>
        </p:spPr>
        <p:txBody>
          <a:bodyPr>
            <a:normAutofit/>
          </a:bodyPr>
          <a:lstStyle/>
          <a:p>
            <a:pPr lvl="0"/>
            <a:r>
              <a:rPr lang="en-US" sz="2000" dirty="0"/>
              <a:t>Case management (care management, care coordination, patient or systems navigation): </a:t>
            </a:r>
          </a:p>
          <a:p>
            <a:pPr lvl="1">
              <a:buFont typeface="Courier New" panose="02070309020205020404" pitchFamily="49" charset="0"/>
              <a:buChar char="o"/>
            </a:pPr>
            <a:r>
              <a:rPr lang="en-US" sz="2000" dirty="0"/>
              <a:t>Engages the client in a collaborative process with the therapeutic relationship as an integral component</a:t>
            </a:r>
          </a:p>
          <a:p>
            <a:pPr lvl="1">
              <a:buFont typeface="Courier New" panose="02070309020205020404" pitchFamily="49" charset="0"/>
              <a:buChar char="o"/>
            </a:pPr>
            <a:r>
              <a:rPr lang="en-US" sz="2000" dirty="0"/>
              <a:t>Focuses on identifying, planning, accessing, advocating for, coordinating, monitoring, and evaluating resources, supports, and services</a:t>
            </a:r>
          </a:p>
          <a:p>
            <a:pPr marL="457200" lvl="1" indent="0" algn="r">
              <a:spcBef>
                <a:spcPts val="2000"/>
              </a:spcBef>
              <a:buNone/>
            </a:pPr>
            <a:r>
              <a:rPr lang="en-US" sz="2000" dirty="0"/>
              <a:t>(NASW, 2013)</a:t>
            </a:r>
          </a:p>
        </p:txBody>
      </p:sp>
    </p:spTree>
    <p:extLst>
      <p:ext uri="{BB962C8B-B14F-4D97-AF65-F5344CB8AC3E}">
        <p14:creationId xmlns:p14="http://schemas.microsoft.com/office/powerpoint/2010/main" val="1436645462"/>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533400"/>
          </a:xfrm>
        </p:spPr>
        <p:txBody>
          <a:bodyPr>
            <a:normAutofit/>
          </a:bodyPr>
          <a:lstStyle/>
          <a:p>
            <a:pPr algn="l"/>
            <a:r>
              <a:rPr lang="en-US" sz="2800" dirty="0">
                <a:solidFill>
                  <a:schemeClr val="tx2"/>
                </a:solidFill>
              </a:rPr>
              <a:t>Case Management</a:t>
            </a:r>
          </a:p>
        </p:txBody>
      </p:sp>
      <p:sp>
        <p:nvSpPr>
          <p:cNvPr id="3" name="Content Placeholder 2"/>
          <p:cNvSpPr>
            <a:spLocks noGrp="1"/>
          </p:cNvSpPr>
          <p:nvPr>
            <p:ph idx="1"/>
          </p:nvPr>
        </p:nvSpPr>
        <p:spPr>
          <a:xfrm>
            <a:off x="457200" y="914400"/>
            <a:ext cx="8229600" cy="3962400"/>
          </a:xfrm>
        </p:spPr>
        <p:txBody>
          <a:bodyPr>
            <a:noAutofit/>
          </a:bodyPr>
          <a:lstStyle/>
          <a:p>
            <a:pPr lvl="0"/>
            <a:r>
              <a:rPr lang="en-US" sz="2000" dirty="0"/>
              <a:t>Short-and-long-term care needs include: </a:t>
            </a:r>
          </a:p>
          <a:p>
            <a:pPr lvl="1">
              <a:spcBef>
                <a:spcPts val="0"/>
              </a:spcBef>
              <a:buFont typeface="Courier New" panose="02070309020205020404" pitchFamily="49" charset="0"/>
              <a:buChar char="o"/>
            </a:pPr>
            <a:r>
              <a:rPr lang="en-US" sz="2000" dirty="0">
                <a:ea typeface="MS Mincho" panose="02020609040205080304" pitchFamily="49" charset="-128"/>
                <a:cs typeface="Arial" panose="020B0604020202020204" pitchFamily="34" charset="0"/>
              </a:rPr>
              <a:t>Developing current and future person-centered care plans</a:t>
            </a:r>
            <a:endParaRPr lang="en-US" sz="2000" dirty="0">
              <a:ea typeface="Times New Roman" panose="02020603050405020304" pitchFamily="18" charset="0"/>
              <a:cs typeface="Times New Roman" panose="02020603050405020304" pitchFamily="18" charset="0"/>
            </a:endParaRPr>
          </a:p>
          <a:p>
            <a:pPr lvl="1">
              <a:spcBef>
                <a:spcPts val="0"/>
              </a:spcBef>
              <a:buFont typeface="Courier New" panose="02070309020205020404" pitchFamily="49" charset="0"/>
              <a:buChar char="o"/>
            </a:pPr>
            <a:r>
              <a:rPr lang="en-US" sz="2000" dirty="0">
                <a:ea typeface="MS Mincho" panose="02020609040205080304" pitchFamily="49" charset="-128"/>
                <a:cs typeface="Arial" panose="020B0604020202020204" pitchFamily="34" charset="0"/>
              </a:rPr>
              <a:t>Identifying </a:t>
            </a:r>
            <a:r>
              <a:rPr lang="en-US" sz="2000" dirty="0" err="1" smtClean="0">
                <a:ea typeface="MS Mincho" panose="02020609040205080304" pitchFamily="49" charset="-128"/>
                <a:cs typeface="Arial" panose="020B0604020202020204" pitchFamily="34" charset="0"/>
              </a:rPr>
              <a:t>PLwD’s</a:t>
            </a:r>
            <a:r>
              <a:rPr lang="en-US" sz="2000" dirty="0" smtClean="0">
                <a:ea typeface="MS Mincho" panose="02020609040205080304" pitchFamily="49" charset="-128"/>
                <a:cs typeface="Arial" panose="020B0604020202020204" pitchFamily="34" charset="0"/>
              </a:rPr>
              <a:t> </a:t>
            </a:r>
            <a:r>
              <a:rPr lang="en-US" sz="2000" dirty="0">
                <a:ea typeface="MS Mincho" panose="02020609040205080304" pitchFamily="49" charset="-128"/>
                <a:cs typeface="Arial" panose="020B0604020202020204" pitchFamily="34" charset="0"/>
              </a:rPr>
              <a:t>preferences </a:t>
            </a:r>
            <a:r>
              <a:rPr lang="en-US" sz="2000" dirty="0" smtClean="0">
                <a:ea typeface="MS Mincho" panose="02020609040205080304" pitchFamily="49" charset="-128"/>
                <a:cs typeface="Arial" panose="020B0604020202020204" pitchFamily="34" charset="0"/>
              </a:rPr>
              <a:t>at </a:t>
            </a:r>
            <a:r>
              <a:rPr lang="en-US" sz="2000" dirty="0">
                <a:ea typeface="MS Mincho" panose="02020609040205080304" pitchFamily="49" charset="-128"/>
                <a:cs typeface="Arial" panose="020B0604020202020204" pitchFamily="34" charset="0"/>
              </a:rPr>
              <a:t>all stages of the dementia</a:t>
            </a:r>
            <a:endParaRPr lang="en-US" sz="2000" dirty="0">
              <a:ea typeface="Times New Roman" panose="02020603050405020304" pitchFamily="18" charset="0"/>
              <a:cs typeface="Times New Roman" panose="02020603050405020304" pitchFamily="18" charset="0"/>
            </a:endParaRPr>
          </a:p>
          <a:p>
            <a:pPr lvl="1">
              <a:spcBef>
                <a:spcPts val="0"/>
              </a:spcBef>
              <a:buFont typeface="Courier New" panose="02070309020205020404" pitchFamily="49" charset="0"/>
              <a:buChar char="o"/>
            </a:pPr>
            <a:r>
              <a:rPr lang="en-US" sz="2000" dirty="0">
                <a:ea typeface="MS Mincho" panose="02020609040205080304" pitchFamily="49" charset="-128"/>
                <a:cs typeface="Arial" panose="020B0604020202020204" pitchFamily="34" charset="0"/>
              </a:rPr>
              <a:t>Assisting with addressing financial and legal matters </a:t>
            </a:r>
            <a:endParaRPr lang="en-US" sz="2000" dirty="0">
              <a:ea typeface="Times New Roman" panose="02020603050405020304" pitchFamily="18" charset="0"/>
              <a:cs typeface="Times New Roman" panose="02020603050405020304" pitchFamily="18" charset="0"/>
            </a:endParaRPr>
          </a:p>
          <a:p>
            <a:pPr lvl="1">
              <a:spcBef>
                <a:spcPts val="0"/>
              </a:spcBef>
              <a:buFont typeface="Courier New" panose="02070309020205020404" pitchFamily="49" charset="0"/>
              <a:buChar char="o"/>
            </a:pPr>
            <a:r>
              <a:rPr lang="en-US" sz="2000" dirty="0">
                <a:ea typeface="MS Mincho" panose="02020609040205080304" pitchFamily="49" charset="-128"/>
                <a:cs typeface="Arial" panose="020B0604020202020204" pitchFamily="34" charset="0"/>
              </a:rPr>
              <a:t>Addressing potential safety issues</a:t>
            </a:r>
            <a:endParaRPr lang="en-US" sz="2000" dirty="0">
              <a:ea typeface="Times New Roman" panose="02020603050405020304" pitchFamily="18" charset="0"/>
              <a:cs typeface="Times New Roman" panose="02020603050405020304" pitchFamily="18" charset="0"/>
            </a:endParaRPr>
          </a:p>
          <a:p>
            <a:pPr lvl="1">
              <a:spcBef>
                <a:spcPts val="0"/>
              </a:spcBef>
              <a:buFont typeface="Courier New" panose="02070309020205020404" pitchFamily="49" charset="0"/>
              <a:buChar char="o"/>
            </a:pPr>
            <a:r>
              <a:rPr lang="en-US" sz="2000" dirty="0">
                <a:ea typeface="MS Mincho" panose="02020609040205080304" pitchFamily="49" charset="-128"/>
                <a:cs typeface="Arial" panose="020B0604020202020204" pitchFamily="34" charset="0"/>
              </a:rPr>
              <a:t>Learning about living arrangements/housing options</a:t>
            </a:r>
            <a:endParaRPr lang="en-US" sz="2000" dirty="0">
              <a:ea typeface="Times New Roman" panose="02020603050405020304" pitchFamily="18" charset="0"/>
              <a:cs typeface="Times New Roman" panose="02020603050405020304" pitchFamily="18" charset="0"/>
            </a:endParaRPr>
          </a:p>
          <a:p>
            <a:pPr lvl="1">
              <a:spcBef>
                <a:spcPts val="0"/>
              </a:spcBef>
              <a:buFont typeface="Courier New" panose="02070309020205020404" pitchFamily="49" charset="0"/>
              <a:buChar char="o"/>
            </a:pPr>
            <a:r>
              <a:rPr lang="en-US" sz="2000" dirty="0">
                <a:ea typeface="MS Mincho" panose="02020609040205080304" pitchFamily="49" charset="-128"/>
                <a:cs typeface="Arial" panose="020B0604020202020204" pitchFamily="34" charset="0"/>
              </a:rPr>
              <a:t>Identifying community resources </a:t>
            </a:r>
            <a:endParaRPr lang="en-US" sz="2000" dirty="0">
              <a:ea typeface="Times New Roman" panose="02020603050405020304" pitchFamily="18" charset="0"/>
              <a:cs typeface="Times New Roman" panose="02020603050405020304" pitchFamily="18" charset="0"/>
            </a:endParaRPr>
          </a:p>
          <a:p>
            <a:pPr lvl="1">
              <a:spcBef>
                <a:spcPts val="0"/>
              </a:spcBef>
              <a:buFont typeface="Courier New" panose="02070309020205020404" pitchFamily="49" charset="0"/>
              <a:buChar char="o"/>
            </a:pPr>
            <a:r>
              <a:rPr lang="en-US" sz="2000" dirty="0">
                <a:ea typeface="MS Mincho" panose="02020609040205080304" pitchFamily="49" charset="-128"/>
                <a:cs typeface="Arial" panose="020B0604020202020204" pitchFamily="34" charset="0"/>
              </a:rPr>
              <a:t>Navigating systems of care and assistance</a:t>
            </a:r>
            <a:endParaRPr lang="en-US" sz="2000" dirty="0">
              <a:ea typeface="Times New Roman" panose="02020603050405020304" pitchFamily="18" charset="0"/>
              <a:cs typeface="Times New Roman" panose="02020603050405020304" pitchFamily="18" charset="0"/>
            </a:endParaRPr>
          </a:p>
          <a:p>
            <a:pPr lvl="1">
              <a:spcBef>
                <a:spcPts val="0"/>
              </a:spcBef>
              <a:buFont typeface="Courier New" panose="02070309020205020404" pitchFamily="49" charset="0"/>
              <a:buChar char="o"/>
            </a:pPr>
            <a:r>
              <a:rPr lang="en-US" sz="2000" dirty="0">
                <a:ea typeface="MS Mincho" panose="02020609040205080304" pitchFamily="49" charset="-128"/>
                <a:cs typeface="Arial" panose="020B0604020202020204" pitchFamily="34" charset="0"/>
              </a:rPr>
              <a:t>Developing support networks</a:t>
            </a:r>
            <a:endParaRPr lang="en-US" sz="2000" dirty="0">
              <a:ea typeface="Times New Roman" panose="02020603050405020304" pitchFamily="18" charset="0"/>
              <a:cs typeface="Times New Roman" panose="02020603050405020304" pitchFamily="18" charset="0"/>
            </a:endParaRPr>
          </a:p>
          <a:p>
            <a:pPr lvl="1">
              <a:spcBef>
                <a:spcPts val="0"/>
              </a:spcBef>
              <a:buFont typeface="Courier New" panose="02070309020205020404" pitchFamily="49" charset="0"/>
              <a:buChar char="o"/>
            </a:pPr>
            <a:r>
              <a:rPr lang="en-US" sz="2000" dirty="0">
                <a:ea typeface="MS Mincho" panose="02020609040205080304" pitchFamily="49" charset="-128"/>
                <a:cs typeface="Arial" panose="020B0604020202020204" pitchFamily="34" charset="0"/>
              </a:rPr>
              <a:t>Investigating clinical trials and research studies </a:t>
            </a:r>
          </a:p>
          <a:p>
            <a:pPr marL="457200" lvl="1" indent="0" algn="r">
              <a:spcBef>
                <a:spcPts val="2000"/>
              </a:spcBef>
              <a:buNone/>
            </a:pPr>
            <a:r>
              <a:rPr lang="en-US" sz="2000" dirty="0"/>
              <a:t>(National Institute on Aging [NIA], </a:t>
            </a:r>
            <a:r>
              <a:rPr lang="en-US" sz="2000" dirty="0" err="1"/>
              <a:t>n.d.</a:t>
            </a:r>
            <a:r>
              <a:rPr lang="en-US" sz="2000" dirty="0"/>
              <a:t>-a)</a:t>
            </a:r>
            <a:endParaRPr lang="en-US" sz="2000" dirty="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03283323"/>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533400"/>
            <a:ext cx="8229600" cy="573790"/>
          </a:xfrm>
        </p:spPr>
        <p:txBody>
          <a:bodyPr>
            <a:normAutofit/>
          </a:bodyPr>
          <a:lstStyle/>
          <a:p>
            <a:pPr algn="l"/>
            <a:r>
              <a:rPr lang="en-US" sz="2800" dirty="0">
                <a:solidFill>
                  <a:schemeClr val="tx2"/>
                </a:solidFill>
              </a:rPr>
              <a:t>Aging in Place and Understanding Long-Term Care</a:t>
            </a:r>
          </a:p>
        </p:txBody>
      </p:sp>
      <p:sp>
        <p:nvSpPr>
          <p:cNvPr id="3" name="Content Placeholder 2"/>
          <p:cNvSpPr>
            <a:spLocks noGrp="1"/>
          </p:cNvSpPr>
          <p:nvPr>
            <p:ph idx="1"/>
          </p:nvPr>
        </p:nvSpPr>
        <p:spPr>
          <a:xfrm>
            <a:off x="228600" y="1371600"/>
            <a:ext cx="8229600" cy="2438400"/>
          </a:xfrm>
        </p:spPr>
        <p:txBody>
          <a:bodyPr>
            <a:normAutofit/>
          </a:bodyPr>
          <a:lstStyle/>
          <a:p>
            <a:pPr lvl="0">
              <a:spcBef>
                <a:spcPts val="0"/>
              </a:spcBef>
              <a:buFont typeface="Symbol" panose="05050102010706020507" pitchFamily="18" charset="2"/>
              <a:buChar char=""/>
            </a:pPr>
            <a:r>
              <a:rPr lang="en-US" sz="2000" dirty="0">
                <a:ea typeface="MS Mincho" panose="02020609040205080304" pitchFamily="49" charset="-128"/>
                <a:cs typeface="Arial" panose="020B0604020202020204" pitchFamily="34" charset="0"/>
              </a:rPr>
              <a:t>Clinical social workers and clinical psychologists can advise and assist persons affected by dementia with care planning and decision-making across the continuum of care. </a:t>
            </a:r>
            <a:endParaRPr lang="en-US" sz="2000" dirty="0">
              <a:ea typeface="Times New Roman" panose="02020603050405020304" pitchFamily="18" charset="0"/>
              <a:cs typeface="Times New Roman" panose="02020603050405020304" pitchFamily="18" charset="0"/>
            </a:endParaRPr>
          </a:p>
          <a:p>
            <a:pPr lvl="0">
              <a:spcBef>
                <a:spcPts val="0"/>
              </a:spcBef>
              <a:buFont typeface="Symbol" panose="05050102010706020507" pitchFamily="18" charset="2"/>
              <a:buChar char=""/>
            </a:pPr>
            <a:r>
              <a:rPr lang="en-US" sz="2000" dirty="0">
                <a:ea typeface="MS Mincho" panose="02020609040205080304" pitchFamily="49" charset="-128"/>
                <a:cs typeface="Arial" panose="020B0604020202020204" pitchFamily="34" charset="0"/>
              </a:rPr>
              <a:t>Most persons want to live the remainder of their life at </a:t>
            </a:r>
            <a:r>
              <a:rPr lang="en-US" sz="2000" b="1" dirty="0">
                <a:ea typeface="MS Mincho" panose="02020609040205080304" pitchFamily="49" charset="-128"/>
                <a:cs typeface="Arial" panose="020B0604020202020204" pitchFamily="34" charset="0"/>
              </a:rPr>
              <a:t>home</a:t>
            </a:r>
            <a:r>
              <a:rPr lang="en-US" sz="2000" dirty="0">
                <a:ea typeface="MS Mincho" panose="02020609040205080304" pitchFamily="49" charset="-128"/>
                <a:cs typeface="Arial" panose="020B0604020202020204" pitchFamily="34" charset="0"/>
              </a:rPr>
              <a:t>. </a:t>
            </a:r>
            <a:endParaRPr lang="en-US" sz="2000" dirty="0">
              <a:ea typeface="Times New Roman" panose="02020603050405020304" pitchFamily="18" charset="0"/>
              <a:cs typeface="Times New Roman" panose="02020603050405020304" pitchFamily="18" charset="0"/>
            </a:endParaRPr>
          </a:p>
          <a:p>
            <a:pPr lvl="0">
              <a:spcBef>
                <a:spcPts val="0"/>
              </a:spcBef>
              <a:buFont typeface="Symbol" panose="05050102010706020507" pitchFamily="18" charset="2"/>
              <a:buChar char=""/>
            </a:pPr>
            <a:r>
              <a:rPr lang="en-US" sz="2000" dirty="0">
                <a:ea typeface="MS Mincho" panose="02020609040205080304" pitchFamily="49" charset="-128"/>
                <a:cs typeface="Arial" panose="020B0604020202020204" pitchFamily="34" charset="0"/>
              </a:rPr>
              <a:t>Social workers and psychologists can discuss aging in place and long term care options and costs with PLwD and care partners.</a:t>
            </a:r>
            <a:endParaRPr lang="en-US" sz="2000" dirty="0">
              <a:effectLst/>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15270145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 name="Title 22"/>
          <p:cNvSpPr>
            <a:spLocks noGrp="1"/>
          </p:cNvSpPr>
          <p:nvPr>
            <p:ph type="title"/>
          </p:nvPr>
        </p:nvSpPr>
        <p:spPr/>
        <p:txBody>
          <a:bodyPr/>
          <a:lstStyle/>
          <a:p>
            <a:r>
              <a:rPr lang="en-US" dirty="0" smtClean="0"/>
              <a:t>Outline (2)</a:t>
            </a:r>
            <a:endParaRPr lang="en-CA" dirty="0">
              <a:solidFill>
                <a:schemeClr val="bg1"/>
              </a:solidFill>
            </a:endParaRPr>
          </a:p>
        </p:txBody>
      </p:sp>
      <p:sp>
        <p:nvSpPr>
          <p:cNvPr id="3" name="Content Placeholder 2">
            <a:extLst>
              <a:ext uri="{FF2B5EF4-FFF2-40B4-BE49-F238E27FC236}">
                <a16:creationId xmlns:a16="http://schemas.microsoft.com/office/drawing/2014/main" id="{FE45A268-132A-4912-90CF-715D55570F6E}"/>
              </a:ext>
            </a:extLst>
          </p:cNvPr>
          <p:cNvSpPr>
            <a:spLocks noGrp="1"/>
          </p:cNvSpPr>
          <p:nvPr>
            <p:ph idx="1"/>
          </p:nvPr>
        </p:nvSpPr>
        <p:spPr>
          <a:xfrm>
            <a:off x="457200" y="1560945"/>
            <a:ext cx="8229600" cy="1877437"/>
          </a:xfrm>
        </p:spPr>
        <p:txBody>
          <a:bodyPr/>
          <a:lstStyle/>
          <a:p>
            <a:pPr lvl="0"/>
            <a:r>
              <a:rPr lang="en-US" dirty="0"/>
              <a:t>Introduction</a:t>
            </a:r>
          </a:p>
          <a:p>
            <a:pPr lvl="0"/>
            <a:r>
              <a:rPr lang="en-US" b="1" dirty="0"/>
              <a:t>Roles of clinical social workers and clinical psychologists in providing care</a:t>
            </a:r>
            <a:endParaRPr lang="en-US" dirty="0"/>
          </a:p>
          <a:p>
            <a:pPr lvl="0"/>
            <a:r>
              <a:rPr lang="en-US" dirty="0"/>
              <a:t>Fundamentals of clinical social work and clinical psychology practice</a:t>
            </a:r>
          </a:p>
          <a:p>
            <a:pPr lvl="0"/>
            <a:r>
              <a:rPr lang="en-US" dirty="0"/>
              <a:t>Strategies to assist and counsel </a:t>
            </a:r>
            <a:r>
              <a:rPr lang="en-US" dirty="0" err="1"/>
              <a:t>PLwD</a:t>
            </a:r>
            <a:r>
              <a:rPr lang="en-US" dirty="0"/>
              <a:t> and their care partners</a:t>
            </a:r>
          </a:p>
          <a:p>
            <a:pPr lvl="0"/>
            <a:r>
              <a:rPr lang="en-US" dirty="0"/>
              <a:t>Home and community-based services and social services</a:t>
            </a:r>
          </a:p>
        </p:txBody>
      </p:sp>
    </p:spTree>
    <p:extLst>
      <p:ext uri="{BB962C8B-B14F-4D97-AF65-F5344CB8AC3E}">
        <p14:creationId xmlns:p14="http://schemas.microsoft.com/office/powerpoint/2010/main" val="692737187"/>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40305" y="609601"/>
            <a:ext cx="8229600" cy="533400"/>
          </a:xfrm>
        </p:spPr>
        <p:txBody>
          <a:bodyPr>
            <a:normAutofit fontScale="90000"/>
          </a:bodyPr>
          <a:lstStyle/>
          <a:p>
            <a:pPr algn="l"/>
            <a:r>
              <a:rPr lang="en-US" sz="3100" dirty="0">
                <a:solidFill>
                  <a:schemeClr val="tx2"/>
                </a:solidFill>
              </a:rPr>
              <a:t>What is Daily Living Assistance?</a:t>
            </a:r>
          </a:p>
        </p:txBody>
      </p:sp>
      <p:sp>
        <p:nvSpPr>
          <p:cNvPr id="3" name="Content Placeholder 2"/>
          <p:cNvSpPr>
            <a:spLocks noGrp="1"/>
          </p:cNvSpPr>
          <p:nvPr>
            <p:ph idx="1"/>
          </p:nvPr>
        </p:nvSpPr>
        <p:spPr>
          <a:xfrm>
            <a:off x="457200" y="1326687"/>
            <a:ext cx="8229600" cy="4007314"/>
          </a:xfrm>
        </p:spPr>
        <p:txBody>
          <a:bodyPr>
            <a:normAutofit/>
          </a:bodyPr>
          <a:lstStyle/>
          <a:p>
            <a:pPr lvl="0"/>
            <a:r>
              <a:rPr lang="en-US" sz="2000" dirty="0"/>
              <a:t>Assistance with activities of daily living </a:t>
            </a:r>
            <a:r>
              <a:rPr lang="en-US" sz="2000" dirty="0" smtClean="0"/>
              <a:t>(ADL) might </a:t>
            </a:r>
            <a:r>
              <a:rPr lang="en-US" sz="2000" dirty="0"/>
              <a:t>include:   </a:t>
            </a:r>
          </a:p>
          <a:p>
            <a:pPr lvl="1">
              <a:buFont typeface="Courier New" panose="02070309020205020404" pitchFamily="49" charset="0"/>
              <a:buChar char="o"/>
            </a:pPr>
            <a:r>
              <a:rPr lang="en-US" sz="2000" dirty="0"/>
              <a:t>Bathing</a:t>
            </a:r>
          </a:p>
          <a:p>
            <a:pPr lvl="1">
              <a:buFont typeface="Courier New" panose="02070309020205020404" pitchFamily="49" charset="0"/>
              <a:buChar char="o"/>
            </a:pPr>
            <a:r>
              <a:rPr lang="en-US" sz="2000" dirty="0"/>
              <a:t>Dressing</a:t>
            </a:r>
          </a:p>
          <a:p>
            <a:pPr lvl="1">
              <a:buFont typeface="Courier New" panose="02070309020205020404" pitchFamily="49" charset="0"/>
              <a:buChar char="o"/>
            </a:pPr>
            <a:r>
              <a:rPr lang="en-US" sz="2000" dirty="0"/>
              <a:t>Using the toilet</a:t>
            </a:r>
          </a:p>
          <a:p>
            <a:pPr lvl="1">
              <a:buFont typeface="Courier New" panose="02070309020205020404" pitchFamily="49" charset="0"/>
              <a:buChar char="o"/>
            </a:pPr>
            <a:r>
              <a:rPr lang="en-US" sz="2000" dirty="0"/>
              <a:t>Transferring (to or from bed or chair)</a:t>
            </a:r>
          </a:p>
          <a:p>
            <a:pPr lvl="1">
              <a:buFont typeface="Courier New" panose="02070309020205020404" pitchFamily="49" charset="0"/>
              <a:buChar char="o"/>
            </a:pPr>
            <a:r>
              <a:rPr lang="en-US" sz="2000" dirty="0"/>
              <a:t>Caring for incontinence</a:t>
            </a:r>
          </a:p>
          <a:p>
            <a:pPr lvl="1">
              <a:buFont typeface="Courier New" panose="02070309020205020404" pitchFamily="49" charset="0"/>
              <a:buChar char="o"/>
            </a:pPr>
            <a:r>
              <a:rPr lang="en-US" sz="2000" dirty="0"/>
              <a:t>Eating</a:t>
            </a:r>
          </a:p>
          <a:p>
            <a:pPr marL="0" indent="0" algn="r">
              <a:buNone/>
            </a:pPr>
            <a:r>
              <a:rPr lang="en-US" sz="2000" dirty="0"/>
              <a:t>(Administration on </a:t>
            </a:r>
            <a:r>
              <a:rPr lang="en-US" sz="2000" dirty="0" smtClean="0"/>
              <a:t>Aging, 2017f;2017g</a:t>
            </a:r>
            <a:r>
              <a:rPr lang="en-US" sz="2000" dirty="0"/>
              <a:t>) </a:t>
            </a:r>
            <a:endParaRPr lang="en-US" dirty="0"/>
          </a:p>
        </p:txBody>
      </p:sp>
    </p:spTree>
    <p:extLst>
      <p:ext uri="{BB962C8B-B14F-4D97-AF65-F5344CB8AC3E}">
        <p14:creationId xmlns:p14="http://schemas.microsoft.com/office/powerpoint/2010/main" val="4070605764"/>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09600"/>
            <a:ext cx="8229600" cy="808037"/>
          </a:xfrm>
        </p:spPr>
        <p:txBody>
          <a:bodyPr>
            <a:normAutofit/>
          </a:bodyPr>
          <a:lstStyle/>
          <a:p>
            <a:pPr algn="l"/>
            <a:r>
              <a:rPr lang="en-US" sz="2800" dirty="0">
                <a:solidFill>
                  <a:schemeClr val="tx2"/>
                </a:solidFill>
              </a:rPr>
              <a:t>What is Daily Living Assistance? (continued)</a:t>
            </a:r>
            <a:endParaRPr lang="en-US" sz="2800" dirty="0"/>
          </a:p>
        </p:txBody>
      </p:sp>
      <p:sp>
        <p:nvSpPr>
          <p:cNvPr id="3" name="Content Placeholder 2"/>
          <p:cNvSpPr>
            <a:spLocks noGrp="1"/>
          </p:cNvSpPr>
          <p:nvPr>
            <p:ph idx="1"/>
          </p:nvPr>
        </p:nvSpPr>
        <p:spPr>
          <a:xfrm>
            <a:off x="457200" y="1463040"/>
            <a:ext cx="8229600" cy="3718560"/>
          </a:xfrm>
        </p:spPr>
        <p:txBody>
          <a:bodyPr>
            <a:noAutofit/>
          </a:bodyPr>
          <a:lstStyle/>
          <a:p>
            <a:pPr lvl="0"/>
            <a:r>
              <a:rPr lang="en-US" dirty="0">
                <a:latin typeface="Calibri" charset="0"/>
                <a:ea typeface="Calibri" charset="0"/>
                <a:cs typeface="Calibri" charset="0"/>
              </a:rPr>
              <a:t>Other common supports are assistance with everyday tasks, sometimes called Instrumental Activities of Daily Living (</a:t>
            </a:r>
            <a:r>
              <a:rPr lang="en-US" dirty="0" smtClean="0">
                <a:latin typeface="Calibri" charset="0"/>
                <a:ea typeface="Calibri" charset="0"/>
                <a:cs typeface="Calibri" charset="0"/>
              </a:rPr>
              <a:t>IADL)</a:t>
            </a:r>
            <a:r>
              <a:rPr lang="en-US" dirty="0">
                <a:latin typeface="Calibri" charset="0"/>
                <a:ea typeface="Calibri" charset="0"/>
                <a:cs typeface="Calibri" charset="0"/>
              </a:rPr>
              <a:t> including:</a:t>
            </a:r>
          </a:p>
          <a:p>
            <a:pPr lvl="1">
              <a:buFont typeface="Courier New" charset="0"/>
              <a:buChar char="o"/>
            </a:pPr>
            <a:r>
              <a:rPr lang="en-US" dirty="0">
                <a:latin typeface="Calibri" charset="0"/>
                <a:ea typeface="Calibri" charset="0"/>
                <a:cs typeface="Calibri" charset="0"/>
              </a:rPr>
              <a:t>Housework</a:t>
            </a:r>
          </a:p>
          <a:p>
            <a:pPr lvl="1">
              <a:buFont typeface="Courier New" charset="0"/>
              <a:buChar char="o"/>
            </a:pPr>
            <a:r>
              <a:rPr lang="en-US" dirty="0">
                <a:latin typeface="Calibri" charset="0"/>
                <a:ea typeface="Calibri" charset="0"/>
                <a:cs typeface="Calibri" charset="0"/>
              </a:rPr>
              <a:t>Managing money</a:t>
            </a:r>
          </a:p>
          <a:p>
            <a:pPr lvl="1">
              <a:buFont typeface="Courier New" charset="0"/>
              <a:buChar char="o"/>
            </a:pPr>
            <a:r>
              <a:rPr lang="en-US" dirty="0">
                <a:latin typeface="Calibri" charset="0"/>
                <a:ea typeface="Calibri" charset="0"/>
                <a:cs typeface="Calibri" charset="0"/>
              </a:rPr>
              <a:t>Taking </a:t>
            </a:r>
            <a:r>
              <a:rPr lang="en-US" dirty="0" smtClean="0">
                <a:latin typeface="Calibri" charset="0"/>
                <a:ea typeface="Calibri" charset="0"/>
                <a:cs typeface="Calibri" charset="0"/>
              </a:rPr>
              <a:t>medication on time and in correct dosages</a:t>
            </a:r>
            <a:endParaRPr lang="en-US" dirty="0">
              <a:latin typeface="Calibri" charset="0"/>
              <a:ea typeface="Calibri" charset="0"/>
              <a:cs typeface="Calibri" charset="0"/>
            </a:endParaRPr>
          </a:p>
          <a:p>
            <a:pPr lvl="1">
              <a:buFont typeface="Courier New" charset="0"/>
              <a:buChar char="o"/>
            </a:pPr>
            <a:r>
              <a:rPr lang="en-US" dirty="0">
                <a:latin typeface="Calibri" charset="0"/>
                <a:ea typeface="Calibri" charset="0"/>
                <a:cs typeface="Calibri" charset="0"/>
              </a:rPr>
              <a:t>Preparing and cleaning up after meals</a:t>
            </a:r>
          </a:p>
          <a:p>
            <a:pPr lvl="1">
              <a:buFont typeface="Courier New" charset="0"/>
              <a:buChar char="o"/>
            </a:pPr>
            <a:r>
              <a:rPr lang="en-US" dirty="0">
                <a:latin typeface="Calibri" charset="0"/>
                <a:ea typeface="Calibri" charset="0"/>
                <a:cs typeface="Calibri" charset="0"/>
              </a:rPr>
              <a:t>Shopping for groceries or clothes</a:t>
            </a:r>
          </a:p>
          <a:p>
            <a:pPr lvl="1">
              <a:buFont typeface="Courier New" charset="0"/>
              <a:buChar char="o"/>
            </a:pPr>
            <a:r>
              <a:rPr lang="en-US" dirty="0">
                <a:latin typeface="Calibri" charset="0"/>
                <a:ea typeface="Calibri" charset="0"/>
                <a:cs typeface="Calibri" charset="0"/>
              </a:rPr>
              <a:t>Using the telephone or other communication devices</a:t>
            </a:r>
          </a:p>
          <a:p>
            <a:pPr lvl="1">
              <a:buFont typeface="Courier New" charset="0"/>
              <a:buChar char="o"/>
            </a:pPr>
            <a:r>
              <a:rPr lang="en-US" dirty="0">
                <a:latin typeface="Calibri" charset="0"/>
                <a:ea typeface="Calibri" charset="0"/>
                <a:cs typeface="Calibri" charset="0"/>
              </a:rPr>
              <a:t>Caring for pets</a:t>
            </a:r>
          </a:p>
          <a:p>
            <a:pPr lvl="1">
              <a:buFont typeface="Courier New" charset="0"/>
              <a:buChar char="o"/>
            </a:pPr>
            <a:r>
              <a:rPr lang="en-US" dirty="0">
                <a:latin typeface="Calibri" charset="0"/>
                <a:ea typeface="Calibri" charset="0"/>
                <a:cs typeface="Calibri" charset="0"/>
              </a:rPr>
              <a:t>Responding to emergency alerts such as fire alarms</a:t>
            </a:r>
            <a:endParaRPr lang="en-US" dirty="0"/>
          </a:p>
        </p:txBody>
      </p:sp>
    </p:spTree>
    <p:extLst>
      <p:ext uri="{BB962C8B-B14F-4D97-AF65-F5344CB8AC3E}">
        <p14:creationId xmlns:p14="http://schemas.microsoft.com/office/powerpoint/2010/main" val="2773517587"/>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2162"/>
          </a:xfrm>
        </p:spPr>
        <p:txBody>
          <a:bodyPr>
            <a:normAutofit/>
          </a:bodyPr>
          <a:lstStyle/>
          <a:p>
            <a:pPr algn="l"/>
            <a:r>
              <a:rPr lang="en-US" sz="2800" dirty="0">
                <a:solidFill>
                  <a:schemeClr val="tx2"/>
                </a:solidFill>
              </a:rPr>
              <a:t>Care Options for Persons Living with Dementia</a:t>
            </a:r>
          </a:p>
        </p:txBody>
      </p:sp>
      <p:sp>
        <p:nvSpPr>
          <p:cNvPr id="3" name="Content Placeholder 2"/>
          <p:cNvSpPr>
            <a:spLocks noGrp="1"/>
          </p:cNvSpPr>
          <p:nvPr>
            <p:ph idx="1"/>
          </p:nvPr>
        </p:nvSpPr>
        <p:spPr>
          <a:xfrm>
            <a:off x="457200" y="1066800"/>
            <a:ext cx="8229600" cy="5059363"/>
          </a:xfrm>
        </p:spPr>
        <p:txBody>
          <a:bodyPr>
            <a:normAutofit/>
          </a:bodyPr>
          <a:lstStyle/>
          <a:p>
            <a:pPr marL="0" marR="0">
              <a:spcBef>
                <a:spcPts val="0"/>
              </a:spcBef>
              <a:spcAft>
                <a:spcPts val="0"/>
              </a:spcAft>
            </a:pPr>
            <a:r>
              <a:rPr lang="en-US" sz="2000" dirty="0">
                <a:ea typeface="MS Mincho" panose="02020609040205080304" pitchFamily="49" charset="-128"/>
                <a:cs typeface="Arial" panose="020B0604020202020204" pitchFamily="34" charset="0"/>
              </a:rPr>
              <a:t>Types of care and programs include:</a:t>
            </a:r>
            <a:endParaRPr lang="en-US" sz="2000" dirty="0">
              <a:ea typeface="Times New Roman" panose="02020603050405020304" pitchFamily="18" charset="0"/>
              <a:cs typeface="Times New Roman" panose="02020603050405020304" pitchFamily="18" charset="0"/>
            </a:endParaRPr>
          </a:p>
          <a:p>
            <a:pPr lvl="1">
              <a:spcBef>
                <a:spcPts val="0"/>
              </a:spcBef>
              <a:buFont typeface="Courier New" panose="02070309020205020404" pitchFamily="49" charset="0"/>
              <a:buChar char="o"/>
            </a:pPr>
            <a:r>
              <a:rPr lang="en-US" sz="2000" dirty="0">
                <a:ea typeface="MS Mincho" panose="02020609040205080304" pitchFamily="49" charset="-128"/>
                <a:cs typeface="Arial" panose="020B0604020202020204" pitchFamily="34" charset="0"/>
              </a:rPr>
              <a:t>Home and community-based services (e.g</a:t>
            </a:r>
            <a:r>
              <a:rPr lang="en-US" sz="2000" dirty="0" smtClean="0">
                <a:ea typeface="MS Mincho" panose="02020609040205080304" pitchFamily="49" charset="-128"/>
                <a:cs typeface="Arial" panose="020B0604020202020204" pitchFamily="34" charset="0"/>
              </a:rPr>
              <a:t>., </a:t>
            </a:r>
            <a:r>
              <a:rPr lang="en-US" sz="2000" dirty="0">
                <a:ea typeface="MS Mincho" panose="02020609040205080304" pitchFamily="49" charset="-128"/>
                <a:cs typeface="Arial" panose="020B0604020202020204" pitchFamily="34" charset="0"/>
              </a:rPr>
              <a:t>personal care, home-delivered meals, etc.)</a:t>
            </a:r>
          </a:p>
          <a:p>
            <a:pPr lvl="1">
              <a:spcBef>
                <a:spcPts val="0"/>
              </a:spcBef>
              <a:buFont typeface="Courier New" panose="02070309020205020404" pitchFamily="49" charset="0"/>
              <a:buChar char="o"/>
            </a:pPr>
            <a:r>
              <a:rPr lang="en-US" sz="2000" dirty="0">
                <a:ea typeface="MS Mincho" panose="02020609040205080304" pitchFamily="49" charset="-128"/>
                <a:cs typeface="Arial" panose="020B0604020202020204" pitchFamily="34" charset="0"/>
              </a:rPr>
              <a:t>Community Rehabilitation Services</a:t>
            </a:r>
            <a:endParaRPr lang="en-US" sz="2000" dirty="0">
              <a:ea typeface="Times New Roman" panose="02020603050405020304" pitchFamily="18" charset="0"/>
              <a:cs typeface="Times New Roman" panose="02020603050405020304" pitchFamily="18" charset="0"/>
            </a:endParaRPr>
          </a:p>
          <a:p>
            <a:pPr lvl="1">
              <a:spcBef>
                <a:spcPts val="0"/>
              </a:spcBef>
              <a:buFont typeface="Courier New" panose="02070309020205020404" pitchFamily="49" charset="0"/>
              <a:buChar char="o"/>
            </a:pPr>
            <a:r>
              <a:rPr lang="en-US" sz="2000" dirty="0">
                <a:ea typeface="MS Mincho" panose="02020609040205080304" pitchFamily="49" charset="-128"/>
                <a:cs typeface="Arial" panose="020B0604020202020204" pitchFamily="34" charset="0"/>
              </a:rPr>
              <a:t>Skilled Home Health Care</a:t>
            </a:r>
            <a:endParaRPr lang="en-US" sz="2000" dirty="0">
              <a:ea typeface="Times New Roman" panose="02020603050405020304" pitchFamily="18" charset="0"/>
              <a:cs typeface="Times New Roman" panose="02020603050405020304" pitchFamily="18" charset="0"/>
            </a:endParaRPr>
          </a:p>
          <a:p>
            <a:pPr lvl="1">
              <a:spcBef>
                <a:spcPts val="0"/>
              </a:spcBef>
              <a:buFont typeface="Courier New" panose="02070309020205020404" pitchFamily="49" charset="0"/>
              <a:buChar char="o"/>
            </a:pPr>
            <a:r>
              <a:rPr lang="en-US" sz="2000" dirty="0">
                <a:ea typeface="MS Mincho" panose="02020609040205080304" pitchFamily="49" charset="-128"/>
                <a:cs typeface="Arial" panose="020B0604020202020204" pitchFamily="34" charset="0"/>
              </a:rPr>
              <a:t>Senior Centers and Adult Day Health Centers/Services</a:t>
            </a:r>
            <a:endParaRPr lang="en-US" sz="2000" dirty="0">
              <a:ea typeface="Times New Roman" panose="02020603050405020304" pitchFamily="18" charset="0"/>
              <a:cs typeface="Times New Roman" panose="02020603050405020304" pitchFamily="18" charset="0"/>
            </a:endParaRPr>
          </a:p>
          <a:p>
            <a:pPr lvl="1">
              <a:spcBef>
                <a:spcPts val="0"/>
              </a:spcBef>
              <a:buFont typeface="Courier New" panose="02070309020205020404" pitchFamily="49" charset="0"/>
              <a:buChar char="o"/>
            </a:pPr>
            <a:r>
              <a:rPr lang="en-US" sz="2000" dirty="0">
                <a:ea typeface="MS Mincho" panose="02020609040205080304" pitchFamily="49" charset="-128"/>
                <a:cs typeface="Arial" panose="020B0604020202020204" pitchFamily="34" charset="0"/>
              </a:rPr>
              <a:t>PACE—Program for All Inclusive Care for the Elderly (where available)</a:t>
            </a:r>
            <a:endParaRPr lang="en-US" sz="2000" dirty="0">
              <a:ea typeface="Times New Roman" panose="02020603050405020304" pitchFamily="18" charset="0"/>
              <a:cs typeface="Times New Roman" panose="02020603050405020304" pitchFamily="18" charset="0"/>
            </a:endParaRPr>
          </a:p>
          <a:p>
            <a:pPr lvl="1">
              <a:spcBef>
                <a:spcPts val="0"/>
              </a:spcBef>
              <a:buFont typeface="Courier New" panose="02070309020205020404" pitchFamily="49" charset="0"/>
              <a:buChar char="o"/>
            </a:pPr>
            <a:r>
              <a:rPr lang="en-US" sz="2000" dirty="0">
                <a:ea typeface="MS Mincho" panose="02020609040205080304" pitchFamily="49" charset="-128"/>
                <a:cs typeface="Arial" panose="020B0604020202020204" pitchFamily="34" charset="0"/>
              </a:rPr>
              <a:t>Assisted Living Facility Care </a:t>
            </a:r>
          </a:p>
          <a:p>
            <a:pPr lvl="1">
              <a:spcBef>
                <a:spcPts val="0"/>
              </a:spcBef>
              <a:buFont typeface="Courier New" panose="02070309020205020404" pitchFamily="49" charset="0"/>
              <a:buChar char="o"/>
            </a:pPr>
            <a:r>
              <a:rPr lang="en-US" sz="2000" dirty="0">
                <a:ea typeface="MS Mincho" panose="02020609040205080304" pitchFamily="49" charset="-128"/>
                <a:cs typeface="Arial" panose="020B0604020202020204" pitchFamily="34" charset="0"/>
              </a:rPr>
              <a:t>Nursing Home Care</a:t>
            </a:r>
          </a:p>
          <a:p>
            <a:pPr lvl="1">
              <a:spcBef>
                <a:spcPts val="0"/>
              </a:spcBef>
              <a:buFont typeface="Courier New" panose="02070309020205020404" pitchFamily="49" charset="0"/>
              <a:buChar char="o"/>
            </a:pPr>
            <a:r>
              <a:rPr lang="en-US" sz="2000" dirty="0">
                <a:ea typeface="MS Mincho" panose="02020609040205080304" pitchFamily="49" charset="-128"/>
                <a:cs typeface="Arial" panose="020B0604020202020204" pitchFamily="34" charset="0"/>
              </a:rPr>
              <a:t>Veterans Benefits and Care Options</a:t>
            </a:r>
            <a:endParaRPr lang="en-US" sz="2000" dirty="0">
              <a:ea typeface="Times New Roman" panose="02020603050405020304" pitchFamily="18" charset="0"/>
              <a:cs typeface="Times New Roman" panose="02020603050405020304" pitchFamily="18" charset="0"/>
            </a:endParaRPr>
          </a:p>
          <a:p>
            <a:pPr lvl="1">
              <a:spcBef>
                <a:spcPts val="0"/>
              </a:spcBef>
              <a:buFont typeface="Courier New" panose="02070309020205020404" pitchFamily="49" charset="0"/>
              <a:buChar char="o"/>
            </a:pPr>
            <a:r>
              <a:rPr lang="en-US" sz="2000" dirty="0">
                <a:ea typeface="MS Mincho" panose="02020609040205080304" pitchFamily="49" charset="-128"/>
                <a:cs typeface="Arial" panose="020B0604020202020204" pitchFamily="34" charset="0"/>
              </a:rPr>
              <a:t>Palliative and/or Hospice Care</a:t>
            </a:r>
            <a:endParaRPr lang="en-US" dirty="0"/>
          </a:p>
        </p:txBody>
      </p:sp>
    </p:spTree>
    <p:extLst>
      <p:ext uri="{BB962C8B-B14F-4D97-AF65-F5344CB8AC3E}">
        <p14:creationId xmlns:p14="http://schemas.microsoft.com/office/powerpoint/2010/main" val="4247214475"/>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1005840"/>
          </a:xfrm>
        </p:spPr>
        <p:txBody>
          <a:bodyPr>
            <a:normAutofit/>
          </a:bodyPr>
          <a:lstStyle/>
          <a:p>
            <a:pPr algn="l"/>
            <a:r>
              <a:rPr lang="en-US" sz="2800" dirty="0">
                <a:solidFill>
                  <a:schemeClr val="tx2"/>
                </a:solidFill>
              </a:rPr>
              <a:t>Personal Care and Assistance Services (Home or Facility Based Care)</a:t>
            </a:r>
          </a:p>
        </p:txBody>
      </p:sp>
      <p:sp>
        <p:nvSpPr>
          <p:cNvPr id="3" name="Content Placeholder 2"/>
          <p:cNvSpPr>
            <a:spLocks noGrp="1"/>
          </p:cNvSpPr>
          <p:nvPr>
            <p:ph idx="1"/>
          </p:nvPr>
        </p:nvSpPr>
        <p:spPr>
          <a:xfrm>
            <a:off x="457200" y="1463040"/>
            <a:ext cx="8229600" cy="4328160"/>
          </a:xfrm>
        </p:spPr>
        <p:txBody>
          <a:bodyPr>
            <a:noAutofit/>
          </a:bodyPr>
          <a:lstStyle/>
          <a:p>
            <a:pPr lvl="0"/>
            <a:r>
              <a:rPr lang="en-US" dirty="0">
                <a:ea typeface="Calibri" charset="0"/>
                <a:cs typeface="Calibri" charset="0"/>
              </a:rPr>
              <a:t>Types of support services and care for </a:t>
            </a:r>
            <a:r>
              <a:rPr lang="en-US" dirty="0" err="1">
                <a:ea typeface="Calibri" charset="0"/>
                <a:cs typeface="Calibri" charset="0"/>
              </a:rPr>
              <a:t>PLwD</a:t>
            </a:r>
            <a:r>
              <a:rPr lang="en-US" dirty="0">
                <a:ea typeface="Calibri" charset="0"/>
                <a:cs typeface="Calibri" charset="0"/>
              </a:rPr>
              <a:t> include:</a:t>
            </a:r>
          </a:p>
          <a:p>
            <a:pPr lvl="1">
              <a:buFont typeface="Courier New" charset="0"/>
              <a:buChar char="o"/>
            </a:pPr>
            <a:r>
              <a:rPr lang="en-US" dirty="0">
                <a:ea typeface="Calibri" charset="0"/>
                <a:cs typeface="Calibri" charset="0"/>
              </a:rPr>
              <a:t>Private duty nursing</a:t>
            </a:r>
          </a:p>
          <a:p>
            <a:pPr lvl="1">
              <a:buFont typeface="Courier New" charset="0"/>
              <a:buChar char="o"/>
            </a:pPr>
            <a:r>
              <a:rPr lang="en-US" dirty="0">
                <a:ea typeface="Calibri" charset="0"/>
                <a:cs typeface="Calibri" charset="0"/>
              </a:rPr>
              <a:t>Companion or aide services—i.e</a:t>
            </a:r>
            <a:r>
              <a:rPr lang="en-US" dirty="0" smtClean="0">
                <a:ea typeface="Calibri" charset="0"/>
                <a:cs typeface="Calibri" charset="0"/>
              </a:rPr>
              <a:t>., </a:t>
            </a:r>
            <a:r>
              <a:rPr lang="en-US" dirty="0">
                <a:ea typeface="Calibri" charset="0"/>
                <a:cs typeface="Calibri" charset="0"/>
              </a:rPr>
              <a:t>private pay, Medicaid “waiver”, community programs</a:t>
            </a:r>
          </a:p>
          <a:p>
            <a:pPr lvl="1">
              <a:buFont typeface="Courier New" charset="0"/>
              <a:buChar char="o"/>
            </a:pPr>
            <a:r>
              <a:rPr lang="en-US" dirty="0">
                <a:ea typeface="Calibri" charset="0"/>
                <a:cs typeface="Calibri" charset="0"/>
              </a:rPr>
              <a:t>Transportation to and from appointments</a:t>
            </a:r>
          </a:p>
          <a:p>
            <a:pPr lvl="1">
              <a:buFont typeface="Courier New" charset="0"/>
              <a:buChar char="o"/>
            </a:pPr>
            <a:r>
              <a:rPr lang="en-US" dirty="0">
                <a:ea typeface="Calibri" charset="0"/>
                <a:cs typeface="Calibri" charset="0"/>
              </a:rPr>
              <a:t>Respite care--Respite is planned or emergency care provided to an adult with special needs in order to provide temporary relief to family care partners who are caring for that adult.</a:t>
            </a:r>
          </a:p>
          <a:p>
            <a:pPr lvl="1">
              <a:buFont typeface="Courier New" charset="0"/>
              <a:buChar char="o"/>
            </a:pPr>
            <a:r>
              <a:rPr lang="en-US" dirty="0">
                <a:ea typeface="Calibri" charset="0"/>
                <a:cs typeface="Calibri" charset="0"/>
              </a:rPr>
              <a:t>Available through private or public (based on eligibility) programs and services</a:t>
            </a:r>
          </a:p>
          <a:p>
            <a:pPr marL="457200" lvl="1" indent="0" algn="r">
              <a:spcBef>
                <a:spcPts val="2000"/>
              </a:spcBef>
              <a:buNone/>
            </a:pPr>
            <a:r>
              <a:rPr lang="en-US" dirty="0"/>
              <a:t>(Administration on Aging, </a:t>
            </a:r>
            <a:r>
              <a:rPr lang="en-US" dirty="0" smtClean="0"/>
              <a:t>2016; </a:t>
            </a:r>
            <a:r>
              <a:rPr lang="en-US" dirty="0"/>
              <a:t>Arch National Respite and Resource Center, </a:t>
            </a:r>
            <a:r>
              <a:rPr lang="en-US" dirty="0" err="1"/>
              <a:t>n.d.</a:t>
            </a:r>
            <a:r>
              <a:rPr lang="en-US" dirty="0"/>
              <a:t>)</a:t>
            </a:r>
          </a:p>
        </p:txBody>
      </p:sp>
    </p:spTree>
    <p:extLst>
      <p:ext uri="{BB962C8B-B14F-4D97-AF65-F5344CB8AC3E}">
        <p14:creationId xmlns:p14="http://schemas.microsoft.com/office/powerpoint/2010/main" val="1851535983"/>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493812"/>
            <a:ext cx="8229600" cy="639762"/>
          </a:xfrm>
        </p:spPr>
        <p:txBody>
          <a:bodyPr>
            <a:normAutofit/>
          </a:bodyPr>
          <a:lstStyle/>
          <a:p>
            <a:pPr algn="l"/>
            <a:r>
              <a:rPr lang="en-US" sz="2800" dirty="0">
                <a:solidFill>
                  <a:schemeClr val="tx2"/>
                </a:solidFill>
              </a:rPr>
              <a:t>Habilitation and Rehabilitation Therapy/Services</a:t>
            </a:r>
          </a:p>
        </p:txBody>
      </p:sp>
      <p:sp>
        <p:nvSpPr>
          <p:cNvPr id="3" name="Content Placeholder 2"/>
          <p:cNvSpPr>
            <a:spLocks noGrp="1"/>
          </p:cNvSpPr>
          <p:nvPr>
            <p:ph idx="1"/>
          </p:nvPr>
        </p:nvSpPr>
        <p:spPr>
          <a:xfrm>
            <a:off x="152400" y="1085384"/>
            <a:ext cx="8229600" cy="2877016"/>
          </a:xfrm>
        </p:spPr>
        <p:txBody>
          <a:bodyPr>
            <a:normAutofit/>
          </a:bodyPr>
          <a:lstStyle/>
          <a:p>
            <a:pPr lvl="0"/>
            <a:r>
              <a:rPr lang="en-US" sz="2000" dirty="0"/>
              <a:t>Habilitation and rehabilitation services help clients acquire, retain, improve skills needed to reside successfully in home and community-based settings.</a:t>
            </a:r>
          </a:p>
          <a:p>
            <a:pPr lvl="0"/>
            <a:r>
              <a:rPr lang="en-US" sz="2000" dirty="0"/>
              <a:t>They include:</a:t>
            </a:r>
          </a:p>
          <a:p>
            <a:pPr lvl="1">
              <a:buFont typeface="Courier New" panose="02070309020205020404" pitchFamily="49" charset="0"/>
              <a:buChar char="o"/>
            </a:pPr>
            <a:r>
              <a:rPr lang="en-US" sz="2000" dirty="0"/>
              <a:t>Physical and occupational therapy</a:t>
            </a:r>
          </a:p>
          <a:p>
            <a:pPr lvl="1">
              <a:buFont typeface="Courier New" panose="02070309020205020404" pitchFamily="49" charset="0"/>
              <a:buChar char="o"/>
            </a:pPr>
            <a:r>
              <a:rPr lang="en-US" sz="2000" dirty="0"/>
              <a:t>Speech and language therapies</a:t>
            </a:r>
          </a:p>
          <a:p>
            <a:pPr lvl="1">
              <a:buFont typeface="Courier New" panose="02070309020205020404" pitchFamily="49" charset="0"/>
              <a:buChar char="o"/>
            </a:pPr>
            <a:r>
              <a:rPr lang="en-US" sz="2000" dirty="0"/>
              <a:t>Nursing, nutrition, and other services</a:t>
            </a:r>
          </a:p>
          <a:p>
            <a:pPr lvl="1">
              <a:buFont typeface="Courier New" panose="02070309020205020404" pitchFamily="49" charset="0"/>
              <a:buChar char="o"/>
            </a:pPr>
            <a:r>
              <a:rPr lang="en-US" sz="2000" dirty="0"/>
              <a:t>Employment supports</a:t>
            </a:r>
          </a:p>
        </p:txBody>
      </p:sp>
    </p:spTree>
    <p:extLst>
      <p:ext uri="{BB962C8B-B14F-4D97-AF65-F5344CB8AC3E}">
        <p14:creationId xmlns:p14="http://schemas.microsoft.com/office/powerpoint/2010/main" val="2461373536"/>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68362"/>
          </a:xfrm>
        </p:spPr>
        <p:txBody>
          <a:bodyPr>
            <a:normAutofit/>
          </a:bodyPr>
          <a:lstStyle/>
          <a:p>
            <a:pPr algn="l"/>
            <a:r>
              <a:rPr lang="en-US" sz="2800" dirty="0">
                <a:solidFill>
                  <a:schemeClr val="tx2"/>
                </a:solidFill>
              </a:rPr>
              <a:t>Home Health Care</a:t>
            </a:r>
          </a:p>
        </p:txBody>
      </p:sp>
      <p:sp>
        <p:nvSpPr>
          <p:cNvPr id="3" name="Content Placeholder 2"/>
          <p:cNvSpPr>
            <a:spLocks noGrp="1"/>
          </p:cNvSpPr>
          <p:nvPr>
            <p:ph idx="1"/>
          </p:nvPr>
        </p:nvSpPr>
        <p:spPr>
          <a:xfrm>
            <a:off x="457200" y="1151068"/>
            <a:ext cx="8229600" cy="4335332"/>
          </a:xfrm>
        </p:spPr>
        <p:txBody>
          <a:bodyPr>
            <a:normAutofit/>
          </a:bodyPr>
          <a:lstStyle/>
          <a:p>
            <a:pPr marL="0" lvl="0" indent="0">
              <a:buNone/>
            </a:pPr>
            <a:r>
              <a:rPr lang="en-US" sz="2000" dirty="0">
                <a:latin typeface="Calibri" charset="0"/>
                <a:ea typeface="Calibri" charset="0"/>
                <a:cs typeface="Calibri" charset="0"/>
              </a:rPr>
              <a:t>Home health care  services are provided in a person’s home after an illness or injury and may include:</a:t>
            </a:r>
          </a:p>
          <a:p>
            <a:pPr lvl="1">
              <a:buFont typeface="Arial" panose="020B0604020202020204" pitchFamily="34" charset="0"/>
              <a:buChar char="•"/>
            </a:pPr>
            <a:r>
              <a:rPr lang="en-US" sz="2000" dirty="0">
                <a:latin typeface="Calibri" charset="0"/>
                <a:ea typeface="Calibri" charset="0"/>
                <a:cs typeface="Calibri" charset="0"/>
              </a:rPr>
              <a:t>Nursing</a:t>
            </a:r>
          </a:p>
          <a:p>
            <a:pPr lvl="1">
              <a:buFont typeface="Arial" panose="020B0604020202020204" pitchFamily="34" charset="0"/>
              <a:buChar char="•"/>
            </a:pPr>
            <a:r>
              <a:rPr lang="en-US" sz="2000" dirty="0">
                <a:latin typeface="Calibri" charset="0"/>
                <a:ea typeface="Calibri" charset="0"/>
                <a:cs typeface="Calibri" charset="0"/>
              </a:rPr>
              <a:t>Occupational Therapy (O.T.)</a:t>
            </a:r>
          </a:p>
          <a:p>
            <a:pPr lvl="1">
              <a:buFont typeface="Arial" panose="020B0604020202020204" pitchFamily="34" charset="0"/>
              <a:buChar char="•"/>
            </a:pPr>
            <a:r>
              <a:rPr lang="en-US" sz="2000" dirty="0">
                <a:latin typeface="Calibri" charset="0"/>
                <a:ea typeface="Calibri" charset="0"/>
                <a:cs typeface="Calibri" charset="0"/>
              </a:rPr>
              <a:t>Speech Therapy (S.T.)</a:t>
            </a:r>
          </a:p>
          <a:p>
            <a:pPr lvl="1">
              <a:buFont typeface="Arial" panose="020B0604020202020204" pitchFamily="34" charset="0"/>
              <a:buChar char="•"/>
            </a:pPr>
            <a:r>
              <a:rPr lang="en-US" sz="2000" dirty="0">
                <a:latin typeface="Calibri" charset="0"/>
                <a:ea typeface="Calibri" charset="0"/>
                <a:cs typeface="Calibri" charset="0"/>
              </a:rPr>
              <a:t>Physical Therapy (P.T.)</a:t>
            </a:r>
          </a:p>
          <a:p>
            <a:pPr lvl="1">
              <a:buFont typeface="Arial" panose="020B0604020202020204" pitchFamily="34" charset="0"/>
              <a:buChar char="•"/>
            </a:pPr>
            <a:r>
              <a:rPr lang="en-US" sz="2000" dirty="0">
                <a:latin typeface="Calibri" charset="0"/>
                <a:ea typeface="Calibri" charset="0"/>
                <a:cs typeface="Calibri" charset="0"/>
              </a:rPr>
              <a:t>Nutrition</a:t>
            </a:r>
          </a:p>
          <a:p>
            <a:pPr lvl="1">
              <a:buFont typeface="Arial" panose="020B0604020202020204" pitchFamily="34" charset="0"/>
              <a:buChar char="•"/>
            </a:pPr>
            <a:r>
              <a:rPr lang="en-US" sz="2000" dirty="0">
                <a:latin typeface="Calibri" charset="0"/>
                <a:ea typeface="Calibri" charset="0"/>
                <a:cs typeface="Calibri" charset="0"/>
              </a:rPr>
              <a:t>Social work</a:t>
            </a:r>
          </a:p>
          <a:p>
            <a:pPr lvl="1">
              <a:buFont typeface="Arial" panose="020B0604020202020204" pitchFamily="34" charset="0"/>
              <a:buChar char="•"/>
            </a:pPr>
            <a:r>
              <a:rPr lang="en-US" sz="2000" dirty="0">
                <a:latin typeface="Calibri" charset="0"/>
                <a:ea typeface="Calibri" charset="0"/>
                <a:cs typeface="Calibri" charset="0"/>
              </a:rPr>
              <a:t>Behavioral health services</a:t>
            </a:r>
          </a:p>
          <a:p>
            <a:pPr lvl="1">
              <a:buFont typeface="Arial" panose="020B0604020202020204" pitchFamily="34" charset="0"/>
              <a:buChar char="•"/>
            </a:pPr>
            <a:r>
              <a:rPr lang="en-US" sz="2000" dirty="0">
                <a:latin typeface="Calibri" charset="0"/>
                <a:ea typeface="Calibri" charset="0"/>
                <a:cs typeface="Calibri" charset="0"/>
              </a:rPr>
              <a:t>Home health aide</a:t>
            </a:r>
          </a:p>
          <a:p>
            <a:pPr marL="0" indent="0" algn="r">
              <a:buNone/>
            </a:pPr>
            <a:r>
              <a:rPr lang="en-US" sz="2000" dirty="0"/>
              <a:t>(Centers for Medicare and Medicaid Services [CMS], </a:t>
            </a:r>
            <a:r>
              <a:rPr lang="en-US" sz="2000" dirty="0" err="1" smtClean="0"/>
              <a:t>n.d.</a:t>
            </a:r>
            <a:r>
              <a:rPr lang="en-US" sz="2000" dirty="0" smtClean="0"/>
              <a:t>)</a:t>
            </a:r>
            <a:endParaRPr lang="en-US" dirty="0"/>
          </a:p>
        </p:txBody>
      </p:sp>
    </p:spTree>
    <p:extLst>
      <p:ext uri="{BB962C8B-B14F-4D97-AF65-F5344CB8AC3E}">
        <p14:creationId xmlns:p14="http://schemas.microsoft.com/office/powerpoint/2010/main" val="1309542416"/>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229600" cy="563562"/>
          </a:xfrm>
        </p:spPr>
        <p:txBody>
          <a:bodyPr>
            <a:noAutofit/>
          </a:bodyPr>
          <a:lstStyle/>
          <a:p>
            <a:pPr algn="l"/>
            <a:r>
              <a:rPr lang="en-US" sz="2800" dirty="0">
                <a:solidFill>
                  <a:schemeClr val="tx2"/>
                </a:solidFill>
              </a:rPr>
              <a:t>Senior/Community Centers and Adult Day Health</a:t>
            </a:r>
          </a:p>
        </p:txBody>
      </p:sp>
      <p:sp>
        <p:nvSpPr>
          <p:cNvPr id="3" name="Content Placeholder 2"/>
          <p:cNvSpPr>
            <a:spLocks noGrp="1"/>
          </p:cNvSpPr>
          <p:nvPr>
            <p:ph idx="1"/>
          </p:nvPr>
        </p:nvSpPr>
        <p:spPr>
          <a:xfrm>
            <a:off x="457200" y="1417638"/>
            <a:ext cx="8229600" cy="5135562"/>
          </a:xfrm>
        </p:spPr>
        <p:txBody>
          <a:bodyPr>
            <a:normAutofit/>
          </a:bodyPr>
          <a:lstStyle/>
          <a:p>
            <a:pPr lvl="0"/>
            <a:r>
              <a:rPr lang="en-US" sz="2000" dirty="0" smtClean="0">
                <a:latin typeface="Calibri" charset="0"/>
                <a:ea typeface="Calibri" charset="0"/>
                <a:cs typeface="Calibri" charset="0"/>
              </a:rPr>
              <a:t>The </a:t>
            </a:r>
            <a:r>
              <a:rPr lang="en-US" sz="2000" dirty="0">
                <a:latin typeface="Calibri" charset="0"/>
                <a:ea typeface="Calibri" charset="0"/>
                <a:cs typeface="Calibri" charset="0"/>
              </a:rPr>
              <a:t>programs aim to delay/prevent institutionalization, to enhance self-esteem and to encourage socialization.</a:t>
            </a:r>
          </a:p>
          <a:p>
            <a:pPr lvl="0"/>
            <a:r>
              <a:rPr lang="en-US" sz="2000" dirty="0">
                <a:latin typeface="Calibri" charset="0"/>
                <a:ea typeface="Calibri" charset="0"/>
                <a:cs typeface="Calibri" charset="0"/>
              </a:rPr>
              <a:t>There are two types of adult care and services:</a:t>
            </a:r>
          </a:p>
          <a:p>
            <a:pPr lvl="1">
              <a:buFont typeface="Courier New" panose="02070309020205020404" pitchFamily="49" charset="0"/>
              <a:buChar char="o"/>
            </a:pPr>
            <a:r>
              <a:rPr lang="en-US" sz="2000" dirty="0">
                <a:latin typeface="Calibri" charset="0"/>
                <a:ea typeface="Calibri" charset="0"/>
                <a:cs typeface="Calibri" charset="0"/>
              </a:rPr>
              <a:t>Senior/community centers </a:t>
            </a:r>
          </a:p>
          <a:p>
            <a:pPr lvl="1">
              <a:buFont typeface="Courier New" panose="02070309020205020404" pitchFamily="49" charset="0"/>
              <a:buChar char="o"/>
            </a:pPr>
            <a:r>
              <a:rPr lang="en-US" sz="2000" dirty="0">
                <a:latin typeface="Calibri" charset="0"/>
                <a:ea typeface="Calibri" charset="0"/>
                <a:cs typeface="Calibri" charset="0"/>
              </a:rPr>
              <a:t>Adult day health services</a:t>
            </a:r>
          </a:p>
          <a:p>
            <a:pPr marL="0" indent="0" algn="r">
              <a:buNone/>
            </a:pPr>
            <a:r>
              <a:rPr lang="en-US" dirty="0"/>
              <a:t> </a:t>
            </a:r>
            <a:r>
              <a:rPr lang="en-US" sz="2000" dirty="0">
                <a:latin typeface="Calibri" charset="0"/>
                <a:ea typeface="Calibri" charset="0"/>
                <a:cs typeface="Calibri" charset="0"/>
              </a:rPr>
              <a:t>(Administration for Community Living [ACL], </a:t>
            </a:r>
            <a:r>
              <a:rPr lang="en-US" sz="2000" dirty="0" err="1">
                <a:latin typeface="Calibri" charset="0"/>
                <a:ea typeface="Calibri" charset="0"/>
                <a:cs typeface="Calibri" charset="0"/>
              </a:rPr>
              <a:t>n.d.</a:t>
            </a:r>
            <a:r>
              <a:rPr lang="en-US" sz="2000" dirty="0">
                <a:latin typeface="Calibri" charset="0"/>
                <a:ea typeface="Calibri" charset="0"/>
                <a:cs typeface="Calibri" charset="0"/>
              </a:rPr>
              <a:t>-a)  </a:t>
            </a:r>
          </a:p>
        </p:txBody>
      </p:sp>
    </p:spTree>
    <p:extLst>
      <p:ext uri="{BB962C8B-B14F-4D97-AF65-F5344CB8AC3E}">
        <p14:creationId xmlns:p14="http://schemas.microsoft.com/office/powerpoint/2010/main" val="460560079"/>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68362"/>
          </a:xfrm>
        </p:spPr>
        <p:txBody>
          <a:bodyPr>
            <a:normAutofit/>
          </a:bodyPr>
          <a:lstStyle/>
          <a:p>
            <a:pPr algn="l"/>
            <a:r>
              <a:rPr lang="en-US" sz="2800" dirty="0">
                <a:solidFill>
                  <a:schemeClr val="tx2"/>
                </a:solidFill>
              </a:rPr>
              <a:t>Medicare-Medicaid Programs for All-Inclusive Care</a:t>
            </a:r>
          </a:p>
        </p:txBody>
      </p:sp>
      <p:sp>
        <p:nvSpPr>
          <p:cNvPr id="3" name="Content Placeholder 2"/>
          <p:cNvSpPr>
            <a:spLocks noGrp="1"/>
          </p:cNvSpPr>
          <p:nvPr>
            <p:ph idx="1"/>
          </p:nvPr>
        </p:nvSpPr>
        <p:spPr>
          <a:xfrm>
            <a:off x="457200" y="1295400"/>
            <a:ext cx="8229600" cy="5105400"/>
          </a:xfrm>
        </p:spPr>
        <p:txBody>
          <a:bodyPr>
            <a:normAutofit/>
          </a:bodyPr>
          <a:lstStyle/>
          <a:p>
            <a:pPr lvl="0"/>
            <a:r>
              <a:rPr lang="en-US" sz="2000" dirty="0"/>
              <a:t>PACE programs are available in some areas to support older adults. </a:t>
            </a:r>
          </a:p>
          <a:p>
            <a:pPr lvl="0"/>
            <a:r>
              <a:rPr lang="en-US" sz="2000" dirty="0"/>
              <a:t>PACE provides comprehensive medical, home and community-based and social services to certain frail, community-dwelling older adults, most eligible for both Medicare and Medicaid. </a:t>
            </a:r>
          </a:p>
          <a:p>
            <a:pPr lvl="0"/>
            <a:r>
              <a:rPr lang="en-US" sz="2000" dirty="0"/>
              <a:t>PACE provides all Medicare and Medicaid covered items and services and other services determined necessary by the beneficiary’s interdisciplinary team to improve and maintain overall health status.  </a:t>
            </a:r>
          </a:p>
          <a:p>
            <a:pPr lvl="0"/>
            <a:r>
              <a:rPr lang="en-US" sz="2000" dirty="0"/>
              <a:t>The PACE organization is required to develop and implement a plan of care in collaboration with the participant and/or care partner to meet the individual’s medical, physical, emotional and social needs (which is based on a comprehensive </a:t>
            </a:r>
            <a:r>
              <a:rPr lang="en-US" sz="2000" dirty="0" smtClean="0"/>
              <a:t>assessment). </a:t>
            </a:r>
            <a:endParaRPr lang="en-US" sz="2000" dirty="0"/>
          </a:p>
          <a:p>
            <a:pPr marL="457200" lvl="1" indent="0" algn="r">
              <a:spcBef>
                <a:spcPts val="2000"/>
              </a:spcBef>
              <a:buNone/>
            </a:pPr>
            <a:r>
              <a:rPr lang="en-US" sz="2000" dirty="0">
                <a:ea typeface="MS Mincho" panose="02020609040205080304" pitchFamily="49" charset="-128"/>
              </a:rPr>
              <a:t>(CMS, </a:t>
            </a:r>
            <a:r>
              <a:rPr lang="en-US" sz="2000" dirty="0" smtClean="0">
                <a:ea typeface="MS Mincho" panose="02020609040205080304" pitchFamily="49" charset="-128"/>
              </a:rPr>
              <a:t>2017)</a:t>
            </a:r>
            <a:endParaRPr lang="en-US" sz="2000" dirty="0"/>
          </a:p>
        </p:txBody>
      </p:sp>
    </p:spTree>
    <p:extLst>
      <p:ext uri="{BB962C8B-B14F-4D97-AF65-F5344CB8AC3E}">
        <p14:creationId xmlns:p14="http://schemas.microsoft.com/office/powerpoint/2010/main" val="459211186"/>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0267" y="562505"/>
            <a:ext cx="8229600" cy="715962"/>
          </a:xfrm>
        </p:spPr>
        <p:txBody>
          <a:bodyPr>
            <a:normAutofit/>
          </a:bodyPr>
          <a:lstStyle/>
          <a:p>
            <a:pPr algn="l"/>
            <a:r>
              <a:rPr lang="en-US" sz="2800" dirty="0">
                <a:solidFill>
                  <a:schemeClr val="tx2"/>
                </a:solidFill>
              </a:rPr>
              <a:t>PACE Eligibility</a:t>
            </a:r>
          </a:p>
        </p:txBody>
      </p:sp>
      <p:sp>
        <p:nvSpPr>
          <p:cNvPr id="3" name="Content Placeholder 2"/>
          <p:cNvSpPr>
            <a:spLocks noGrp="1"/>
          </p:cNvSpPr>
          <p:nvPr>
            <p:ph idx="1"/>
          </p:nvPr>
        </p:nvSpPr>
        <p:spPr>
          <a:xfrm>
            <a:off x="457200" y="1295400"/>
            <a:ext cx="8229600" cy="4830763"/>
          </a:xfrm>
        </p:spPr>
        <p:txBody>
          <a:bodyPr>
            <a:normAutofit/>
          </a:bodyPr>
          <a:lstStyle/>
          <a:p>
            <a:pPr lvl="0"/>
            <a:r>
              <a:rPr lang="en-US" sz="2000" dirty="0">
                <a:latin typeface="Calibri" charset="0"/>
                <a:ea typeface="Calibri" charset="0"/>
                <a:cs typeface="Calibri" charset="0"/>
              </a:rPr>
              <a:t>Individuals can join PACE if they meet certain conditions:</a:t>
            </a:r>
          </a:p>
          <a:p>
            <a:pPr lvl="1">
              <a:buFont typeface="Courier New" panose="02070309020205020404" pitchFamily="49" charset="0"/>
              <a:buChar char="o"/>
            </a:pPr>
            <a:r>
              <a:rPr lang="en-US" sz="2000" dirty="0">
                <a:latin typeface="Calibri" charset="0"/>
                <a:ea typeface="Calibri" charset="0"/>
                <a:cs typeface="Calibri" charset="0"/>
              </a:rPr>
              <a:t>Age 55 or older</a:t>
            </a:r>
          </a:p>
          <a:p>
            <a:pPr lvl="1">
              <a:buFont typeface="Courier New" panose="02070309020205020404" pitchFamily="49" charset="0"/>
              <a:buChar char="o"/>
            </a:pPr>
            <a:r>
              <a:rPr lang="en-US" sz="2000" dirty="0">
                <a:latin typeface="Calibri" charset="0"/>
                <a:ea typeface="Calibri" charset="0"/>
                <a:cs typeface="Calibri" charset="0"/>
              </a:rPr>
              <a:t>Live in the service area of a PACE organization</a:t>
            </a:r>
          </a:p>
          <a:p>
            <a:pPr lvl="1">
              <a:buFont typeface="Courier New" panose="02070309020205020404" pitchFamily="49" charset="0"/>
              <a:buChar char="o"/>
            </a:pPr>
            <a:r>
              <a:rPr lang="en-US" sz="2000" dirty="0">
                <a:latin typeface="Calibri" charset="0"/>
                <a:ea typeface="Calibri" charset="0"/>
                <a:cs typeface="Calibri" charset="0"/>
              </a:rPr>
              <a:t>Eligible for nursing home care</a:t>
            </a:r>
          </a:p>
          <a:p>
            <a:pPr lvl="1">
              <a:buFont typeface="Courier New" panose="02070309020205020404" pitchFamily="49" charset="0"/>
              <a:buChar char="o"/>
            </a:pPr>
            <a:r>
              <a:rPr lang="en-US" sz="2000" dirty="0">
                <a:latin typeface="Calibri" charset="0"/>
                <a:ea typeface="Calibri" charset="0"/>
                <a:cs typeface="Calibri" charset="0"/>
              </a:rPr>
              <a:t>Are able to live safely in the community</a:t>
            </a:r>
          </a:p>
          <a:p>
            <a:pPr lvl="0"/>
            <a:r>
              <a:rPr lang="en-US" sz="2000" dirty="0">
                <a:latin typeface="Calibri" charset="0"/>
                <a:ea typeface="Calibri" charset="0"/>
                <a:cs typeface="Calibri" charset="0"/>
              </a:rPr>
              <a:t>The PACE program becomes the sole source of Medicare and Medicaid services for eligible enrollees. Individuals can leave the program at any time.</a:t>
            </a:r>
          </a:p>
          <a:p>
            <a:pPr lvl="0"/>
            <a:r>
              <a:rPr lang="en-US" sz="2000" dirty="0">
                <a:latin typeface="Calibri" charset="0"/>
                <a:ea typeface="Calibri" charset="0"/>
                <a:cs typeface="Calibri" charset="0"/>
              </a:rPr>
              <a:t>People need to have Medicare, Medicaid, or both to participate in PACE.</a:t>
            </a:r>
          </a:p>
          <a:p>
            <a:pPr marL="0" indent="0" algn="r">
              <a:spcBef>
                <a:spcPts val="2000"/>
              </a:spcBef>
              <a:buNone/>
            </a:pPr>
            <a:r>
              <a:rPr lang="en-US" sz="2000" dirty="0">
                <a:latin typeface="Calibri" charset="0"/>
                <a:ea typeface="Calibri" charset="0"/>
                <a:cs typeface="Calibri" charset="0"/>
              </a:rPr>
              <a:t>(CMS, </a:t>
            </a:r>
            <a:r>
              <a:rPr lang="en-US" sz="2000" dirty="0" smtClean="0">
                <a:latin typeface="Calibri" charset="0"/>
                <a:ea typeface="Calibri" charset="0"/>
                <a:cs typeface="Calibri" charset="0"/>
              </a:rPr>
              <a:t>2017)</a:t>
            </a:r>
            <a:endParaRPr lang="en-US" dirty="0"/>
          </a:p>
        </p:txBody>
      </p:sp>
    </p:spTree>
    <p:extLst>
      <p:ext uri="{BB962C8B-B14F-4D97-AF65-F5344CB8AC3E}">
        <p14:creationId xmlns:p14="http://schemas.microsoft.com/office/powerpoint/2010/main" val="2254297591"/>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0166" y="609600"/>
            <a:ext cx="8229600" cy="762000"/>
          </a:xfrm>
        </p:spPr>
        <p:txBody>
          <a:bodyPr>
            <a:normAutofit/>
          </a:bodyPr>
          <a:lstStyle/>
          <a:p>
            <a:pPr algn="l"/>
            <a:r>
              <a:rPr lang="en-US" sz="2800" dirty="0">
                <a:solidFill>
                  <a:schemeClr val="tx2"/>
                </a:solidFill>
              </a:rPr>
              <a:t>Types of Residential Care Available for </a:t>
            </a:r>
            <a:r>
              <a:rPr lang="en-US" sz="2800" dirty="0" err="1">
                <a:solidFill>
                  <a:schemeClr val="tx2"/>
                </a:solidFill>
              </a:rPr>
              <a:t>PLwD</a:t>
            </a:r>
            <a:endParaRPr lang="en-US" sz="2800" dirty="0">
              <a:solidFill>
                <a:schemeClr val="tx2"/>
              </a:solidFill>
            </a:endParaRPr>
          </a:p>
        </p:txBody>
      </p:sp>
      <p:sp>
        <p:nvSpPr>
          <p:cNvPr id="3" name="Content Placeholder 2"/>
          <p:cNvSpPr>
            <a:spLocks noGrp="1"/>
          </p:cNvSpPr>
          <p:nvPr>
            <p:ph idx="1"/>
          </p:nvPr>
        </p:nvSpPr>
        <p:spPr>
          <a:xfrm>
            <a:off x="228600" y="1371600"/>
            <a:ext cx="8229600" cy="5315174"/>
          </a:xfrm>
        </p:spPr>
        <p:txBody>
          <a:bodyPr>
            <a:normAutofit/>
          </a:bodyPr>
          <a:lstStyle/>
          <a:p>
            <a:pPr marL="0" lvl="0" indent="0">
              <a:spcAft>
                <a:spcPts val="2000"/>
              </a:spcAft>
              <a:buNone/>
            </a:pPr>
            <a:r>
              <a:rPr lang="en-US" sz="2000" dirty="0">
                <a:latin typeface="Calibri" charset="0"/>
                <a:ea typeface="Calibri" charset="0"/>
                <a:cs typeface="Calibri" charset="0"/>
              </a:rPr>
              <a:t>Long-term care options for </a:t>
            </a:r>
            <a:r>
              <a:rPr lang="en-US" sz="2000" dirty="0" err="1">
                <a:latin typeface="Calibri" charset="0"/>
                <a:ea typeface="Calibri" charset="0"/>
                <a:cs typeface="Calibri" charset="0"/>
              </a:rPr>
              <a:t>PLwD</a:t>
            </a:r>
            <a:r>
              <a:rPr lang="en-US" sz="2000" dirty="0">
                <a:latin typeface="Calibri" charset="0"/>
                <a:ea typeface="Calibri" charset="0"/>
                <a:cs typeface="Calibri" charset="0"/>
              </a:rPr>
              <a:t> needing extensive care or supervision:</a:t>
            </a:r>
          </a:p>
          <a:p>
            <a:pPr lvl="1">
              <a:buFont typeface="Arial" panose="020B0604020202020204" pitchFamily="34" charset="0"/>
              <a:buChar char="•"/>
            </a:pPr>
            <a:r>
              <a:rPr lang="en-US" sz="2000" dirty="0">
                <a:latin typeface="Calibri" charset="0"/>
                <a:ea typeface="Calibri" charset="0"/>
                <a:cs typeface="Calibri" charset="0"/>
              </a:rPr>
              <a:t>Home and community-based services</a:t>
            </a:r>
          </a:p>
          <a:p>
            <a:pPr lvl="1">
              <a:buFont typeface="Arial" panose="020B0604020202020204" pitchFamily="34" charset="0"/>
              <a:buChar char="•"/>
            </a:pPr>
            <a:r>
              <a:rPr lang="en-US" sz="2000" dirty="0">
                <a:latin typeface="Calibri" charset="0"/>
                <a:ea typeface="Calibri" charset="0"/>
                <a:cs typeface="Calibri" charset="0"/>
              </a:rPr>
              <a:t>Assisted living</a:t>
            </a:r>
          </a:p>
          <a:p>
            <a:pPr lvl="1">
              <a:buFont typeface="Arial" panose="020B0604020202020204" pitchFamily="34" charset="0"/>
              <a:buChar char="•"/>
            </a:pPr>
            <a:r>
              <a:rPr lang="en-US" sz="2000" dirty="0">
                <a:latin typeface="Calibri" charset="0"/>
                <a:ea typeface="Calibri" charset="0"/>
                <a:cs typeface="Calibri" charset="0"/>
              </a:rPr>
              <a:t>Nursing homes</a:t>
            </a:r>
          </a:p>
          <a:p>
            <a:pPr lvl="1">
              <a:buFont typeface="Arial" panose="020B0604020202020204" pitchFamily="34" charset="0"/>
              <a:buChar char="•"/>
            </a:pPr>
            <a:r>
              <a:rPr lang="en-US" sz="2000" dirty="0">
                <a:latin typeface="Calibri" charset="0"/>
                <a:ea typeface="Calibri" charset="0"/>
                <a:cs typeface="Calibri" charset="0"/>
              </a:rPr>
              <a:t>Respite care</a:t>
            </a:r>
          </a:p>
          <a:p>
            <a:pPr lvl="1">
              <a:buFont typeface="Arial" panose="020B0604020202020204" pitchFamily="34" charset="0"/>
              <a:buChar char="•"/>
            </a:pPr>
            <a:r>
              <a:rPr lang="en-US" sz="2000" dirty="0">
                <a:latin typeface="Calibri" charset="0"/>
                <a:ea typeface="Calibri" charset="0"/>
                <a:cs typeface="Calibri" charset="0"/>
              </a:rPr>
              <a:t>Board and care homes (Group homes)</a:t>
            </a:r>
          </a:p>
          <a:p>
            <a:pPr lvl="1">
              <a:buFont typeface="Arial" panose="020B0604020202020204" pitchFamily="34" charset="0"/>
              <a:buChar char="•"/>
            </a:pPr>
            <a:r>
              <a:rPr lang="en-US" sz="2000" dirty="0">
                <a:latin typeface="Calibri" charset="0"/>
                <a:ea typeface="Calibri" charset="0"/>
                <a:cs typeface="Calibri" charset="0"/>
              </a:rPr>
              <a:t>Adult foster care</a:t>
            </a:r>
          </a:p>
          <a:p>
            <a:pPr lvl="1">
              <a:spcAft>
                <a:spcPts val="2000"/>
              </a:spcAft>
              <a:buFont typeface="Arial" panose="020B0604020202020204" pitchFamily="34" charset="0"/>
              <a:buChar char="•"/>
            </a:pPr>
            <a:r>
              <a:rPr lang="en-US" sz="2000" dirty="0">
                <a:latin typeface="Calibri" charset="0"/>
                <a:ea typeface="Calibri" charset="0"/>
                <a:cs typeface="Calibri" charset="0"/>
              </a:rPr>
              <a:t>Inpatient care</a:t>
            </a:r>
          </a:p>
          <a:p>
            <a:pPr marL="0" indent="0" algn="r">
              <a:buNone/>
            </a:pPr>
            <a:r>
              <a:rPr lang="en-US" sz="2000" dirty="0">
                <a:latin typeface="Calibri" charset="0"/>
                <a:ea typeface="Calibri" charset="0"/>
                <a:cs typeface="Calibri" charset="0"/>
              </a:rPr>
              <a:t>(Administration on Aging, </a:t>
            </a:r>
            <a:r>
              <a:rPr lang="en-US" sz="2000" dirty="0" smtClean="0">
                <a:latin typeface="Calibri" charset="0"/>
                <a:ea typeface="Calibri" charset="0"/>
                <a:cs typeface="Calibri" charset="0"/>
              </a:rPr>
              <a:t>2017d</a:t>
            </a:r>
            <a:r>
              <a:rPr lang="en-US" sz="2000" dirty="0">
                <a:latin typeface="Calibri" charset="0"/>
                <a:ea typeface="Calibri" charset="0"/>
                <a:cs typeface="Calibri" charset="0"/>
              </a:rPr>
              <a:t>; CMS, </a:t>
            </a:r>
            <a:r>
              <a:rPr lang="en-US" sz="2000" dirty="0" smtClean="0">
                <a:latin typeface="Calibri" charset="0"/>
                <a:ea typeface="Calibri" charset="0"/>
                <a:cs typeface="Calibri" charset="0"/>
              </a:rPr>
              <a:t>2018)</a:t>
            </a:r>
            <a:endParaRPr lang="en-US" dirty="0"/>
          </a:p>
        </p:txBody>
      </p:sp>
    </p:spTree>
    <p:extLst>
      <p:ext uri="{BB962C8B-B14F-4D97-AF65-F5344CB8AC3E}">
        <p14:creationId xmlns:p14="http://schemas.microsoft.com/office/powerpoint/2010/main" val="124984221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55630"/>
            <a:ext cx="8229600" cy="862007"/>
          </a:xfrm>
        </p:spPr>
        <p:txBody>
          <a:bodyPr>
            <a:normAutofit/>
          </a:bodyPr>
          <a:lstStyle/>
          <a:p>
            <a:pPr algn="l"/>
            <a:r>
              <a:rPr lang="en-US" sz="2800" dirty="0">
                <a:solidFill>
                  <a:schemeClr val="tx2"/>
                </a:solidFill>
              </a:rPr>
              <a:t>Role of Clinical Social Workers </a:t>
            </a:r>
          </a:p>
        </p:txBody>
      </p:sp>
      <p:sp>
        <p:nvSpPr>
          <p:cNvPr id="3" name="Content Placeholder 2"/>
          <p:cNvSpPr>
            <a:spLocks noGrp="1"/>
          </p:cNvSpPr>
          <p:nvPr>
            <p:ph idx="1"/>
          </p:nvPr>
        </p:nvSpPr>
        <p:spPr>
          <a:xfrm>
            <a:off x="304800" y="1479545"/>
            <a:ext cx="8382000" cy="5180017"/>
          </a:xfrm>
        </p:spPr>
        <p:txBody>
          <a:bodyPr>
            <a:normAutofit/>
          </a:bodyPr>
          <a:lstStyle/>
          <a:p>
            <a:pPr lvl="0"/>
            <a:r>
              <a:rPr lang="en-US" sz="2000" dirty="0">
                <a:latin typeface="Calibri" charset="0"/>
                <a:ea typeface="Calibri" charset="0"/>
                <a:cs typeface="Calibri" charset="0"/>
              </a:rPr>
              <a:t>Clinical social work is a specialty practice area of social work which concentrates on the assessment, diagnosis, treatment, and prevention of mental illness, emotional, and other behavioral disturbances. </a:t>
            </a:r>
          </a:p>
          <a:p>
            <a:pPr lvl="0"/>
            <a:r>
              <a:rPr lang="en-US" sz="2000" dirty="0">
                <a:latin typeface="Calibri" charset="0"/>
                <a:ea typeface="Calibri" charset="0"/>
                <a:cs typeface="Calibri" charset="0"/>
              </a:rPr>
              <a:t>Individual, group, and family therapy are common treatment modalities. </a:t>
            </a:r>
          </a:p>
          <a:p>
            <a:pPr lvl="0"/>
            <a:r>
              <a:rPr lang="en-US" sz="2000" dirty="0">
                <a:latin typeface="Calibri" charset="0"/>
                <a:ea typeface="Calibri" charset="0"/>
                <a:cs typeface="Calibri" charset="0"/>
              </a:rPr>
              <a:t>Social workers who offer these services are required to be licensed or certified at the clinical level in their state of practice. </a:t>
            </a:r>
          </a:p>
          <a:p>
            <a:pPr lvl="0"/>
            <a:r>
              <a:rPr lang="en-US" sz="2000" dirty="0">
                <a:latin typeface="Calibri" charset="0"/>
                <a:ea typeface="Calibri" charset="0"/>
                <a:cs typeface="Calibri" charset="0"/>
              </a:rPr>
              <a:t>Clinical social workers perform services in a variety of settings including private practice, hospitals, community mental health, primary care, and agencies.</a:t>
            </a:r>
          </a:p>
          <a:p>
            <a:pPr lvl="0"/>
            <a:r>
              <a:rPr lang="en-US" sz="2000" dirty="0">
                <a:latin typeface="Calibri" charset="0"/>
                <a:ea typeface="Calibri" charset="0"/>
                <a:cs typeface="Calibri" charset="0"/>
              </a:rPr>
              <a:t>Social workers can hold a bachelor’s degree and/or master’s degree from an accredited school of social work and may specialize in working with older adults, without holding a license or certification. Social workers practicing clinical social work  need to be licensed.</a:t>
            </a:r>
          </a:p>
          <a:p>
            <a:pPr marL="0" lvl="0" indent="0" algn="r">
              <a:buNone/>
            </a:pPr>
            <a:r>
              <a:rPr lang="en-US" sz="2000" dirty="0">
                <a:latin typeface="Calibri" charset="0"/>
                <a:ea typeface="Calibri" charset="0"/>
                <a:cs typeface="Calibri" charset="0"/>
              </a:rPr>
              <a:t>(NASW, </a:t>
            </a:r>
            <a:r>
              <a:rPr lang="en-US" sz="2000" dirty="0" err="1">
                <a:latin typeface="Calibri" charset="0"/>
                <a:ea typeface="Calibri" charset="0"/>
                <a:cs typeface="Calibri" charset="0"/>
              </a:rPr>
              <a:t>n.d.</a:t>
            </a:r>
            <a:r>
              <a:rPr lang="en-US" sz="2000" dirty="0">
                <a:latin typeface="Calibri" charset="0"/>
                <a:ea typeface="Calibri" charset="0"/>
                <a:cs typeface="Calibri" charset="0"/>
              </a:rPr>
              <a:t>-a)</a:t>
            </a:r>
          </a:p>
        </p:txBody>
      </p:sp>
    </p:spTree>
    <p:extLst>
      <p:ext uri="{BB962C8B-B14F-4D97-AF65-F5344CB8AC3E}">
        <p14:creationId xmlns:p14="http://schemas.microsoft.com/office/powerpoint/2010/main" val="3571838350"/>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74725" y="609600"/>
            <a:ext cx="8229600" cy="466796"/>
          </a:xfrm>
        </p:spPr>
        <p:txBody>
          <a:bodyPr>
            <a:normAutofit fontScale="90000"/>
          </a:bodyPr>
          <a:lstStyle/>
          <a:p>
            <a:pPr algn="l"/>
            <a:r>
              <a:rPr lang="en-US" sz="3100" dirty="0">
                <a:solidFill>
                  <a:schemeClr val="tx2"/>
                </a:solidFill>
              </a:rPr>
              <a:t>The Needs of </a:t>
            </a:r>
            <a:r>
              <a:rPr lang="en-US" sz="3100" dirty="0" err="1">
                <a:solidFill>
                  <a:schemeClr val="tx2"/>
                </a:solidFill>
              </a:rPr>
              <a:t>PLwD</a:t>
            </a:r>
            <a:r>
              <a:rPr lang="en-US" sz="3100" dirty="0">
                <a:solidFill>
                  <a:schemeClr val="tx2"/>
                </a:solidFill>
              </a:rPr>
              <a:t> in Long-Term Care Facilities </a:t>
            </a:r>
          </a:p>
        </p:txBody>
      </p:sp>
      <p:sp>
        <p:nvSpPr>
          <p:cNvPr id="3" name="Content Placeholder 2"/>
          <p:cNvSpPr>
            <a:spLocks noGrp="1"/>
          </p:cNvSpPr>
          <p:nvPr>
            <p:ph idx="1"/>
          </p:nvPr>
        </p:nvSpPr>
        <p:spPr>
          <a:xfrm>
            <a:off x="374725" y="1447800"/>
            <a:ext cx="8229600" cy="3124200"/>
          </a:xfrm>
        </p:spPr>
        <p:txBody>
          <a:bodyPr>
            <a:normAutofit/>
          </a:bodyPr>
          <a:lstStyle/>
          <a:p>
            <a:pPr lvl="0"/>
            <a:r>
              <a:rPr lang="en-US" sz="2000" dirty="0"/>
              <a:t>CMS National Partnership to Improve Dementia Care in Nursing Homes</a:t>
            </a:r>
          </a:p>
          <a:p>
            <a:pPr lvl="1">
              <a:buFont typeface="Courier New" panose="02070309020205020404" pitchFamily="49" charset="0"/>
              <a:buChar char="o"/>
            </a:pPr>
            <a:r>
              <a:rPr lang="en-US" sz="2000" dirty="0"/>
              <a:t>Initial goal: reduce use of antipsychotic medications</a:t>
            </a:r>
          </a:p>
          <a:p>
            <a:pPr lvl="1">
              <a:buFont typeface="Courier New" panose="02070309020205020404" pitchFamily="49" charset="0"/>
              <a:buChar char="o"/>
            </a:pPr>
            <a:r>
              <a:rPr lang="en-US" sz="2000" dirty="0"/>
              <a:t>Larger mission: enhance use of non-pharmacologic approaches and person-centered dementia care </a:t>
            </a:r>
            <a:r>
              <a:rPr lang="en-US" sz="2000" dirty="0" smtClean="0"/>
              <a:t>practices, and maximize quality of life. </a:t>
            </a:r>
            <a:endParaRPr lang="en-US" sz="2000" dirty="0"/>
          </a:p>
          <a:p>
            <a:pPr lvl="0"/>
            <a:r>
              <a:rPr lang="en-US" sz="2000" dirty="0"/>
              <a:t>Since the launch, significant reductions in the prevalence of antipsychotic use in long-stay nursing home residents have been documented.  </a:t>
            </a:r>
          </a:p>
          <a:p>
            <a:pPr lvl="0"/>
            <a:r>
              <a:rPr lang="en-US" sz="2000" dirty="0">
                <a:hlinkClick r:id="rId3"/>
              </a:rPr>
              <a:t>CMS </a:t>
            </a:r>
            <a:r>
              <a:rPr lang="en-CA" dirty="0">
                <a:hlinkClick r:id="rId3"/>
              </a:rPr>
              <a:t>National Partnership to Improve Dementia Care in Nursing Homes </a:t>
            </a:r>
            <a:r>
              <a:rPr lang="en-US" sz="2000" dirty="0"/>
              <a:t>(CMS, </a:t>
            </a:r>
            <a:r>
              <a:rPr lang="en-US" sz="2000" dirty="0" smtClean="0"/>
              <a:t>2015; 2018) </a:t>
            </a:r>
            <a:endParaRPr lang="en-US" sz="2000" dirty="0"/>
          </a:p>
        </p:txBody>
      </p:sp>
    </p:spTree>
    <p:extLst>
      <p:ext uri="{BB962C8B-B14F-4D97-AF65-F5344CB8AC3E}">
        <p14:creationId xmlns:p14="http://schemas.microsoft.com/office/powerpoint/2010/main" val="2208991105"/>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15972" y="710667"/>
            <a:ext cx="8229600" cy="715962"/>
          </a:xfrm>
        </p:spPr>
        <p:txBody>
          <a:bodyPr>
            <a:normAutofit/>
          </a:bodyPr>
          <a:lstStyle/>
          <a:p>
            <a:pPr algn="l"/>
            <a:r>
              <a:rPr lang="en-US" sz="2800" dirty="0">
                <a:solidFill>
                  <a:schemeClr val="tx2"/>
                </a:solidFill>
              </a:rPr>
              <a:t>Veterans Administration Programs</a:t>
            </a:r>
          </a:p>
        </p:txBody>
      </p:sp>
      <p:sp>
        <p:nvSpPr>
          <p:cNvPr id="3" name="Content Placeholder 2"/>
          <p:cNvSpPr>
            <a:spLocks noGrp="1"/>
          </p:cNvSpPr>
          <p:nvPr>
            <p:ph idx="1"/>
          </p:nvPr>
        </p:nvSpPr>
        <p:spPr>
          <a:xfrm>
            <a:off x="277729" y="1828801"/>
            <a:ext cx="8229600" cy="3048000"/>
          </a:xfrm>
        </p:spPr>
        <p:txBody>
          <a:bodyPr>
            <a:normAutofit/>
          </a:bodyPr>
          <a:lstStyle/>
          <a:p>
            <a:pPr lvl="0">
              <a:spcBef>
                <a:spcPts val="0"/>
              </a:spcBef>
              <a:buFont typeface="Symbol" panose="05050102010706020507" pitchFamily="18" charset="2"/>
              <a:buChar char=""/>
            </a:pPr>
            <a:r>
              <a:rPr lang="en-US" sz="2000" dirty="0">
                <a:ea typeface="MS Mincho" panose="02020609040205080304" pitchFamily="49" charset="-128"/>
                <a:cs typeface="Arial" panose="020B0604020202020204" pitchFamily="34" charset="0"/>
              </a:rPr>
              <a:t>Care for veterans with dementia is provided throughout the full range of U.S. Department of Veterans Affairs (VA) health care services. </a:t>
            </a:r>
            <a:endParaRPr lang="en-US" sz="2000" dirty="0">
              <a:ea typeface="Times New Roman" panose="02020603050405020304" pitchFamily="18" charset="0"/>
              <a:cs typeface="Times New Roman" panose="02020603050405020304" pitchFamily="18" charset="0"/>
            </a:endParaRPr>
          </a:p>
          <a:p>
            <a:pPr lvl="0">
              <a:spcBef>
                <a:spcPts val="0"/>
              </a:spcBef>
              <a:buFont typeface="Symbol" panose="05050102010706020507" pitchFamily="18" charset="2"/>
              <a:buChar char=""/>
            </a:pPr>
            <a:r>
              <a:rPr lang="en-US" sz="2000" dirty="0">
                <a:ea typeface="MS Mincho" panose="02020609040205080304" pitchFamily="49" charset="-128"/>
                <a:cs typeface="Arial" panose="020B0604020202020204" pitchFamily="34" charset="0"/>
              </a:rPr>
              <a:t>Depending on the veteran's needs, services may include home based primary care, homemaker and home health aide, respite, adult day health care, outpatient clinic, inpatient hospital, nursing home, or hospice care.  </a:t>
            </a:r>
            <a:endParaRPr lang="en-US" sz="2000" dirty="0">
              <a:ea typeface="Times New Roman" panose="02020603050405020304" pitchFamily="18" charset="0"/>
              <a:cs typeface="Times New Roman" panose="02020603050405020304" pitchFamily="18" charset="0"/>
            </a:endParaRPr>
          </a:p>
          <a:p>
            <a:pPr lvl="0">
              <a:spcBef>
                <a:spcPts val="0"/>
              </a:spcBef>
              <a:buFont typeface="Symbol" panose="05050102010706020507" pitchFamily="18" charset="2"/>
              <a:buChar char=""/>
            </a:pPr>
            <a:r>
              <a:rPr lang="en-US" sz="2000" dirty="0">
                <a:ea typeface="MS Mincho" panose="02020609040205080304" pitchFamily="49" charset="-128"/>
                <a:cs typeface="Arial" panose="020B0604020202020204" pitchFamily="34" charset="0"/>
              </a:rPr>
              <a:t>Caregiver support is an essential part of all of these services.</a:t>
            </a:r>
            <a:endParaRPr lang="en-US" sz="2000" dirty="0">
              <a:ea typeface="Times New Roman" panose="02020603050405020304" pitchFamily="18" charset="0"/>
              <a:cs typeface="Times New Roman" panose="02020603050405020304" pitchFamily="18" charset="0"/>
            </a:endParaRPr>
          </a:p>
          <a:p>
            <a:pPr marL="0" marR="0" indent="0" algn="r">
              <a:spcBef>
                <a:spcPts val="2000"/>
              </a:spcBef>
              <a:spcAft>
                <a:spcPts val="0"/>
              </a:spcAft>
              <a:buNone/>
            </a:pPr>
            <a:r>
              <a:rPr lang="en-US" sz="2000" dirty="0">
                <a:ea typeface="Times New Roman" panose="02020603050405020304" pitchFamily="18" charset="0"/>
                <a:cs typeface="Arial" panose="020B0604020202020204" pitchFamily="34" charset="0"/>
              </a:rPr>
              <a:t>(U.S. Department of Veterans Affairs, </a:t>
            </a:r>
            <a:r>
              <a:rPr lang="en-US" sz="2000" dirty="0" err="1">
                <a:ea typeface="Times New Roman" panose="02020603050405020304" pitchFamily="18" charset="0"/>
                <a:cs typeface="Arial" panose="020B0604020202020204" pitchFamily="34" charset="0"/>
              </a:rPr>
              <a:t>n.d.</a:t>
            </a:r>
            <a:r>
              <a:rPr lang="en-US" sz="2000" dirty="0">
                <a:ea typeface="Times New Roman" panose="02020603050405020304" pitchFamily="18" charset="0"/>
                <a:cs typeface="Arial" panose="020B0604020202020204" pitchFamily="34" charset="0"/>
              </a:rPr>
              <a:t>) </a:t>
            </a:r>
            <a:endParaRPr lang="en-US" dirty="0"/>
          </a:p>
        </p:txBody>
      </p:sp>
    </p:spTree>
    <p:extLst>
      <p:ext uri="{BB962C8B-B14F-4D97-AF65-F5344CB8AC3E}">
        <p14:creationId xmlns:p14="http://schemas.microsoft.com/office/powerpoint/2010/main" val="4079312080"/>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15972" y="710667"/>
            <a:ext cx="8229600" cy="715962"/>
          </a:xfrm>
        </p:spPr>
        <p:txBody>
          <a:bodyPr>
            <a:normAutofit/>
          </a:bodyPr>
          <a:lstStyle/>
          <a:p>
            <a:pPr algn="l"/>
            <a:r>
              <a:rPr lang="en-US" sz="2800" dirty="0">
                <a:solidFill>
                  <a:schemeClr val="tx2"/>
                </a:solidFill>
              </a:rPr>
              <a:t>Defining Veterans Administration Programs</a:t>
            </a:r>
          </a:p>
        </p:txBody>
      </p:sp>
      <p:sp>
        <p:nvSpPr>
          <p:cNvPr id="3" name="Content Placeholder 2"/>
          <p:cNvSpPr>
            <a:spLocks noGrp="1"/>
          </p:cNvSpPr>
          <p:nvPr>
            <p:ph idx="1"/>
          </p:nvPr>
        </p:nvSpPr>
        <p:spPr>
          <a:xfrm>
            <a:off x="277729" y="1828800"/>
            <a:ext cx="8229600" cy="4525963"/>
          </a:xfrm>
        </p:spPr>
        <p:txBody>
          <a:bodyPr>
            <a:normAutofit/>
          </a:bodyPr>
          <a:lstStyle/>
          <a:p>
            <a:pPr lvl="0"/>
            <a:r>
              <a:rPr lang="en-US" sz="2000" dirty="0"/>
              <a:t>VA pays for long-term care services for </a:t>
            </a:r>
            <a:r>
              <a:rPr lang="en-US" sz="2000" b="1" dirty="0"/>
              <a:t>service-related disabilities</a:t>
            </a:r>
            <a:r>
              <a:rPr lang="en-US" sz="2000" dirty="0"/>
              <a:t> and for certain other eligible veterans, as well as other health programs such as nursing home care and home and community-based services for aging veterans with long-term care needs.</a:t>
            </a:r>
          </a:p>
          <a:p>
            <a:pPr lvl="0"/>
            <a:r>
              <a:rPr lang="en-US" sz="2000" dirty="0"/>
              <a:t>The VA also pays for veterans who do not have service-related disabilities, but who are </a:t>
            </a:r>
            <a:r>
              <a:rPr lang="en-US" sz="2000" b="1" dirty="0"/>
              <a:t>unable to pay for the cost of necessary care</a:t>
            </a:r>
            <a:r>
              <a:rPr lang="en-US" sz="2000" dirty="0"/>
              <a:t>. Co-pays may apply depending on the veteran’s income level.</a:t>
            </a:r>
          </a:p>
          <a:p>
            <a:pPr marL="0" indent="0" algn="r">
              <a:spcBef>
                <a:spcPts val="2000"/>
              </a:spcBef>
              <a:buNone/>
            </a:pPr>
            <a:r>
              <a:rPr lang="en-US" sz="2000" dirty="0">
                <a:latin typeface="Calibri" charset="0"/>
                <a:ea typeface="Calibri" charset="0"/>
                <a:cs typeface="Calibri" charset="0"/>
              </a:rPr>
              <a:t>(U.S. Department of Veterans Affairs, </a:t>
            </a:r>
            <a:r>
              <a:rPr lang="en-US" sz="2000" dirty="0" err="1">
                <a:latin typeface="Calibri" charset="0"/>
                <a:ea typeface="Calibri" charset="0"/>
                <a:cs typeface="Calibri" charset="0"/>
              </a:rPr>
              <a:t>n.d.</a:t>
            </a:r>
            <a:r>
              <a:rPr lang="en-US" sz="2000" dirty="0">
                <a:latin typeface="Calibri" charset="0"/>
                <a:ea typeface="Calibri" charset="0"/>
                <a:cs typeface="Calibri" charset="0"/>
              </a:rPr>
              <a:t>) </a:t>
            </a:r>
            <a:endParaRPr lang="en-US" dirty="0"/>
          </a:p>
        </p:txBody>
      </p:sp>
    </p:spTree>
    <p:extLst>
      <p:ext uri="{BB962C8B-B14F-4D97-AF65-F5344CB8AC3E}">
        <p14:creationId xmlns:p14="http://schemas.microsoft.com/office/powerpoint/2010/main" val="1888453251"/>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1005840"/>
          </a:xfrm>
        </p:spPr>
        <p:txBody>
          <a:bodyPr>
            <a:normAutofit/>
          </a:bodyPr>
          <a:lstStyle/>
          <a:p>
            <a:pPr algn="l"/>
            <a:r>
              <a:rPr lang="en-US" sz="2800" dirty="0">
                <a:solidFill>
                  <a:schemeClr val="accent1">
                    <a:lumMod val="75000"/>
                  </a:schemeClr>
                </a:solidFill>
              </a:rPr>
              <a:t>Defining Veterans Administration Programs (continued)</a:t>
            </a:r>
          </a:p>
        </p:txBody>
      </p:sp>
      <p:sp>
        <p:nvSpPr>
          <p:cNvPr id="3" name="Content Placeholder 2"/>
          <p:cNvSpPr>
            <a:spLocks noGrp="1"/>
          </p:cNvSpPr>
          <p:nvPr>
            <p:ph idx="1"/>
          </p:nvPr>
        </p:nvSpPr>
        <p:spPr>
          <a:xfrm>
            <a:off x="457200" y="1463040"/>
            <a:ext cx="8229600" cy="3566160"/>
          </a:xfrm>
        </p:spPr>
        <p:txBody>
          <a:bodyPr>
            <a:noAutofit/>
          </a:bodyPr>
          <a:lstStyle/>
          <a:p>
            <a:pPr lvl="0"/>
            <a:r>
              <a:rPr lang="en-US" dirty="0"/>
              <a:t>The VA has two more programs to help veterans stay in their homes:</a:t>
            </a:r>
          </a:p>
          <a:p>
            <a:pPr lvl="1">
              <a:buFont typeface="Courier New" panose="02070309020205020404" pitchFamily="49" charset="0"/>
              <a:buChar char="o"/>
            </a:pPr>
            <a:r>
              <a:rPr lang="en-US" b="1" dirty="0"/>
              <a:t>The Housebound Aid and Attendance Allowance Program</a:t>
            </a:r>
            <a:r>
              <a:rPr lang="en-US" dirty="0"/>
              <a:t> </a:t>
            </a:r>
          </a:p>
          <a:p>
            <a:pPr lvl="1">
              <a:buFont typeface="Courier New" panose="02070309020205020404" pitchFamily="49" charset="0"/>
              <a:buChar char="o"/>
            </a:pPr>
            <a:r>
              <a:rPr lang="en-US" b="1" dirty="0"/>
              <a:t>A Veteran Directed Home and Community Based Services program (VD-HCBS)</a:t>
            </a:r>
            <a:r>
              <a:rPr lang="en-US" dirty="0"/>
              <a:t> </a:t>
            </a:r>
          </a:p>
          <a:p>
            <a:pPr lvl="1">
              <a:buFont typeface="Courier New" panose="02070309020205020404" pitchFamily="49" charset="0"/>
              <a:buChar char="o"/>
            </a:pPr>
            <a:r>
              <a:rPr lang="en-US" dirty="0"/>
              <a:t>Some Veteran programs and Medicaid provide for self-direction, which allows Veterans and Medicaid beneficiaries to hire, supervise, train, and dismiss direct care workers and other professionals who work in their homes.</a:t>
            </a:r>
          </a:p>
          <a:p>
            <a:pPr marL="0" indent="0" algn="r">
              <a:spcBef>
                <a:spcPts val="2000"/>
              </a:spcBef>
              <a:buNone/>
            </a:pPr>
            <a:r>
              <a:rPr lang="en-US" dirty="0"/>
              <a:t> (Administration on </a:t>
            </a:r>
            <a:r>
              <a:rPr lang="en-US" dirty="0" smtClean="0"/>
              <a:t>Aging, 2017e</a:t>
            </a:r>
            <a:r>
              <a:rPr lang="en-US" dirty="0"/>
              <a:t>)</a:t>
            </a:r>
          </a:p>
        </p:txBody>
      </p:sp>
    </p:spTree>
    <p:extLst>
      <p:ext uri="{BB962C8B-B14F-4D97-AF65-F5344CB8AC3E}">
        <p14:creationId xmlns:p14="http://schemas.microsoft.com/office/powerpoint/2010/main" val="3519565414"/>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6858" y="621572"/>
            <a:ext cx="8229600" cy="487362"/>
          </a:xfrm>
        </p:spPr>
        <p:txBody>
          <a:bodyPr>
            <a:noAutofit/>
          </a:bodyPr>
          <a:lstStyle/>
          <a:p>
            <a:pPr algn="l"/>
            <a:r>
              <a:rPr lang="en-US" sz="2800" dirty="0">
                <a:solidFill>
                  <a:schemeClr val="tx2"/>
                </a:solidFill>
              </a:rPr>
              <a:t>Palliative and/or Hospice Care</a:t>
            </a:r>
            <a:endParaRPr lang="en-US" sz="2800" dirty="0"/>
          </a:p>
        </p:txBody>
      </p:sp>
      <p:sp>
        <p:nvSpPr>
          <p:cNvPr id="3" name="Content Placeholder 2"/>
          <p:cNvSpPr>
            <a:spLocks noGrp="1"/>
          </p:cNvSpPr>
          <p:nvPr>
            <p:ph idx="1"/>
          </p:nvPr>
        </p:nvSpPr>
        <p:spPr>
          <a:xfrm>
            <a:off x="326858" y="1481548"/>
            <a:ext cx="8229600" cy="4525963"/>
          </a:xfrm>
        </p:spPr>
        <p:txBody>
          <a:bodyPr>
            <a:normAutofit/>
          </a:bodyPr>
          <a:lstStyle/>
          <a:p>
            <a:pPr marL="0" lvl="0" indent="0">
              <a:spcAft>
                <a:spcPts val="2000"/>
              </a:spcAft>
              <a:buNone/>
            </a:pPr>
            <a:r>
              <a:rPr lang="en-US" sz="2000" b="1" dirty="0">
                <a:latin typeface="Calibri" charset="0"/>
                <a:ea typeface="Calibri" charset="0"/>
                <a:cs typeface="Calibri" charset="0"/>
              </a:rPr>
              <a:t>Hospice Care</a:t>
            </a:r>
            <a:r>
              <a:rPr lang="en-US" sz="2000" dirty="0">
                <a:latin typeface="Calibri" charset="0"/>
                <a:ea typeface="Calibri" charset="0"/>
                <a:cs typeface="Calibri" charset="0"/>
              </a:rPr>
              <a:t> provides short-term, supportive care for individuals who are terminally ill.  </a:t>
            </a:r>
          </a:p>
          <a:p>
            <a:pPr marL="0" lvl="0" indent="0">
              <a:spcAft>
                <a:spcPts val="2000"/>
              </a:spcAft>
              <a:buNone/>
            </a:pPr>
            <a:r>
              <a:rPr lang="en-US" sz="2000" b="1" dirty="0">
                <a:latin typeface="Calibri" charset="0"/>
                <a:ea typeface="Calibri" charset="0"/>
                <a:cs typeface="Calibri" charset="0"/>
              </a:rPr>
              <a:t>Palliative Care </a:t>
            </a:r>
            <a:r>
              <a:rPr lang="en-US" sz="2000" dirty="0">
                <a:latin typeface="Calibri" charset="0"/>
                <a:ea typeface="Calibri" charset="0"/>
                <a:cs typeface="Calibri" charset="0"/>
              </a:rPr>
              <a:t>prevents and treats symptoms and side effects of disease and treatment for persons with serious illnesses. Palliative care also treats emotional, social, practical, and spiritual problems that illnesses can bring up.</a:t>
            </a:r>
          </a:p>
          <a:p>
            <a:pPr marL="0" indent="0" algn="r">
              <a:buNone/>
            </a:pPr>
            <a:r>
              <a:rPr lang="en-US" sz="2000" dirty="0">
                <a:latin typeface="Calibri" charset="0"/>
                <a:ea typeface="Calibri" charset="0"/>
                <a:cs typeface="Calibri" charset="0"/>
              </a:rPr>
              <a:t>(Administration on Aging, </a:t>
            </a:r>
            <a:r>
              <a:rPr lang="en-US" sz="2000" dirty="0" smtClean="0">
                <a:latin typeface="Calibri" charset="0"/>
                <a:ea typeface="Calibri" charset="0"/>
                <a:cs typeface="Calibri" charset="0"/>
              </a:rPr>
              <a:t>2017d</a:t>
            </a:r>
            <a:r>
              <a:rPr lang="en-US" sz="2000" dirty="0">
                <a:latin typeface="Calibri" charset="0"/>
                <a:ea typeface="Calibri" charset="0"/>
                <a:cs typeface="Calibri" charset="0"/>
              </a:rPr>
              <a:t>; What is Palliative Care?, 2016)</a:t>
            </a:r>
          </a:p>
        </p:txBody>
      </p:sp>
    </p:spTree>
    <p:extLst>
      <p:ext uri="{BB962C8B-B14F-4D97-AF65-F5344CB8AC3E}">
        <p14:creationId xmlns:p14="http://schemas.microsoft.com/office/powerpoint/2010/main" val="1368670003"/>
      </p:ext>
    </p:extLst>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02908"/>
            <a:ext cx="8229600" cy="639762"/>
          </a:xfrm>
        </p:spPr>
        <p:txBody>
          <a:bodyPr>
            <a:normAutofit/>
          </a:bodyPr>
          <a:lstStyle/>
          <a:p>
            <a:pPr algn="l"/>
            <a:r>
              <a:rPr lang="en-US" sz="2800" dirty="0">
                <a:solidFill>
                  <a:schemeClr val="tx2"/>
                </a:solidFill>
              </a:rPr>
              <a:t>Cost of Care and the Role of Care Planning</a:t>
            </a:r>
          </a:p>
        </p:txBody>
      </p:sp>
      <p:sp>
        <p:nvSpPr>
          <p:cNvPr id="3" name="Content Placeholder 2"/>
          <p:cNvSpPr>
            <a:spLocks noGrp="1"/>
          </p:cNvSpPr>
          <p:nvPr>
            <p:ph idx="1"/>
          </p:nvPr>
        </p:nvSpPr>
        <p:spPr>
          <a:xfrm>
            <a:off x="457200" y="1227268"/>
            <a:ext cx="8229600" cy="4944932"/>
          </a:xfrm>
        </p:spPr>
        <p:txBody>
          <a:bodyPr>
            <a:normAutofit fontScale="92500"/>
          </a:bodyPr>
          <a:lstStyle/>
          <a:p>
            <a:pPr lvl="0"/>
            <a:r>
              <a:rPr lang="en-US" dirty="0">
                <a:latin typeface="Calibri" charset="0"/>
                <a:ea typeface="Calibri" charset="0"/>
                <a:cs typeface="Calibri" charset="0"/>
              </a:rPr>
              <a:t>Dementia care costs Americans billions of dollars in paid and unpaid care — and that number is growing. </a:t>
            </a:r>
          </a:p>
          <a:p>
            <a:pPr lvl="1">
              <a:buFont typeface="Courier New" charset="0"/>
              <a:buChar char="o"/>
            </a:pPr>
            <a:r>
              <a:rPr lang="en-US" dirty="0">
                <a:latin typeface="Calibri" charset="0"/>
                <a:ea typeface="Calibri" charset="0"/>
                <a:cs typeface="Calibri" charset="0"/>
              </a:rPr>
              <a:t>The burden of costs for long-term care (LTC) falls to families and Medicare and Medicaid.</a:t>
            </a:r>
          </a:p>
          <a:p>
            <a:pPr lvl="1">
              <a:buFont typeface="Courier New" charset="0"/>
              <a:buChar char="o"/>
            </a:pPr>
            <a:r>
              <a:rPr lang="en-US" dirty="0">
                <a:latin typeface="Calibri" charset="0"/>
                <a:ea typeface="Calibri" charset="0"/>
                <a:cs typeface="Calibri" charset="0"/>
              </a:rPr>
              <a:t>Clinical social workers and clinical psychologists in practice with persons affected by dementia are knowledgeable about community and government resources to best meet the person’s needs and care, and refer to appropriate financial resources for help with long-term care costs. </a:t>
            </a:r>
          </a:p>
          <a:p>
            <a:pPr lvl="1">
              <a:buFont typeface="Courier New" charset="0"/>
              <a:buChar char="o"/>
            </a:pPr>
            <a:r>
              <a:rPr lang="en-US" dirty="0">
                <a:latin typeface="Calibri" charset="0"/>
                <a:ea typeface="Calibri" charset="0"/>
                <a:cs typeface="Calibri" charset="0"/>
              </a:rPr>
              <a:t>Clinical social workers and clinical psychologists in long-term care settings and social service/community agencies advise persons affected by dementia on care planning and financial resources. </a:t>
            </a:r>
          </a:p>
          <a:p>
            <a:pPr lvl="1">
              <a:buFont typeface="Courier New" charset="0"/>
              <a:buChar char="o"/>
            </a:pPr>
            <a:r>
              <a:rPr lang="en-US" dirty="0">
                <a:latin typeface="Calibri" charset="0"/>
                <a:ea typeface="Calibri" charset="0"/>
                <a:cs typeface="Calibri" charset="0"/>
              </a:rPr>
              <a:t>Clinical psychologists provide psychotherapy in long-term care settings for mental health issues in PLwD as well as consulting with staff and care partners for behavior management. </a:t>
            </a:r>
          </a:p>
          <a:p>
            <a:pPr marL="0" indent="0" algn="r">
              <a:spcBef>
                <a:spcPts val="2000"/>
              </a:spcBef>
              <a:buNone/>
            </a:pPr>
            <a:r>
              <a:rPr lang="en-US" dirty="0">
                <a:latin typeface="Calibri" charset="0"/>
                <a:ea typeface="Calibri" charset="0"/>
                <a:cs typeface="Calibri" charset="0"/>
              </a:rPr>
              <a:t> (ACL, </a:t>
            </a:r>
            <a:r>
              <a:rPr lang="en-US" dirty="0" err="1">
                <a:latin typeface="Calibri" charset="0"/>
                <a:ea typeface="Calibri" charset="0"/>
                <a:cs typeface="Calibri" charset="0"/>
              </a:rPr>
              <a:t>n.d.</a:t>
            </a:r>
            <a:r>
              <a:rPr lang="en-US" dirty="0">
                <a:latin typeface="Calibri" charset="0"/>
                <a:ea typeface="Calibri" charset="0"/>
                <a:cs typeface="Calibri" charset="0"/>
              </a:rPr>
              <a:t>-d; Hurd et al., 2013; PLTC, </a:t>
            </a:r>
            <a:r>
              <a:rPr lang="en-US" dirty="0" err="1">
                <a:latin typeface="Calibri" charset="0"/>
                <a:ea typeface="Calibri" charset="0"/>
                <a:cs typeface="Calibri" charset="0"/>
              </a:rPr>
              <a:t>n.d.</a:t>
            </a:r>
            <a:r>
              <a:rPr lang="en-US" u="sng" dirty="0">
                <a:latin typeface="Calibri" charset="0"/>
                <a:ea typeface="Calibri" charset="0"/>
                <a:cs typeface="Calibri" charset="0"/>
              </a:rPr>
              <a:t>)</a:t>
            </a:r>
            <a:endParaRPr lang="en-US" dirty="0"/>
          </a:p>
        </p:txBody>
      </p:sp>
    </p:spTree>
    <p:extLst>
      <p:ext uri="{BB962C8B-B14F-4D97-AF65-F5344CB8AC3E}">
        <p14:creationId xmlns:p14="http://schemas.microsoft.com/office/powerpoint/2010/main" val="1393333613"/>
      </p:ext>
    </p:extLst>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577451"/>
            <a:ext cx="8382000" cy="575742"/>
          </a:xfrm>
        </p:spPr>
        <p:txBody>
          <a:bodyPr>
            <a:normAutofit/>
          </a:bodyPr>
          <a:lstStyle/>
          <a:p>
            <a:pPr algn="l"/>
            <a:r>
              <a:rPr lang="en-US" sz="2800" dirty="0">
                <a:solidFill>
                  <a:schemeClr val="tx2"/>
                </a:solidFill>
              </a:rPr>
              <a:t>A Snapshot of Long-Term Care Costs in the USA</a:t>
            </a:r>
          </a:p>
        </p:txBody>
      </p:sp>
      <p:sp>
        <p:nvSpPr>
          <p:cNvPr id="3" name="Content Placeholder 2"/>
          <p:cNvSpPr>
            <a:spLocks noGrp="1"/>
          </p:cNvSpPr>
          <p:nvPr>
            <p:ph idx="1"/>
          </p:nvPr>
        </p:nvSpPr>
        <p:spPr>
          <a:xfrm>
            <a:off x="304800" y="1295400"/>
            <a:ext cx="8229600" cy="4267200"/>
          </a:xfrm>
        </p:spPr>
        <p:txBody>
          <a:bodyPr>
            <a:normAutofit/>
          </a:bodyPr>
          <a:lstStyle/>
          <a:p>
            <a:pPr lvl="0"/>
            <a:r>
              <a:rPr lang="en-US" sz="2000" dirty="0">
                <a:latin typeface="Calibri" charset="0"/>
                <a:ea typeface="Calibri" charset="0"/>
                <a:cs typeface="Calibri" charset="0"/>
              </a:rPr>
              <a:t>Average costs for long-term care in the United States (in 2012):</a:t>
            </a:r>
          </a:p>
          <a:p>
            <a:pPr lvl="1">
              <a:buFont typeface="Courier New" panose="02070309020205020404" pitchFamily="49" charset="0"/>
              <a:buChar char="o"/>
            </a:pPr>
            <a:r>
              <a:rPr lang="en-US" sz="2000" dirty="0">
                <a:latin typeface="Calibri" charset="0"/>
                <a:ea typeface="Calibri" charset="0"/>
                <a:cs typeface="Calibri" charset="0"/>
              </a:rPr>
              <a:t>$222 per day or $81,030 annually for a semi-private room in a nursing home</a:t>
            </a:r>
          </a:p>
          <a:p>
            <a:pPr lvl="1">
              <a:buFont typeface="Courier New" panose="02070309020205020404" pitchFamily="49" charset="0"/>
              <a:buChar char="o"/>
            </a:pPr>
            <a:r>
              <a:rPr lang="en-US" sz="2000" dirty="0">
                <a:latin typeface="Calibri" charset="0"/>
                <a:ea typeface="Calibri" charset="0"/>
                <a:cs typeface="Calibri" charset="0"/>
              </a:rPr>
              <a:t>$248 per day or $90,520 annually for a private room in a nursing home</a:t>
            </a:r>
          </a:p>
          <a:p>
            <a:pPr lvl="1">
              <a:buFont typeface="Courier New" panose="02070309020205020404" pitchFamily="49" charset="0"/>
              <a:buChar char="o"/>
            </a:pPr>
            <a:r>
              <a:rPr lang="en-US" sz="2000" dirty="0">
                <a:latin typeface="Calibri" charset="0"/>
                <a:ea typeface="Calibri" charset="0"/>
                <a:cs typeface="Calibri" charset="0"/>
              </a:rPr>
              <a:t>$3,550 per month for care in an assisted living facility (for a one-bedroom unit)</a:t>
            </a:r>
          </a:p>
          <a:p>
            <a:pPr lvl="1">
              <a:buFont typeface="Courier New" panose="02070309020205020404" pitchFamily="49" charset="0"/>
              <a:buChar char="o"/>
            </a:pPr>
            <a:r>
              <a:rPr lang="en-US" sz="2000" dirty="0">
                <a:latin typeface="Calibri" charset="0"/>
                <a:ea typeface="Calibri" charset="0"/>
                <a:cs typeface="Calibri" charset="0"/>
              </a:rPr>
              <a:t>$21 per hour for a home health aide</a:t>
            </a:r>
          </a:p>
          <a:p>
            <a:pPr lvl="1">
              <a:buFont typeface="Courier New" panose="02070309020205020404" pitchFamily="49" charset="0"/>
              <a:buChar char="o"/>
            </a:pPr>
            <a:r>
              <a:rPr lang="en-US" sz="2000" dirty="0">
                <a:latin typeface="Calibri" charset="0"/>
                <a:ea typeface="Calibri" charset="0"/>
                <a:cs typeface="Calibri" charset="0"/>
              </a:rPr>
              <a:t>$20 per hour for homemaker services</a:t>
            </a:r>
          </a:p>
          <a:p>
            <a:pPr lvl="1">
              <a:buFont typeface="Courier New" panose="02070309020205020404" pitchFamily="49" charset="0"/>
              <a:buChar char="o"/>
            </a:pPr>
            <a:r>
              <a:rPr lang="en-US" sz="2000" dirty="0">
                <a:latin typeface="Calibri" charset="0"/>
                <a:ea typeface="Calibri" charset="0"/>
                <a:cs typeface="Calibri" charset="0"/>
              </a:rPr>
              <a:t>$70 per day for services in an adult day health care center</a:t>
            </a:r>
          </a:p>
          <a:p>
            <a:pPr marL="0" indent="0" algn="r">
              <a:spcBef>
                <a:spcPts val="2000"/>
              </a:spcBef>
              <a:buNone/>
            </a:pPr>
            <a:r>
              <a:rPr lang="en-US" sz="2000" dirty="0">
                <a:latin typeface="Calibri" charset="0"/>
                <a:ea typeface="Calibri" charset="0"/>
                <a:cs typeface="Calibri" charset="0"/>
              </a:rPr>
              <a:t>(Administration on Aging, </a:t>
            </a:r>
            <a:r>
              <a:rPr lang="en-US" sz="2000" dirty="0" smtClean="0">
                <a:latin typeface="Calibri" charset="0"/>
                <a:ea typeface="Calibri" charset="0"/>
                <a:cs typeface="Calibri" charset="0"/>
              </a:rPr>
              <a:t>2017a</a:t>
            </a:r>
            <a:r>
              <a:rPr lang="en-US" sz="2000" dirty="0">
                <a:latin typeface="Calibri" charset="0"/>
                <a:ea typeface="Calibri" charset="0"/>
                <a:cs typeface="Calibri" charset="0"/>
              </a:rPr>
              <a:t>; </a:t>
            </a:r>
            <a:r>
              <a:rPr lang="en-US" sz="2000" dirty="0" err="1">
                <a:latin typeface="Calibri" charset="0"/>
                <a:ea typeface="Calibri" charset="0"/>
                <a:cs typeface="Calibri" charset="0"/>
              </a:rPr>
              <a:t>Metlife</a:t>
            </a:r>
            <a:r>
              <a:rPr lang="en-US" sz="2000" dirty="0">
                <a:latin typeface="Calibri" charset="0"/>
                <a:ea typeface="Calibri" charset="0"/>
                <a:cs typeface="Calibri" charset="0"/>
              </a:rPr>
              <a:t>, 2012)</a:t>
            </a:r>
          </a:p>
        </p:txBody>
      </p:sp>
    </p:spTree>
    <p:extLst>
      <p:ext uri="{BB962C8B-B14F-4D97-AF65-F5344CB8AC3E}">
        <p14:creationId xmlns:p14="http://schemas.microsoft.com/office/powerpoint/2010/main" val="4118808041"/>
      </p:ext>
    </p:extLst>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3752" y="533399"/>
            <a:ext cx="8229600" cy="859831"/>
          </a:xfrm>
        </p:spPr>
        <p:txBody>
          <a:bodyPr>
            <a:noAutofit/>
          </a:bodyPr>
          <a:lstStyle/>
          <a:p>
            <a:pPr algn="l"/>
            <a:r>
              <a:rPr lang="en-US" sz="2800" dirty="0">
                <a:solidFill>
                  <a:schemeClr val="tx2"/>
                </a:solidFill>
              </a:rPr>
              <a:t>Financial Resources and Considerations for Persons Affected by Dementia: The Role of Social Workers </a:t>
            </a:r>
          </a:p>
        </p:txBody>
      </p:sp>
      <p:sp>
        <p:nvSpPr>
          <p:cNvPr id="3" name="Content Placeholder 2"/>
          <p:cNvSpPr>
            <a:spLocks noGrp="1"/>
          </p:cNvSpPr>
          <p:nvPr>
            <p:ph idx="1"/>
          </p:nvPr>
        </p:nvSpPr>
        <p:spPr>
          <a:xfrm>
            <a:off x="304800" y="1447800"/>
            <a:ext cx="8229600" cy="5029200"/>
          </a:xfrm>
        </p:spPr>
        <p:txBody>
          <a:bodyPr>
            <a:normAutofit lnSpcReduction="10000"/>
          </a:bodyPr>
          <a:lstStyle/>
          <a:p>
            <a:pPr lvl="0"/>
            <a:r>
              <a:rPr lang="en-US" sz="2200" dirty="0">
                <a:latin typeface="Calibri" charset="0"/>
                <a:ea typeface="Calibri" charset="0"/>
                <a:cs typeface="Calibri" charset="0"/>
              </a:rPr>
              <a:t>Social workers practicing with persons affected by dementia are aware of the financial considerations and resources to assist in the care planning process. </a:t>
            </a:r>
          </a:p>
          <a:p>
            <a:pPr lvl="1">
              <a:buFont typeface="Courier New" panose="02070309020205020404" pitchFamily="49" charset="0"/>
              <a:buChar char="o"/>
            </a:pPr>
            <a:r>
              <a:rPr lang="en-US" sz="2200" dirty="0">
                <a:latin typeface="Calibri" charset="0"/>
                <a:ea typeface="Calibri" charset="0"/>
                <a:cs typeface="Calibri" charset="0"/>
              </a:rPr>
              <a:t>Spousal or adult disabled child asset protection		</a:t>
            </a:r>
          </a:p>
          <a:p>
            <a:pPr lvl="1">
              <a:buFont typeface="Courier New" panose="02070309020205020404" pitchFamily="49" charset="0"/>
              <a:buChar char="o"/>
            </a:pPr>
            <a:r>
              <a:rPr lang="en-US" sz="2200" dirty="0">
                <a:latin typeface="Calibri" charset="0"/>
                <a:ea typeface="Calibri" charset="0"/>
                <a:cs typeface="Calibri" charset="0"/>
              </a:rPr>
              <a:t>Medicare and Medicaid</a:t>
            </a:r>
          </a:p>
          <a:p>
            <a:pPr lvl="1">
              <a:buFont typeface="Courier New" panose="02070309020205020404" pitchFamily="49" charset="0"/>
              <a:buChar char="o"/>
            </a:pPr>
            <a:r>
              <a:rPr lang="en-US" sz="2200" dirty="0">
                <a:latin typeface="Calibri" charset="0"/>
                <a:ea typeface="Calibri" charset="0"/>
                <a:cs typeface="Calibri" charset="0"/>
              </a:rPr>
              <a:t>Long-term care insurance and annuities </a:t>
            </a:r>
          </a:p>
          <a:p>
            <a:pPr lvl="1">
              <a:buFont typeface="Courier New" panose="02070309020205020404" pitchFamily="49" charset="0"/>
              <a:buChar char="o"/>
            </a:pPr>
            <a:r>
              <a:rPr lang="en-US" sz="2200" dirty="0">
                <a:latin typeface="Calibri" charset="0"/>
                <a:ea typeface="Calibri" charset="0"/>
                <a:cs typeface="Calibri" charset="0"/>
              </a:rPr>
              <a:t>Public vs. Private Assistance, when assets are depleted</a:t>
            </a:r>
          </a:p>
          <a:p>
            <a:pPr lvl="1">
              <a:buFont typeface="Courier New" panose="02070309020205020404" pitchFamily="49" charset="0"/>
              <a:buChar char="o"/>
            </a:pPr>
            <a:r>
              <a:rPr lang="en-US" sz="2200" dirty="0">
                <a:latin typeface="Calibri" charset="0"/>
                <a:ea typeface="Calibri" charset="0"/>
                <a:cs typeface="Calibri" charset="0"/>
              </a:rPr>
              <a:t>Family financial planning and division of assets</a:t>
            </a:r>
          </a:p>
          <a:p>
            <a:pPr lvl="1">
              <a:buFont typeface="Courier New" panose="02070309020205020404" pitchFamily="49" charset="0"/>
              <a:buChar char="o"/>
            </a:pPr>
            <a:r>
              <a:rPr lang="en-US" sz="2200" dirty="0">
                <a:latin typeface="Calibri" charset="0"/>
                <a:ea typeface="Calibri" charset="0"/>
                <a:cs typeface="Calibri" charset="0"/>
              </a:rPr>
              <a:t>Wills and trusts</a:t>
            </a:r>
          </a:p>
          <a:p>
            <a:pPr lvl="1">
              <a:buFont typeface="Courier New" panose="02070309020205020404" pitchFamily="49" charset="0"/>
              <a:buChar char="o"/>
            </a:pPr>
            <a:r>
              <a:rPr lang="en-US" sz="2200" dirty="0">
                <a:latin typeface="Calibri" charset="0"/>
                <a:ea typeface="Calibri" charset="0"/>
                <a:cs typeface="Calibri" charset="0"/>
              </a:rPr>
              <a:t>Social Security Disability Insurance</a:t>
            </a:r>
          </a:p>
          <a:p>
            <a:pPr lvl="1">
              <a:buFont typeface="Courier New" panose="02070309020205020404" pitchFamily="49" charset="0"/>
              <a:buChar char="o"/>
            </a:pPr>
            <a:r>
              <a:rPr lang="en-US" sz="2200" dirty="0">
                <a:latin typeface="Calibri" charset="0"/>
                <a:ea typeface="Calibri" charset="0"/>
                <a:cs typeface="Calibri" charset="0"/>
              </a:rPr>
              <a:t>Insurance coverage during SSDI 2-year wait period for Medicare</a:t>
            </a:r>
          </a:p>
          <a:p>
            <a:pPr lvl="1">
              <a:buFont typeface="Courier New" panose="02070309020205020404" pitchFamily="49" charset="0"/>
              <a:buChar char="o"/>
            </a:pPr>
            <a:r>
              <a:rPr lang="en-US" sz="2200" dirty="0">
                <a:latin typeface="Calibri" charset="0"/>
                <a:ea typeface="Calibri" charset="0"/>
                <a:cs typeface="Calibri" charset="0"/>
              </a:rPr>
              <a:t>Health Insurance Marketplace Coverage</a:t>
            </a:r>
          </a:p>
          <a:p>
            <a:pPr marL="0" indent="0" algn="r">
              <a:buNone/>
            </a:pPr>
            <a:r>
              <a:rPr lang="en-US" sz="2200" dirty="0">
                <a:latin typeface="Calibri" charset="0"/>
                <a:ea typeface="Calibri" charset="0"/>
                <a:cs typeface="Calibri" charset="0"/>
              </a:rPr>
              <a:t>(NIA, </a:t>
            </a:r>
            <a:r>
              <a:rPr lang="en-US" sz="2200" dirty="0" err="1">
                <a:latin typeface="Calibri" charset="0"/>
                <a:ea typeface="Calibri" charset="0"/>
                <a:cs typeface="Calibri" charset="0"/>
              </a:rPr>
              <a:t>n.d.</a:t>
            </a:r>
            <a:r>
              <a:rPr lang="en-US" sz="2200" dirty="0">
                <a:latin typeface="Calibri" charset="0"/>
                <a:ea typeface="Calibri" charset="0"/>
                <a:cs typeface="Calibri" charset="0"/>
              </a:rPr>
              <a:t>-b) </a:t>
            </a:r>
            <a:endParaRPr lang="en-US" dirty="0"/>
          </a:p>
        </p:txBody>
      </p:sp>
    </p:spTree>
    <p:extLst>
      <p:ext uri="{BB962C8B-B14F-4D97-AF65-F5344CB8AC3E}">
        <p14:creationId xmlns:p14="http://schemas.microsoft.com/office/powerpoint/2010/main" val="27746217"/>
      </p:ext>
    </p:extLst>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363741"/>
            <a:ext cx="8229600" cy="733221"/>
          </a:xfrm>
        </p:spPr>
        <p:txBody>
          <a:bodyPr>
            <a:noAutofit/>
          </a:bodyPr>
          <a:lstStyle/>
          <a:p>
            <a:pPr algn="l"/>
            <a:r>
              <a:rPr lang="en-US" sz="2800" dirty="0">
                <a:solidFill>
                  <a:schemeClr val="tx2"/>
                </a:solidFill>
              </a:rPr>
              <a:t>Public and Private Resources for Dementia Care and Support</a:t>
            </a:r>
          </a:p>
        </p:txBody>
      </p:sp>
      <p:sp>
        <p:nvSpPr>
          <p:cNvPr id="3" name="Content Placeholder 2"/>
          <p:cNvSpPr>
            <a:spLocks noGrp="1"/>
          </p:cNvSpPr>
          <p:nvPr>
            <p:ph idx="1"/>
          </p:nvPr>
        </p:nvSpPr>
        <p:spPr>
          <a:xfrm>
            <a:off x="304800" y="1219200"/>
            <a:ext cx="8229600" cy="5181600"/>
          </a:xfrm>
        </p:spPr>
        <p:txBody>
          <a:bodyPr>
            <a:normAutofit fontScale="25000" lnSpcReduction="20000"/>
          </a:bodyPr>
          <a:lstStyle/>
          <a:p>
            <a:pPr lvl="0"/>
            <a:r>
              <a:rPr lang="en-US" sz="6400" b="1" dirty="0"/>
              <a:t>Medicare</a:t>
            </a:r>
            <a:r>
              <a:rPr lang="en-US" sz="6400" dirty="0"/>
              <a:t>-- Medicare pays for health care for people age 65 years and older, people under age 65 with certain disabilities, and people of all ages with end-stage renal disease (permanent kidney failure that requires dialysis or a kidney transplant). Medicare only covers medically necessary care and focuses on medical acute care, such as doctor visits, drugs, and hospital stays. Medicare coverage also focuses on short-term services for conditions that are expected to improve, such as physical therapy to help you regain your function after a fall or stroke.  </a:t>
            </a:r>
          </a:p>
          <a:p>
            <a:r>
              <a:rPr lang="en-US" sz="6400" b="1" dirty="0"/>
              <a:t>Medicaid </a:t>
            </a:r>
            <a:r>
              <a:rPr lang="en-US" sz="6400" dirty="0"/>
              <a:t>is a joint federal and state partnership that helps people with low income and assets pay for some or all of their health care bills. It covers medical care, like doctor visits and hospital costs, long-term care services in nursing homes, and home and community-based services, such as personal care and home-delivered meals.  Unlike Medicare, Medicaid does pay for custodial care in nursing homes and at home, but only to eligible beneficiaries, and some states have waiting lists.</a:t>
            </a:r>
          </a:p>
          <a:p>
            <a:r>
              <a:rPr lang="en-US" sz="6400" b="1" dirty="0"/>
              <a:t>Community grants/programs</a:t>
            </a:r>
            <a:r>
              <a:rPr lang="en-US" sz="6400" dirty="0"/>
              <a:t>--Many states have programs to pay for home and community-based long-term care services for older adults, generally 60 and older, and their families.  States often draw on funds from county, state and federal sources such as the Older Americans Act.  The focus of these programs is to help older adults remain in the community as independently as possible.  </a:t>
            </a:r>
          </a:p>
          <a:p>
            <a:r>
              <a:rPr lang="en-US" sz="6400" b="1" dirty="0"/>
              <a:t>Private pay</a:t>
            </a:r>
            <a:r>
              <a:rPr lang="en-US" sz="6400" dirty="0"/>
              <a:t>— When someone can afford to pay out-of-pocket for their care from their own income and assets. </a:t>
            </a:r>
          </a:p>
          <a:p>
            <a:r>
              <a:rPr lang="en-US" sz="6400" b="1" dirty="0"/>
              <a:t>Long-term care insurance—</a:t>
            </a:r>
            <a:r>
              <a:rPr lang="en-US" sz="6400" dirty="0"/>
              <a:t>These are policies which reimburse policyholders a daily amount (up to a pre-selected limit) for services to assist them with activities of daily living such as bathing, dressing, or eating.  You can select a range of care options and benefits that allow you to get the services you need, where you need them.  </a:t>
            </a:r>
          </a:p>
          <a:p>
            <a:pPr marL="0" indent="0">
              <a:buNone/>
              <a:tabLst>
                <a:tab pos="3833813" algn="l"/>
              </a:tabLst>
            </a:pPr>
            <a:r>
              <a:rPr lang="en-US" sz="6400" dirty="0"/>
              <a:t> 	(ACL, </a:t>
            </a:r>
            <a:r>
              <a:rPr lang="en-US" sz="6400" dirty="0" err="1"/>
              <a:t>n.d.</a:t>
            </a:r>
            <a:r>
              <a:rPr lang="en-US" sz="6400" dirty="0"/>
              <a:t>-</a:t>
            </a:r>
            <a:r>
              <a:rPr lang="en-US" sz="6400" dirty="0" smtClean="0"/>
              <a:t>a; 2018; </a:t>
            </a:r>
            <a:r>
              <a:rPr lang="en-US" sz="6400" dirty="0" err="1"/>
              <a:t>n.d.</a:t>
            </a:r>
            <a:r>
              <a:rPr lang="en-US" sz="6400" dirty="0"/>
              <a:t>-c) </a:t>
            </a:r>
            <a:endParaRPr lang="en-US" dirty="0"/>
          </a:p>
        </p:txBody>
      </p:sp>
    </p:spTree>
    <p:extLst>
      <p:ext uri="{BB962C8B-B14F-4D97-AF65-F5344CB8AC3E}">
        <p14:creationId xmlns:p14="http://schemas.microsoft.com/office/powerpoint/2010/main" val="1881069985"/>
      </p:ext>
    </p:extLst>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457200"/>
            <a:ext cx="8229600" cy="685800"/>
          </a:xfrm>
        </p:spPr>
        <p:txBody>
          <a:bodyPr>
            <a:normAutofit/>
          </a:bodyPr>
          <a:lstStyle/>
          <a:p>
            <a:pPr algn="l"/>
            <a:r>
              <a:rPr lang="en-US" sz="2800" dirty="0">
                <a:solidFill>
                  <a:schemeClr val="tx2"/>
                </a:solidFill>
              </a:rPr>
              <a:t>Insurance and Long-Term Care</a:t>
            </a:r>
          </a:p>
        </p:txBody>
      </p:sp>
      <p:sp>
        <p:nvSpPr>
          <p:cNvPr id="3" name="Content Placeholder 2"/>
          <p:cNvSpPr>
            <a:spLocks noGrp="1"/>
          </p:cNvSpPr>
          <p:nvPr>
            <p:ph idx="1"/>
          </p:nvPr>
        </p:nvSpPr>
        <p:spPr>
          <a:xfrm>
            <a:off x="457200" y="1600201"/>
            <a:ext cx="8229600" cy="1143000"/>
          </a:xfrm>
        </p:spPr>
        <p:txBody>
          <a:bodyPr>
            <a:normAutofit/>
          </a:bodyPr>
          <a:lstStyle/>
          <a:p>
            <a:r>
              <a:rPr lang="en-US" sz="2000" b="1" dirty="0">
                <a:latin typeface="Calibri" charset="0"/>
                <a:ea typeface="Calibri" charset="0"/>
                <a:cs typeface="Calibri" charset="0"/>
                <a:hlinkClick r:id="rId3"/>
              </a:rPr>
              <a:t>VIDEO</a:t>
            </a:r>
            <a:r>
              <a:rPr lang="en-US" sz="2000" dirty="0">
                <a:latin typeface="Calibri" charset="0"/>
                <a:ea typeface="Calibri" charset="0"/>
                <a:cs typeface="Calibri" charset="0"/>
                <a:hlinkClick r:id="rId3"/>
              </a:rPr>
              <a:t>: Long-term care: Does health insurance cover it?</a:t>
            </a:r>
            <a:endParaRPr lang="en-US" sz="2000" dirty="0">
              <a:latin typeface="Calibri" charset="0"/>
              <a:ea typeface="Calibri" charset="0"/>
              <a:cs typeface="Calibri" charset="0"/>
            </a:endParaRPr>
          </a:p>
        </p:txBody>
      </p:sp>
    </p:spTree>
    <p:extLst>
      <p:ext uri="{BB962C8B-B14F-4D97-AF65-F5344CB8AC3E}">
        <p14:creationId xmlns:p14="http://schemas.microsoft.com/office/powerpoint/2010/main" val="226253893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5759" y="681534"/>
            <a:ext cx="8229600" cy="639762"/>
          </a:xfrm>
        </p:spPr>
        <p:txBody>
          <a:bodyPr>
            <a:normAutofit/>
          </a:bodyPr>
          <a:lstStyle/>
          <a:p>
            <a:pPr algn="l"/>
            <a:r>
              <a:rPr lang="en-US" sz="2800" dirty="0">
                <a:solidFill>
                  <a:schemeClr val="tx2"/>
                </a:solidFill>
              </a:rPr>
              <a:t>Role of Clinical Psychologists </a:t>
            </a:r>
          </a:p>
        </p:txBody>
      </p:sp>
      <p:sp>
        <p:nvSpPr>
          <p:cNvPr id="3" name="Content Placeholder 2"/>
          <p:cNvSpPr>
            <a:spLocks noGrp="1"/>
          </p:cNvSpPr>
          <p:nvPr>
            <p:ph idx="1"/>
          </p:nvPr>
        </p:nvSpPr>
        <p:spPr>
          <a:xfrm>
            <a:off x="457200" y="1600201"/>
            <a:ext cx="8229600" cy="3352800"/>
          </a:xfrm>
        </p:spPr>
        <p:txBody>
          <a:bodyPr>
            <a:noAutofit/>
          </a:bodyPr>
          <a:lstStyle/>
          <a:p>
            <a:pPr lvl="0"/>
            <a:r>
              <a:rPr lang="en-US" sz="2000" dirty="0">
                <a:latin typeface="Calibri" charset="0"/>
                <a:ea typeface="Calibri" charset="0"/>
                <a:cs typeface="Calibri" charset="0"/>
              </a:rPr>
              <a:t>Clinical psychologists hold a doctoral degree such as a PhD or </a:t>
            </a:r>
            <a:r>
              <a:rPr lang="en-US" sz="2000" dirty="0" err="1">
                <a:latin typeface="Calibri" charset="0"/>
                <a:ea typeface="Calibri" charset="0"/>
                <a:cs typeface="Calibri" charset="0"/>
              </a:rPr>
              <a:t>PsyD</a:t>
            </a:r>
            <a:r>
              <a:rPr lang="en-US" sz="2000" dirty="0">
                <a:latin typeface="Calibri" charset="0"/>
                <a:ea typeface="Calibri" charset="0"/>
                <a:cs typeface="Calibri" charset="0"/>
              </a:rPr>
              <a:t>, study both normal and abnormal functioning and treat persons with mental and emotional problems. </a:t>
            </a:r>
          </a:p>
          <a:p>
            <a:pPr lvl="0"/>
            <a:r>
              <a:rPr lang="en-US" sz="2000" dirty="0">
                <a:latin typeface="Calibri" charset="0"/>
                <a:ea typeface="Calibri" charset="0"/>
                <a:cs typeface="Calibri" charset="0"/>
              </a:rPr>
              <a:t>Psychologists who offer these services are required to be licensed or certified at the clinical level in their state of practice. </a:t>
            </a:r>
          </a:p>
          <a:p>
            <a:pPr lvl="0"/>
            <a:r>
              <a:rPr lang="en-US" sz="2000" dirty="0">
                <a:latin typeface="Calibri" charset="0"/>
                <a:ea typeface="Calibri" charset="0"/>
                <a:cs typeface="Calibri" charset="0"/>
              </a:rPr>
              <a:t>They study and encourage behaviors that build wellness and emotional resilience. </a:t>
            </a:r>
          </a:p>
          <a:p>
            <a:pPr lvl="0">
              <a:spcAft>
                <a:spcPts val="2000"/>
              </a:spcAft>
            </a:pPr>
            <a:r>
              <a:rPr lang="en-US" sz="2000" dirty="0">
                <a:latin typeface="Calibri" charset="0"/>
                <a:ea typeface="Calibri" charset="0"/>
                <a:cs typeface="Calibri" charset="0"/>
              </a:rPr>
              <a:t>More psychologists are teaming with other health care providers to provide whole-person health care.</a:t>
            </a:r>
          </a:p>
          <a:p>
            <a:pPr marL="0" lvl="0" indent="0" algn="r">
              <a:buNone/>
            </a:pPr>
            <a:r>
              <a:rPr lang="en-US" sz="2000" dirty="0">
                <a:latin typeface="Calibri" charset="0"/>
                <a:ea typeface="Calibri" charset="0"/>
                <a:cs typeface="Calibri" charset="0"/>
              </a:rPr>
              <a:t>(APA, </a:t>
            </a:r>
            <a:r>
              <a:rPr lang="en-US" sz="2000" dirty="0" err="1">
                <a:latin typeface="Calibri" charset="0"/>
                <a:ea typeface="Calibri" charset="0"/>
                <a:cs typeface="Calibri" charset="0"/>
              </a:rPr>
              <a:t>n.d.</a:t>
            </a:r>
            <a:r>
              <a:rPr lang="en-US" sz="2000" dirty="0">
                <a:latin typeface="Calibri" charset="0"/>
                <a:ea typeface="Calibri" charset="0"/>
                <a:cs typeface="Calibri" charset="0"/>
              </a:rPr>
              <a:t>-e)</a:t>
            </a:r>
          </a:p>
        </p:txBody>
      </p:sp>
    </p:spTree>
    <p:extLst>
      <p:ext uri="{BB962C8B-B14F-4D97-AF65-F5344CB8AC3E}">
        <p14:creationId xmlns:p14="http://schemas.microsoft.com/office/powerpoint/2010/main" val="941394739"/>
      </p:ext>
    </p:extLst>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2271" y="567202"/>
            <a:ext cx="8229600" cy="563562"/>
          </a:xfrm>
        </p:spPr>
        <p:txBody>
          <a:bodyPr>
            <a:noAutofit/>
          </a:bodyPr>
          <a:lstStyle/>
          <a:p>
            <a:pPr algn="l"/>
            <a:r>
              <a:rPr lang="en-US" sz="2800" dirty="0">
                <a:solidFill>
                  <a:schemeClr val="tx2"/>
                </a:solidFill>
              </a:rPr>
              <a:t>Advance Care Planning</a:t>
            </a:r>
          </a:p>
        </p:txBody>
      </p:sp>
      <p:sp>
        <p:nvSpPr>
          <p:cNvPr id="3" name="Content Placeholder 2"/>
          <p:cNvSpPr>
            <a:spLocks noGrp="1"/>
          </p:cNvSpPr>
          <p:nvPr>
            <p:ph idx="1"/>
          </p:nvPr>
        </p:nvSpPr>
        <p:spPr>
          <a:xfrm>
            <a:off x="457200" y="1219200"/>
            <a:ext cx="8229600" cy="5029200"/>
          </a:xfrm>
        </p:spPr>
        <p:txBody>
          <a:bodyPr>
            <a:normAutofit/>
          </a:bodyPr>
          <a:lstStyle/>
          <a:p>
            <a:pPr lvl="0"/>
            <a:r>
              <a:rPr lang="en-US" sz="2000" dirty="0">
                <a:latin typeface="Calibri" charset="0"/>
                <a:ea typeface="Calibri" charset="0"/>
                <a:cs typeface="Calibri" charset="0"/>
              </a:rPr>
              <a:t>Many clinical social workers and clinical psychologists practicing with persons affected by dementia have training in advance-care planning in order to address the important wishes and decisions that are best discussed and documented. </a:t>
            </a:r>
          </a:p>
          <a:p>
            <a:pPr lvl="0"/>
            <a:r>
              <a:rPr lang="en-US" sz="2000" dirty="0">
                <a:latin typeface="Calibri" charset="0"/>
                <a:ea typeface="Calibri" charset="0"/>
                <a:cs typeface="Calibri" charset="0"/>
              </a:rPr>
              <a:t>Clinical psychologists can assess for competency and capacity of </a:t>
            </a:r>
            <a:r>
              <a:rPr lang="en-US" sz="2000" dirty="0" err="1">
                <a:latin typeface="Calibri" charset="0"/>
                <a:ea typeface="Calibri" charset="0"/>
                <a:cs typeface="Calibri" charset="0"/>
              </a:rPr>
              <a:t>PLwD</a:t>
            </a:r>
            <a:r>
              <a:rPr lang="en-US" sz="2000" dirty="0">
                <a:latin typeface="Calibri" charset="0"/>
                <a:ea typeface="Calibri" charset="0"/>
                <a:cs typeface="Calibri" charset="0"/>
              </a:rPr>
              <a:t> to engage in these discussions and decision-making processes. Both disciplines often recommend working with an elder law attorney for guidance on some of the ethical and legal needs and decisions. </a:t>
            </a:r>
          </a:p>
        </p:txBody>
      </p:sp>
    </p:spTree>
    <p:extLst>
      <p:ext uri="{BB962C8B-B14F-4D97-AF65-F5344CB8AC3E}">
        <p14:creationId xmlns:p14="http://schemas.microsoft.com/office/powerpoint/2010/main" val="1281719834"/>
      </p:ext>
    </p:extLst>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07087"/>
            <a:ext cx="8229600" cy="792162"/>
          </a:xfrm>
        </p:spPr>
        <p:txBody>
          <a:bodyPr>
            <a:noAutofit/>
          </a:bodyPr>
          <a:lstStyle/>
          <a:p>
            <a:pPr algn="l"/>
            <a:r>
              <a:rPr lang="en-US" sz="2800" dirty="0">
                <a:solidFill>
                  <a:schemeClr val="tx2"/>
                </a:solidFill>
              </a:rPr>
              <a:t>Advance Care Planning (continued)</a:t>
            </a:r>
          </a:p>
        </p:txBody>
      </p:sp>
      <p:sp>
        <p:nvSpPr>
          <p:cNvPr id="3" name="Content Placeholder 2"/>
          <p:cNvSpPr>
            <a:spLocks noGrp="1"/>
          </p:cNvSpPr>
          <p:nvPr>
            <p:ph idx="1"/>
          </p:nvPr>
        </p:nvSpPr>
        <p:spPr>
          <a:xfrm>
            <a:off x="457200" y="1170563"/>
            <a:ext cx="8229600" cy="5077837"/>
          </a:xfrm>
        </p:spPr>
        <p:txBody>
          <a:bodyPr>
            <a:noAutofit/>
          </a:bodyPr>
          <a:lstStyle/>
          <a:p>
            <a:pPr lvl="0"/>
            <a:r>
              <a:rPr lang="en-US" dirty="0">
                <a:latin typeface="Calibri" charset="0"/>
                <a:ea typeface="Calibri" charset="0"/>
                <a:cs typeface="Calibri" charset="0"/>
              </a:rPr>
              <a:t>By putting financial and legal plans in place early on in the dementia diagnosis, if decisions had not been made before diagnosis, this action and documented decisions allows the </a:t>
            </a:r>
            <a:r>
              <a:rPr lang="en-US" dirty="0" err="1">
                <a:latin typeface="Calibri" charset="0"/>
                <a:ea typeface="Calibri" charset="0"/>
                <a:cs typeface="Calibri" charset="0"/>
              </a:rPr>
              <a:t>PLwD</a:t>
            </a:r>
            <a:r>
              <a:rPr lang="en-US" dirty="0">
                <a:latin typeface="Calibri" charset="0"/>
                <a:ea typeface="Calibri" charset="0"/>
                <a:cs typeface="Calibri" charset="0"/>
              </a:rPr>
              <a:t> to express wishes for future care and decisions. It also allows time to work through the complex issues involved in long-term care.</a:t>
            </a:r>
          </a:p>
          <a:p>
            <a:pPr lvl="1">
              <a:buFont typeface="Courier New" panose="02070309020205020404" pitchFamily="49" charset="0"/>
              <a:buChar char="o"/>
            </a:pPr>
            <a:r>
              <a:rPr lang="en-US" dirty="0">
                <a:latin typeface="Calibri" charset="0"/>
                <a:ea typeface="Calibri" charset="0"/>
                <a:cs typeface="Calibri" charset="0"/>
              </a:rPr>
              <a:t>Advance directives/health care agents</a:t>
            </a:r>
          </a:p>
          <a:p>
            <a:pPr lvl="1">
              <a:buFont typeface="Courier New" panose="02070309020205020404" pitchFamily="49" charset="0"/>
              <a:buChar char="o"/>
            </a:pPr>
            <a:r>
              <a:rPr lang="en-US" dirty="0">
                <a:latin typeface="Calibri" charset="0"/>
                <a:ea typeface="Calibri" charset="0"/>
                <a:cs typeface="Calibri" charset="0"/>
              </a:rPr>
              <a:t>Powers of Attorney (POA): financial and medical</a:t>
            </a:r>
          </a:p>
          <a:p>
            <a:pPr lvl="1">
              <a:buFont typeface="Courier New" panose="02070309020205020404" pitchFamily="49" charset="0"/>
              <a:buChar char="o"/>
            </a:pPr>
            <a:r>
              <a:rPr lang="en-US" dirty="0">
                <a:latin typeface="Calibri" charset="0"/>
                <a:ea typeface="Calibri" charset="0"/>
                <a:cs typeface="Calibri" charset="0"/>
              </a:rPr>
              <a:t>Person living with dementia- choice of POA—family member, friend or lawyer</a:t>
            </a:r>
          </a:p>
          <a:p>
            <a:pPr lvl="1">
              <a:buFont typeface="Courier New" panose="02070309020205020404" pitchFamily="49" charset="0"/>
              <a:buChar char="o"/>
            </a:pPr>
            <a:r>
              <a:rPr lang="en-US" dirty="0">
                <a:latin typeface="Calibri" charset="0"/>
                <a:ea typeface="Calibri" charset="0"/>
                <a:cs typeface="Calibri" charset="0"/>
              </a:rPr>
              <a:t>Will and trusts</a:t>
            </a:r>
          </a:p>
          <a:p>
            <a:pPr lvl="1">
              <a:buFont typeface="Courier New" panose="02070309020205020404" pitchFamily="49" charset="0"/>
              <a:buChar char="o"/>
            </a:pPr>
            <a:r>
              <a:rPr lang="en-US" dirty="0">
                <a:latin typeface="Calibri" charset="0"/>
                <a:ea typeface="Calibri" charset="0"/>
                <a:cs typeface="Calibri" charset="0"/>
              </a:rPr>
              <a:t>Funeral expenses and decisions</a:t>
            </a:r>
          </a:p>
          <a:p>
            <a:pPr lvl="1">
              <a:buFont typeface="Courier New" panose="02070309020205020404" pitchFamily="49" charset="0"/>
              <a:buChar char="o"/>
            </a:pPr>
            <a:r>
              <a:rPr lang="en-US" dirty="0">
                <a:latin typeface="Calibri" charset="0"/>
                <a:ea typeface="Calibri" charset="0"/>
                <a:cs typeface="Calibri" charset="0"/>
              </a:rPr>
              <a:t>Short- and long-term care plans</a:t>
            </a:r>
          </a:p>
          <a:p>
            <a:pPr lvl="1">
              <a:buFont typeface="Courier New" panose="02070309020205020404" pitchFamily="49" charset="0"/>
              <a:buChar char="o"/>
            </a:pPr>
            <a:r>
              <a:rPr lang="en-US" dirty="0">
                <a:latin typeface="Calibri" charset="0"/>
                <a:ea typeface="Calibri" charset="0"/>
                <a:cs typeface="Calibri" charset="0"/>
              </a:rPr>
              <a:t>Medicare covers voluntary Advance Care Planning during the free Annual Wellness Visit. </a:t>
            </a:r>
          </a:p>
          <a:p>
            <a:pPr marL="457200" lvl="1" indent="0">
              <a:buNone/>
              <a:tabLst>
                <a:tab pos="4803775" algn="l"/>
              </a:tabLst>
            </a:pPr>
            <a:r>
              <a:rPr lang="en-US" dirty="0">
                <a:latin typeface="Calibri" charset="0"/>
                <a:ea typeface="Calibri" charset="0"/>
                <a:cs typeface="Calibri" charset="0"/>
              </a:rPr>
              <a:t>	 (NIA/NIH, 2013)</a:t>
            </a:r>
            <a:endParaRPr lang="en-US" dirty="0"/>
          </a:p>
        </p:txBody>
      </p:sp>
    </p:spTree>
    <p:extLst>
      <p:ext uri="{BB962C8B-B14F-4D97-AF65-F5344CB8AC3E}">
        <p14:creationId xmlns:p14="http://schemas.microsoft.com/office/powerpoint/2010/main" val="1301457142"/>
      </p:ext>
    </p:extLst>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63741"/>
            <a:ext cx="8229600" cy="1143000"/>
          </a:xfrm>
        </p:spPr>
        <p:txBody>
          <a:bodyPr>
            <a:normAutofit/>
          </a:bodyPr>
          <a:lstStyle/>
          <a:p>
            <a:pPr algn="l"/>
            <a:r>
              <a:rPr lang="en-US" sz="2800" dirty="0">
                <a:solidFill>
                  <a:schemeClr val="tx2"/>
                </a:solidFill>
              </a:rPr>
              <a:t>Advance Directives Video</a:t>
            </a:r>
          </a:p>
        </p:txBody>
      </p:sp>
      <p:sp>
        <p:nvSpPr>
          <p:cNvPr id="3" name="Content Placeholder 2"/>
          <p:cNvSpPr>
            <a:spLocks noGrp="1"/>
          </p:cNvSpPr>
          <p:nvPr>
            <p:ph idx="1"/>
          </p:nvPr>
        </p:nvSpPr>
        <p:spPr>
          <a:xfrm>
            <a:off x="457200" y="1600201"/>
            <a:ext cx="8229600" cy="1143000"/>
          </a:xfrm>
        </p:spPr>
        <p:txBody>
          <a:bodyPr>
            <a:normAutofit/>
          </a:bodyPr>
          <a:lstStyle/>
          <a:p>
            <a:r>
              <a:rPr lang="en-US" sz="2000" b="1" dirty="0">
                <a:latin typeface="Calibri" charset="0"/>
                <a:ea typeface="Calibri" charset="0"/>
                <a:cs typeface="Calibri" charset="0"/>
              </a:rPr>
              <a:t>VIDEO</a:t>
            </a:r>
            <a:r>
              <a:rPr lang="en-US" sz="2000" dirty="0">
                <a:latin typeface="Calibri" charset="0"/>
                <a:ea typeface="Calibri" charset="0"/>
                <a:cs typeface="Calibri" charset="0"/>
              </a:rPr>
              <a:t>: </a:t>
            </a:r>
            <a:r>
              <a:rPr lang="en-US" sz="2000" dirty="0">
                <a:latin typeface="Calibri" charset="0"/>
                <a:ea typeface="Calibri" charset="0"/>
                <a:cs typeface="Calibri" charset="0"/>
                <a:hlinkClick r:id="rId3"/>
              </a:rPr>
              <a:t>Advance care directives</a:t>
            </a:r>
            <a:endParaRPr lang="en-US" sz="2000" dirty="0">
              <a:latin typeface="Calibri" charset="0"/>
              <a:ea typeface="Calibri" charset="0"/>
              <a:cs typeface="Calibri" charset="0"/>
            </a:endParaRPr>
          </a:p>
        </p:txBody>
      </p:sp>
    </p:spTree>
    <p:extLst>
      <p:ext uri="{BB962C8B-B14F-4D97-AF65-F5344CB8AC3E}">
        <p14:creationId xmlns:p14="http://schemas.microsoft.com/office/powerpoint/2010/main" val="1224137024"/>
      </p:ext>
    </p:extLst>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77729" y="609599"/>
            <a:ext cx="8229600" cy="707431"/>
          </a:xfrm>
        </p:spPr>
        <p:txBody>
          <a:bodyPr>
            <a:normAutofit/>
          </a:bodyPr>
          <a:lstStyle/>
          <a:p>
            <a:pPr algn="l"/>
            <a:r>
              <a:rPr lang="en-US" sz="2800" dirty="0">
                <a:solidFill>
                  <a:schemeClr val="tx2"/>
                </a:solidFill>
              </a:rPr>
              <a:t>End of Life Care Planning and Guidance </a:t>
            </a:r>
          </a:p>
        </p:txBody>
      </p:sp>
      <p:sp>
        <p:nvSpPr>
          <p:cNvPr id="3" name="Content Placeholder 2"/>
          <p:cNvSpPr>
            <a:spLocks noGrp="1"/>
          </p:cNvSpPr>
          <p:nvPr>
            <p:ph idx="1"/>
          </p:nvPr>
        </p:nvSpPr>
        <p:spPr>
          <a:xfrm>
            <a:off x="228600" y="1371600"/>
            <a:ext cx="8229600" cy="5135563"/>
          </a:xfrm>
        </p:spPr>
        <p:txBody>
          <a:bodyPr>
            <a:noAutofit/>
          </a:bodyPr>
          <a:lstStyle/>
          <a:p>
            <a:pPr marL="0" lvl="0" indent="0">
              <a:buNone/>
            </a:pPr>
            <a:r>
              <a:rPr lang="en-US" sz="2000" dirty="0">
                <a:latin typeface="Calibri" charset="0"/>
                <a:ea typeface="Calibri" charset="0"/>
                <a:cs typeface="Calibri" charset="0"/>
              </a:rPr>
              <a:t>Clinical social workers and clinical psychologists in healthcare, long term care, hospice and palliative care provide end-of-life care planning. </a:t>
            </a:r>
          </a:p>
          <a:p>
            <a:pPr lvl="1">
              <a:buFont typeface="Arial" panose="020B0604020202020204" pitchFamily="34" charset="0"/>
              <a:buChar char="•"/>
            </a:pPr>
            <a:r>
              <a:rPr lang="en-US" sz="2000" dirty="0">
                <a:latin typeface="Calibri" charset="0"/>
                <a:ea typeface="Calibri" charset="0"/>
                <a:cs typeface="Calibri" charset="0"/>
              </a:rPr>
              <a:t>Advance directives </a:t>
            </a:r>
          </a:p>
          <a:p>
            <a:pPr lvl="1">
              <a:buFont typeface="Arial" panose="020B0604020202020204" pitchFamily="34" charset="0"/>
              <a:buChar char="•"/>
            </a:pPr>
            <a:r>
              <a:rPr lang="en-US" sz="2000" dirty="0">
                <a:latin typeface="Calibri" charset="0"/>
                <a:ea typeface="Calibri" charset="0"/>
                <a:cs typeface="Calibri" charset="0"/>
              </a:rPr>
              <a:t>Health care power of attorney</a:t>
            </a:r>
          </a:p>
          <a:p>
            <a:pPr lvl="1">
              <a:buFont typeface="Arial" panose="020B0604020202020204" pitchFamily="34" charset="0"/>
              <a:buChar char="•"/>
            </a:pPr>
            <a:r>
              <a:rPr lang="en-US" sz="2000" dirty="0">
                <a:latin typeface="Calibri" charset="0"/>
                <a:ea typeface="Calibri" charset="0"/>
                <a:cs typeface="Calibri" charset="0"/>
              </a:rPr>
              <a:t>Living will </a:t>
            </a:r>
          </a:p>
          <a:p>
            <a:pPr lvl="1">
              <a:buFont typeface="Arial" panose="020B0604020202020204" pitchFamily="34" charset="0"/>
              <a:buChar char="•"/>
            </a:pPr>
            <a:r>
              <a:rPr lang="en-US" sz="2000" dirty="0">
                <a:latin typeface="Calibri" charset="0"/>
                <a:ea typeface="Calibri" charset="0"/>
                <a:cs typeface="Calibri" charset="0"/>
              </a:rPr>
              <a:t>Do-Not-Resuscitate (DNR) order </a:t>
            </a:r>
          </a:p>
          <a:p>
            <a:pPr lvl="1">
              <a:buFont typeface="Arial" panose="020B0604020202020204" pitchFamily="34" charset="0"/>
              <a:buChar char="•"/>
            </a:pPr>
            <a:r>
              <a:rPr lang="en-US" sz="2000" dirty="0">
                <a:latin typeface="Calibri" charset="0"/>
                <a:ea typeface="Calibri" charset="0"/>
                <a:cs typeface="Calibri" charset="0"/>
              </a:rPr>
              <a:t>Physician Orders for Life-Sustaining Treatment (POLST) form</a:t>
            </a:r>
          </a:p>
          <a:p>
            <a:pPr marL="457200" lvl="1" indent="0" algn="r">
              <a:spcBef>
                <a:spcPts val="2000"/>
              </a:spcBef>
              <a:buNone/>
            </a:pPr>
            <a:r>
              <a:rPr lang="en-US" sz="2000" dirty="0">
                <a:latin typeface="Calibri" charset="0"/>
                <a:ea typeface="Calibri" charset="0"/>
                <a:cs typeface="Calibri" charset="0"/>
              </a:rPr>
              <a:t>(NIA,</a:t>
            </a:r>
            <a:r>
              <a:rPr lang="en-US" sz="2000" u="sng" dirty="0">
                <a:latin typeface="Calibri" charset="0"/>
                <a:ea typeface="Calibri" charset="0"/>
                <a:cs typeface="Calibri" charset="0"/>
              </a:rPr>
              <a:t> </a:t>
            </a:r>
            <a:r>
              <a:rPr lang="en-US" sz="2000" dirty="0" err="1">
                <a:latin typeface="Calibri" charset="0"/>
                <a:ea typeface="Calibri" charset="0"/>
                <a:cs typeface="Calibri" charset="0"/>
              </a:rPr>
              <a:t>n.d.</a:t>
            </a:r>
            <a:r>
              <a:rPr lang="en-US" sz="2000" dirty="0">
                <a:latin typeface="Calibri" charset="0"/>
                <a:ea typeface="Calibri" charset="0"/>
                <a:cs typeface="Calibri" charset="0"/>
              </a:rPr>
              <a:t>-d) </a:t>
            </a:r>
            <a:endParaRPr lang="en-US" sz="1500" dirty="0"/>
          </a:p>
        </p:txBody>
      </p:sp>
    </p:spTree>
    <p:extLst>
      <p:ext uri="{BB962C8B-B14F-4D97-AF65-F5344CB8AC3E}">
        <p14:creationId xmlns:p14="http://schemas.microsoft.com/office/powerpoint/2010/main" val="1125668805"/>
      </p:ext>
    </p:extLst>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0786" y="363018"/>
            <a:ext cx="8229600" cy="563562"/>
          </a:xfrm>
        </p:spPr>
        <p:txBody>
          <a:bodyPr>
            <a:noAutofit/>
          </a:bodyPr>
          <a:lstStyle/>
          <a:p>
            <a:pPr algn="l"/>
            <a:r>
              <a:rPr lang="en-US" sz="2800" dirty="0">
                <a:solidFill>
                  <a:schemeClr val="tx2"/>
                </a:solidFill>
              </a:rPr>
              <a:t>Summary </a:t>
            </a:r>
          </a:p>
        </p:txBody>
      </p:sp>
      <p:sp>
        <p:nvSpPr>
          <p:cNvPr id="3" name="Content Placeholder 2"/>
          <p:cNvSpPr>
            <a:spLocks noGrp="1"/>
          </p:cNvSpPr>
          <p:nvPr>
            <p:ph idx="1"/>
          </p:nvPr>
        </p:nvSpPr>
        <p:spPr>
          <a:xfrm>
            <a:off x="460786" y="1268757"/>
            <a:ext cx="8229600" cy="5589243"/>
          </a:xfrm>
        </p:spPr>
        <p:txBody>
          <a:bodyPr>
            <a:normAutofit/>
          </a:bodyPr>
          <a:lstStyle/>
          <a:p>
            <a:pPr lvl="0"/>
            <a:r>
              <a:rPr lang="en-US" sz="2000" dirty="0">
                <a:latin typeface="Calibri" charset="0"/>
                <a:ea typeface="Calibri" charset="0"/>
                <a:cs typeface="Calibri" charset="0"/>
              </a:rPr>
              <a:t>This module provided:</a:t>
            </a:r>
          </a:p>
          <a:p>
            <a:pPr lvl="1">
              <a:buFont typeface="Courier New" panose="02070309020205020404" pitchFamily="49" charset="0"/>
              <a:buChar char="o"/>
            </a:pPr>
            <a:r>
              <a:rPr lang="en-US" sz="2000" dirty="0">
                <a:latin typeface="Calibri" charset="0"/>
                <a:ea typeface="Calibri" charset="0"/>
                <a:cs typeface="Calibri" charset="0"/>
              </a:rPr>
              <a:t>Review of clinical social workers’ and clinical psychologists’ roles with persons affected by dementia. </a:t>
            </a:r>
          </a:p>
          <a:p>
            <a:pPr lvl="1">
              <a:buFont typeface="Courier New" panose="02070309020205020404" pitchFamily="49" charset="0"/>
              <a:buChar char="o"/>
            </a:pPr>
            <a:r>
              <a:rPr lang="en-US" sz="2000" dirty="0">
                <a:latin typeface="Calibri" charset="0"/>
                <a:ea typeface="Calibri" charset="0"/>
                <a:cs typeface="Calibri" charset="0"/>
              </a:rPr>
              <a:t>Information and resources on current knowledge, research and evidence-based practices for working with PLwD and care partners</a:t>
            </a:r>
          </a:p>
          <a:p>
            <a:pPr lvl="0"/>
            <a:r>
              <a:rPr lang="en-US" sz="2000" dirty="0">
                <a:latin typeface="Calibri" charset="0"/>
                <a:ea typeface="Calibri" charset="0"/>
                <a:cs typeface="Calibri" charset="0"/>
              </a:rPr>
              <a:t>The module intended to help clinical social workers and clinical psychologists:</a:t>
            </a:r>
          </a:p>
          <a:p>
            <a:pPr lvl="1">
              <a:buFont typeface="Courier New" panose="02070309020205020404" pitchFamily="49" charset="0"/>
              <a:buChar char="o"/>
            </a:pPr>
            <a:r>
              <a:rPr lang="en-US" sz="2000" dirty="0">
                <a:latin typeface="Calibri" charset="0"/>
                <a:ea typeface="Calibri" charset="0"/>
                <a:cs typeface="Calibri" charset="0"/>
              </a:rPr>
              <a:t>Understand best practices in dementia detection, assessment and cognitive testing. </a:t>
            </a:r>
          </a:p>
          <a:p>
            <a:pPr lvl="1">
              <a:buFont typeface="Courier New" panose="02070309020205020404" pitchFamily="49" charset="0"/>
              <a:buChar char="o"/>
            </a:pPr>
            <a:r>
              <a:rPr lang="en-US" sz="2000" dirty="0">
                <a:latin typeface="Calibri" charset="0"/>
                <a:ea typeface="Calibri" charset="0"/>
                <a:cs typeface="Calibri" charset="0"/>
              </a:rPr>
              <a:t>Educate and counsel persons affected by dementia to better manage and respond to the cognitive, psychosocial, and behavioral changes associated with </a:t>
            </a:r>
            <a:r>
              <a:rPr lang="en-US" sz="2000" dirty="0" err="1">
                <a:latin typeface="Calibri" charset="0"/>
                <a:ea typeface="Calibri" charset="0"/>
                <a:cs typeface="Calibri" charset="0"/>
              </a:rPr>
              <a:t>PLwD</a:t>
            </a:r>
            <a:r>
              <a:rPr lang="en-US" sz="2000" dirty="0">
                <a:latin typeface="Calibri" charset="0"/>
                <a:ea typeface="Calibri" charset="0"/>
                <a:cs typeface="Calibri" charset="0"/>
              </a:rPr>
              <a:t>.</a:t>
            </a:r>
          </a:p>
          <a:p>
            <a:pPr lvl="1">
              <a:buFont typeface="Courier New" panose="02070309020205020404" pitchFamily="49" charset="0"/>
              <a:buChar char="o"/>
            </a:pPr>
            <a:r>
              <a:rPr lang="en-US" sz="2000" dirty="0">
                <a:latin typeface="Calibri" charset="0"/>
                <a:ea typeface="Calibri" charset="0"/>
                <a:cs typeface="Calibri" charset="0"/>
              </a:rPr>
              <a:t>Identify effective and available interventions, tools, practice standards and resources.</a:t>
            </a:r>
          </a:p>
        </p:txBody>
      </p:sp>
    </p:spTree>
    <p:extLst>
      <p:ext uri="{BB962C8B-B14F-4D97-AF65-F5344CB8AC3E}">
        <p14:creationId xmlns:p14="http://schemas.microsoft.com/office/powerpoint/2010/main" val="3560521960"/>
      </p:ext>
    </p:extLst>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l"/>
            <a:r>
              <a:rPr lang="en-US" sz="3100" b="1" dirty="0">
                <a:solidFill>
                  <a:schemeClr val="tx2">
                    <a:lumMod val="75000"/>
                  </a:schemeClr>
                </a:solidFill>
              </a:rPr>
              <a:t>Evaluation</a:t>
            </a:r>
          </a:p>
        </p:txBody>
      </p:sp>
      <p:sp>
        <p:nvSpPr>
          <p:cNvPr id="23" name="Content Placeholder 22"/>
          <p:cNvSpPr>
            <a:spLocks noGrp="1"/>
          </p:cNvSpPr>
          <p:nvPr>
            <p:ph idx="1"/>
          </p:nvPr>
        </p:nvSpPr>
        <p:spPr>
          <a:xfrm>
            <a:off x="457200" y="1644086"/>
            <a:ext cx="8229600" cy="3631763"/>
          </a:xfrm>
        </p:spPr>
        <p:txBody>
          <a:bodyPr/>
          <a:lstStyle/>
          <a:p>
            <a:pPr lvl="0">
              <a:spcBef>
                <a:spcPts val="0"/>
              </a:spcBef>
              <a:buFont typeface="+mj-lt"/>
              <a:buAutoNum type="arabicPeriod"/>
            </a:pPr>
            <a:r>
              <a:rPr lang="en-US" b="1" dirty="0">
                <a:latin typeface="Calibri" panose="020F0502020204030204" pitchFamily="34" charset="0"/>
                <a:ea typeface="Calibri" panose="020F0502020204030204" pitchFamily="34" charset="0"/>
                <a:cs typeface="Times New Roman" panose="02020603050405020304" pitchFamily="18" charset="0"/>
              </a:rPr>
              <a:t>Which of the following are roles performed by clinical social workers and clinical psychologists as part of an interprofessional care team? </a:t>
            </a:r>
            <a:endParaRPr lang="en-US" b="1" dirty="0" smtClean="0">
              <a:latin typeface="Calibri" panose="020F0502020204030204" pitchFamily="34" charset="0"/>
              <a:ea typeface="Calibri" panose="020F0502020204030204" pitchFamily="34" charset="0"/>
              <a:cs typeface="Times New Roman" panose="02020603050405020304" pitchFamily="18" charset="0"/>
            </a:endParaRPr>
          </a:p>
          <a:p>
            <a:pPr lvl="1">
              <a:spcBef>
                <a:spcPts val="0"/>
              </a:spcBef>
              <a:buFont typeface="+mj-lt"/>
              <a:buAutoNum type="alphaLcPeriod"/>
              <a:tabLst>
                <a:tab pos="914400" algn="l"/>
              </a:tabLst>
            </a:pPr>
            <a:r>
              <a:rPr lang="en-US" dirty="0" smtClean="0"/>
              <a:t>Providing </a:t>
            </a:r>
            <a:r>
              <a:rPr lang="en-US" dirty="0"/>
              <a:t>care in an adult day care center or psychiatric unit</a:t>
            </a:r>
          </a:p>
          <a:p>
            <a:pPr lvl="1">
              <a:spcBef>
                <a:spcPts val="0"/>
              </a:spcBef>
              <a:buFont typeface="+mj-lt"/>
              <a:buAutoNum type="alphaLcPeriod"/>
              <a:tabLst>
                <a:tab pos="914400" algn="l"/>
              </a:tabLst>
            </a:pPr>
            <a:r>
              <a:rPr lang="en-US" dirty="0"/>
              <a:t>Educating direct care workers on best practices in long term care settings, mobile crisis units, court systems, and community health and mental health programs.</a:t>
            </a:r>
          </a:p>
          <a:p>
            <a:pPr lvl="1">
              <a:spcBef>
                <a:spcPts val="0"/>
              </a:spcBef>
              <a:buFont typeface="+mj-lt"/>
              <a:buAutoNum type="alphaLcPeriod"/>
              <a:tabLst>
                <a:tab pos="914400" algn="l"/>
              </a:tabLst>
            </a:pPr>
            <a:r>
              <a:rPr lang="en-US" dirty="0"/>
              <a:t>Helping colleagues understand the cognitive, emotional, social, and behavioral considerations presented in care of persons affected by dementia</a:t>
            </a:r>
          </a:p>
          <a:p>
            <a:pPr lvl="1">
              <a:spcBef>
                <a:spcPts val="0"/>
              </a:spcBef>
              <a:buFont typeface="+mj-lt"/>
              <a:buAutoNum type="alphaLcPeriod"/>
              <a:tabLst>
                <a:tab pos="914400" algn="l"/>
              </a:tabLst>
            </a:pPr>
            <a:r>
              <a:rPr lang="en-US" dirty="0"/>
              <a:t>All of the above</a:t>
            </a:r>
          </a:p>
          <a:p>
            <a:pPr marL="571500" marR="0" indent="0">
              <a:spcBef>
                <a:spcPts val="1200"/>
              </a:spcBef>
              <a:spcAft>
                <a:spcPts val="0"/>
              </a:spcAft>
              <a:buNone/>
            </a:pPr>
            <a:endParaRPr lang="en-US" dirty="0"/>
          </a:p>
        </p:txBody>
      </p:sp>
    </p:spTree>
    <p:extLst>
      <p:ext uri="{BB962C8B-B14F-4D97-AF65-F5344CB8AC3E}">
        <p14:creationId xmlns:p14="http://schemas.microsoft.com/office/powerpoint/2010/main" val="2060297266"/>
      </p:ext>
    </p:extLst>
  </p:cSld>
  <p:clrMapOvr>
    <a:masterClrMapping/>
  </p:clrMapOvr>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l"/>
            <a:r>
              <a:rPr lang="en-US" sz="3100" b="1" dirty="0">
                <a:solidFill>
                  <a:schemeClr val="tx2">
                    <a:lumMod val="75000"/>
                  </a:schemeClr>
                </a:solidFill>
              </a:rPr>
              <a:t>Evaluation</a:t>
            </a:r>
            <a:r>
              <a:rPr lang="en-US" sz="3100" dirty="0">
                <a:solidFill>
                  <a:schemeClr val="tx2">
                    <a:lumMod val="75000"/>
                  </a:schemeClr>
                </a:solidFill>
              </a:rPr>
              <a:t> (continued)</a:t>
            </a:r>
          </a:p>
        </p:txBody>
      </p:sp>
      <p:sp>
        <p:nvSpPr>
          <p:cNvPr id="23" name="Content Placeholder 22"/>
          <p:cNvSpPr>
            <a:spLocks noGrp="1"/>
          </p:cNvSpPr>
          <p:nvPr>
            <p:ph idx="1"/>
          </p:nvPr>
        </p:nvSpPr>
        <p:spPr>
          <a:xfrm>
            <a:off x="457200" y="1644087"/>
            <a:ext cx="8229600" cy="5555367"/>
          </a:xfrm>
        </p:spPr>
        <p:txBody>
          <a:bodyPr/>
          <a:lstStyle/>
          <a:p>
            <a:pPr marL="0" lvl="0" indent="0">
              <a:spcBef>
                <a:spcPts val="0"/>
              </a:spcBef>
              <a:buNone/>
              <a:tabLst>
                <a:tab pos="457200" algn="l"/>
              </a:tabLst>
            </a:pPr>
            <a:r>
              <a:rPr lang="en-US" b="1" dirty="0" smtClean="0">
                <a:latin typeface="Calibri" charset="0"/>
                <a:cs typeface="Calibri" charset="0"/>
              </a:rPr>
              <a:t>2. </a:t>
            </a:r>
            <a:r>
              <a:rPr lang="en-US" b="1" dirty="0" smtClean="0"/>
              <a:t>Which </a:t>
            </a:r>
            <a:r>
              <a:rPr lang="en-US" b="1" dirty="0"/>
              <a:t>statement is false?</a:t>
            </a:r>
            <a:endParaRPr lang="en-US" dirty="0"/>
          </a:p>
          <a:p>
            <a:pPr lvl="1">
              <a:lnSpc>
                <a:spcPct val="115000"/>
              </a:lnSpc>
              <a:spcBef>
                <a:spcPts val="0"/>
              </a:spcBef>
              <a:buFont typeface="+mj-lt"/>
              <a:buAutoNum type="alphaLcPeriod"/>
              <a:tabLst>
                <a:tab pos="914400" algn="l"/>
              </a:tabLst>
            </a:pPr>
            <a:r>
              <a:rPr lang="en-US" dirty="0">
                <a:latin typeface="Calibri" panose="020F0502020204030204" pitchFamily="34" charset="0"/>
                <a:ea typeface="Calibri" panose="020F0502020204030204" pitchFamily="34" charset="0"/>
                <a:cs typeface="Times New Roman" panose="02020603050405020304" pitchFamily="18" charset="0"/>
              </a:rPr>
              <a:t>Clinical social workers and clinical psychologists are not mandated to report suspected abuse, neglect or exploitation of persons living with dementia because such persons cannot give permission to have this information released. </a:t>
            </a:r>
          </a:p>
          <a:p>
            <a:pPr lvl="1">
              <a:lnSpc>
                <a:spcPct val="115000"/>
              </a:lnSpc>
              <a:spcBef>
                <a:spcPts val="0"/>
              </a:spcBef>
              <a:buFont typeface="+mj-lt"/>
              <a:buAutoNum type="alphaLcPeriod"/>
              <a:tabLst>
                <a:tab pos="914400" algn="l"/>
              </a:tabLst>
            </a:pPr>
            <a:r>
              <a:rPr lang="en-US" dirty="0">
                <a:latin typeface="Calibri" panose="020F0502020204030204" pitchFamily="34" charset="0"/>
                <a:ea typeface="Calibri" panose="020F0502020204030204" pitchFamily="34" charset="0"/>
                <a:cs typeface="Times New Roman" panose="02020603050405020304" pitchFamily="18" charset="0"/>
              </a:rPr>
              <a:t> Clinical social workers and clinical psychologists often provide testing to assess for cognitive impairment.</a:t>
            </a:r>
          </a:p>
          <a:p>
            <a:pPr lvl="1">
              <a:lnSpc>
                <a:spcPct val="115000"/>
              </a:lnSpc>
              <a:spcBef>
                <a:spcPts val="0"/>
              </a:spcBef>
              <a:buFont typeface="+mj-lt"/>
              <a:buAutoNum type="alphaLcPeriod"/>
              <a:tabLst>
                <a:tab pos="914400" algn="l"/>
              </a:tabLst>
            </a:pPr>
            <a:r>
              <a:rPr lang="en-US" dirty="0">
                <a:latin typeface="Calibri" panose="020F0502020204030204" pitchFamily="34" charset="0"/>
                <a:ea typeface="Calibri" panose="020F0502020204030204" pitchFamily="34" charset="0"/>
                <a:cs typeface="Times New Roman" panose="02020603050405020304" pitchFamily="18" charset="0"/>
              </a:rPr>
              <a:t>Clinical social workers and clinical psychologists need to understand and be able to articulate the neurobiology as well as cognitive and behavioral manifestations across stages of dementia.</a:t>
            </a:r>
          </a:p>
          <a:p>
            <a:pPr lvl="1">
              <a:spcBef>
                <a:spcPts val="0"/>
              </a:spcBef>
              <a:buFont typeface="+mj-lt"/>
              <a:buAutoNum type="alphaLcPeriod"/>
              <a:tabLst>
                <a:tab pos="914400" algn="l"/>
              </a:tabLst>
            </a:pPr>
            <a:r>
              <a:rPr lang="en-US" dirty="0"/>
              <a:t>Clinical social workers and clinical psychologists are instrumental in guiding and counseling persons living with dementia and their care partners to navigate helpful support services and resources and create a plan of care.</a:t>
            </a:r>
          </a:p>
          <a:p>
            <a:pPr marL="457200" lvl="1" indent="0">
              <a:buNone/>
            </a:pPr>
            <a:endParaRPr lang="en-US" dirty="0">
              <a:latin typeface="Calibri" charset="0"/>
              <a:cs typeface="Calibri" charset="0"/>
            </a:endParaRPr>
          </a:p>
          <a:p>
            <a:pPr marL="800100" lvl="1" indent="-342900">
              <a:buFont typeface="+mj-lt"/>
              <a:buAutoNum type="alphaLcPeriod"/>
            </a:pPr>
            <a:endParaRPr lang="en-CA" dirty="0"/>
          </a:p>
        </p:txBody>
      </p:sp>
    </p:spTree>
    <p:extLst>
      <p:ext uri="{BB962C8B-B14F-4D97-AF65-F5344CB8AC3E}">
        <p14:creationId xmlns:p14="http://schemas.microsoft.com/office/powerpoint/2010/main" val="135822115"/>
      </p:ext>
    </p:extLst>
  </p:cSld>
  <p:clrMapOvr>
    <a:masterClrMapping/>
  </p:clrMapOvr>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l"/>
            <a:r>
              <a:rPr lang="en-US" sz="3100" b="1" dirty="0">
                <a:solidFill>
                  <a:schemeClr val="tx2">
                    <a:lumMod val="75000"/>
                  </a:schemeClr>
                </a:solidFill>
              </a:rPr>
              <a:t>Evaluation</a:t>
            </a:r>
            <a:r>
              <a:rPr lang="en-US" sz="3100" dirty="0">
                <a:solidFill>
                  <a:schemeClr val="tx2">
                    <a:lumMod val="75000"/>
                  </a:schemeClr>
                </a:solidFill>
              </a:rPr>
              <a:t> (continued)</a:t>
            </a:r>
          </a:p>
        </p:txBody>
      </p:sp>
      <p:sp>
        <p:nvSpPr>
          <p:cNvPr id="23" name="Content Placeholder 22"/>
          <p:cNvSpPr>
            <a:spLocks noGrp="1"/>
          </p:cNvSpPr>
          <p:nvPr>
            <p:ph idx="1"/>
          </p:nvPr>
        </p:nvSpPr>
        <p:spPr>
          <a:xfrm>
            <a:off x="457200" y="1644087"/>
            <a:ext cx="8229600" cy="6170920"/>
          </a:xfrm>
        </p:spPr>
        <p:txBody>
          <a:bodyPr/>
          <a:lstStyle/>
          <a:p>
            <a:pPr marL="0" marR="0" indent="0">
              <a:spcBef>
                <a:spcPts val="0"/>
              </a:spcBef>
              <a:buNone/>
            </a:pPr>
            <a:r>
              <a:rPr lang="en-US" b="1" dirty="0">
                <a:latin typeface="Calibri" charset="0"/>
                <a:ea typeface="Calibri" charset="0"/>
                <a:cs typeface="Calibri" charset="0"/>
              </a:rPr>
              <a:t>3</a:t>
            </a:r>
            <a:r>
              <a:rPr lang="en-US" b="1" dirty="0" smtClean="0">
                <a:latin typeface="Calibri" charset="0"/>
                <a:ea typeface="Calibri" charset="0"/>
                <a:cs typeface="Calibri" charset="0"/>
              </a:rPr>
              <a:t>. </a:t>
            </a:r>
            <a:r>
              <a:rPr lang="en-US" b="1" dirty="0">
                <a:latin typeface="Calibri" panose="020F0502020204030204" pitchFamily="34" charset="0"/>
                <a:ea typeface="Calibri" panose="020F0502020204030204" pitchFamily="34" charset="0"/>
                <a:cs typeface="Times New Roman" panose="02020603050405020304" pitchFamily="18" charset="0"/>
              </a:rPr>
              <a:t>Among the items listed, which of the suggested interventions </a:t>
            </a:r>
            <a:r>
              <a:rPr lang="en-US" b="1" u="sng" dirty="0">
                <a:latin typeface="Calibri" panose="020F0502020204030204" pitchFamily="34" charset="0"/>
                <a:ea typeface="Calibri" panose="020F0502020204030204" pitchFamily="34" charset="0"/>
                <a:cs typeface="Times New Roman" panose="02020603050405020304" pitchFamily="18" charset="0"/>
              </a:rPr>
              <a:t>is NOT</a:t>
            </a:r>
            <a:r>
              <a:rPr lang="en-US" b="1" dirty="0">
                <a:latin typeface="Calibri" panose="020F0502020204030204" pitchFamily="34" charset="0"/>
                <a:ea typeface="Calibri" panose="020F0502020204030204" pitchFamily="34" charset="0"/>
                <a:cs typeface="Times New Roman" panose="02020603050405020304" pitchFamily="18" charset="0"/>
              </a:rPr>
              <a:t> recommended by clinical social workers and psychologists to be used to support persons living with a </a:t>
            </a:r>
            <a:r>
              <a:rPr lang="en-US" b="1" u="sng" dirty="0">
                <a:latin typeface="Calibri" panose="020F0502020204030204" pitchFamily="34" charset="0"/>
                <a:ea typeface="Calibri" panose="020F0502020204030204" pitchFamily="34" charset="0"/>
                <a:cs typeface="Times New Roman" panose="02020603050405020304" pitchFamily="18" charset="0"/>
              </a:rPr>
              <a:t>diagnosis of early dementia</a:t>
            </a:r>
            <a:r>
              <a:rPr lang="en-US" b="1" dirty="0">
                <a:latin typeface="Calibri" panose="020F0502020204030204" pitchFamily="34" charset="0"/>
                <a:ea typeface="Calibri" panose="020F0502020204030204" pitchFamily="34" charset="0"/>
                <a:cs typeface="Times New Roman" panose="02020603050405020304" pitchFamily="18" charset="0"/>
              </a:rPr>
              <a:t>? </a:t>
            </a:r>
            <a:endParaRPr lang="en-US" dirty="0">
              <a:latin typeface="Calibri" panose="020F0502020204030204" pitchFamily="34" charset="0"/>
              <a:ea typeface="Calibri" panose="020F0502020204030204" pitchFamily="34" charset="0"/>
              <a:cs typeface="Times New Roman" panose="02020603050405020304" pitchFamily="18" charset="0"/>
            </a:endParaRPr>
          </a:p>
          <a:p>
            <a:pPr lvl="1">
              <a:spcBef>
                <a:spcPts val="0"/>
              </a:spcBef>
              <a:buFont typeface="+mj-lt"/>
              <a:buAutoNum type="alphaLcPeriod"/>
              <a:tabLst>
                <a:tab pos="914400" algn="l"/>
              </a:tabLst>
            </a:pPr>
            <a:r>
              <a:rPr lang="en-US" dirty="0"/>
              <a:t>Identify helpful support services and resources </a:t>
            </a:r>
          </a:p>
          <a:p>
            <a:pPr lvl="1">
              <a:spcBef>
                <a:spcPts val="0"/>
              </a:spcBef>
              <a:buFont typeface="+mj-lt"/>
              <a:buAutoNum type="alphaLcPeriod"/>
              <a:tabLst>
                <a:tab pos="914400" algn="l"/>
              </a:tabLst>
            </a:pPr>
            <a:r>
              <a:rPr lang="en-US" dirty="0"/>
              <a:t>Education about dementia </a:t>
            </a:r>
          </a:p>
          <a:p>
            <a:pPr lvl="1">
              <a:spcBef>
                <a:spcPts val="0"/>
              </a:spcBef>
              <a:buFont typeface="+mj-lt"/>
              <a:buAutoNum type="alphaLcPeriod"/>
              <a:tabLst>
                <a:tab pos="914400" algn="l"/>
              </a:tabLst>
            </a:pPr>
            <a:r>
              <a:rPr lang="en-US" dirty="0"/>
              <a:t>Referral to a psychiatrist for treatment of anxiety and depression </a:t>
            </a:r>
          </a:p>
          <a:p>
            <a:pPr lvl="1">
              <a:spcBef>
                <a:spcPts val="0"/>
              </a:spcBef>
              <a:buFont typeface="+mj-lt"/>
              <a:buAutoNum type="alphaLcPeriod"/>
              <a:tabLst>
                <a:tab pos="914400" algn="l"/>
              </a:tabLst>
            </a:pPr>
            <a:r>
              <a:rPr lang="en-US" dirty="0"/>
              <a:t>Implement advance care planning methods </a:t>
            </a:r>
            <a:endParaRPr lang="en-US" dirty="0" smtClean="0"/>
          </a:p>
          <a:p>
            <a:pPr lvl="1">
              <a:spcBef>
                <a:spcPts val="0"/>
              </a:spcBef>
              <a:buFont typeface="+mj-lt"/>
              <a:buAutoNum type="alphaLcPeriod"/>
              <a:tabLst>
                <a:tab pos="914400" algn="l"/>
              </a:tabLst>
            </a:pPr>
            <a:endParaRPr lang="en-US" dirty="0"/>
          </a:p>
          <a:p>
            <a:pPr lvl="0">
              <a:spcBef>
                <a:spcPts val="0"/>
              </a:spcBef>
              <a:buFont typeface="+mj-lt"/>
              <a:buAutoNum type="arabicPeriod" startAt="4"/>
            </a:pPr>
            <a:r>
              <a:rPr lang="en-US" b="1" dirty="0"/>
              <a:t>Who are persons affected by dementia?</a:t>
            </a:r>
            <a:endParaRPr lang="en-US" dirty="0"/>
          </a:p>
          <a:p>
            <a:pPr lvl="1">
              <a:spcBef>
                <a:spcPts val="0"/>
              </a:spcBef>
              <a:buFont typeface="+mj-lt"/>
              <a:buAutoNum type="alphaLcPeriod"/>
            </a:pPr>
            <a:r>
              <a:rPr lang="en-US" dirty="0">
                <a:latin typeface="Calibri" panose="020F0502020204030204" pitchFamily="34" charset="0"/>
                <a:ea typeface="Calibri" panose="020F0502020204030204" pitchFamily="34" charset="0"/>
                <a:cs typeface="Times New Roman" panose="02020603050405020304" pitchFamily="18" charset="0"/>
              </a:rPr>
              <a:t>Persons living with dementia </a:t>
            </a:r>
          </a:p>
          <a:p>
            <a:pPr lvl="1">
              <a:spcBef>
                <a:spcPts val="0"/>
              </a:spcBef>
              <a:buFont typeface="+mj-lt"/>
              <a:buAutoNum type="alphaLcPeriod"/>
            </a:pPr>
            <a:r>
              <a:rPr lang="en-US" dirty="0">
                <a:latin typeface="Calibri" panose="020F0502020204030204" pitchFamily="34" charset="0"/>
                <a:ea typeface="Calibri" panose="020F0502020204030204" pitchFamily="34" charset="0"/>
                <a:cs typeface="Times New Roman" panose="02020603050405020304" pitchFamily="18" charset="0"/>
              </a:rPr>
              <a:t>Care partners and families of persons living with dementia</a:t>
            </a:r>
          </a:p>
          <a:p>
            <a:pPr lvl="1">
              <a:spcBef>
                <a:spcPts val="0"/>
              </a:spcBef>
              <a:buFont typeface="+mj-lt"/>
              <a:buAutoNum type="alphaLcPeriod"/>
            </a:pPr>
            <a:r>
              <a:rPr lang="en-US" dirty="0">
                <a:latin typeface="Calibri" panose="020F0502020204030204" pitchFamily="34" charset="0"/>
                <a:ea typeface="Calibri" panose="020F0502020204030204" pitchFamily="34" charset="0"/>
                <a:cs typeface="Times New Roman" panose="02020603050405020304" pitchFamily="18" charset="0"/>
              </a:rPr>
              <a:t>Health professionals who treat persons living with dementia</a:t>
            </a:r>
          </a:p>
          <a:p>
            <a:pPr lvl="1">
              <a:spcBef>
                <a:spcPts val="0"/>
              </a:spcBef>
              <a:buFont typeface="+mj-lt"/>
              <a:buAutoNum type="alphaLcPeriod"/>
            </a:pPr>
            <a:r>
              <a:rPr lang="en-US" dirty="0">
                <a:latin typeface="Calibri" panose="020F0502020204030204" pitchFamily="34" charset="0"/>
                <a:ea typeface="Calibri" panose="020F0502020204030204" pitchFamily="34" charset="0"/>
                <a:cs typeface="Times New Roman" panose="02020603050405020304" pitchFamily="18" charset="0"/>
              </a:rPr>
              <a:t>Health professionals who treat care partners of persons living with dementia </a:t>
            </a:r>
          </a:p>
          <a:p>
            <a:pPr lvl="1">
              <a:spcBef>
                <a:spcPts val="0"/>
              </a:spcBef>
              <a:buFont typeface="+mj-lt"/>
              <a:buAutoNum type="alphaLcPeriod"/>
            </a:pPr>
            <a:r>
              <a:rPr lang="en-US" dirty="0">
                <a:latin typeface="Calibri" panose="020F0502020204030204" pitchFamily="34" charset="0"/>
                <a:ea typeface="Calibri" panose="020F0502020204030204" pitchFamily="34" charset="0"/>
                <a:cs typeface="Times New Roman" panose="02020603050405020304" pitchFamily="18" charset="0"/>
              </a:rPr>
              <a:t>All of the above</a:t>
            </a:r>
          </a:p>
          <a:p>
            <a:pPr marL="0" marR="0" indent="0">
              <a:lnSpc>
                <a:spcPct val="115000"/>
              </a:lnSpc>
              <a:spcBef>
                <a:spcPts val="0"/>
              </a:spcBef>
              <a:spcAft>
                <a:spcPts val="0"/>
              </a:spcAft>
              <a:buNone/>
            </a:pPr>
            <a:endParaRPr lang="en-US" dirty="0">
              <a:latin typeface="Calibri" panose="020F0502020204030204" pitchFamily="34" charset="0"/>
              <a:ea typeface="Calibri" panose="020F0502020204030204" pitchFamily="34" charset="0"/>
              <a:cs typeface="Times New Roman" panose="02020603050405020304" pitchFamily="18" charset="0"/>
            </a:endParaRPr>
          </a:p>
          <a:p>
            <a:pPr marL="457200" lvl="1" indent="0">
              <a:buNone/>
            </a:pPr>
            <a:endParaRPr lang="en-US" dirty="0" smtClean="0">
              <a:latin typeface="Calibri" charset="0"/>
              <a:ea typeface="Calibri" charset="0"/>
              <a:cs typeface="Calibri" charset="0"/>
            </a:endParaRPr>
          </a:p>
          <a:p>
            <a:pPr marL="800100" lvl="1" indent="-342900">
              <a:buFont typeface="+mj-lt"/>
              <a:buAutoNum type="alphaLcPeriod"/>
            </a:pPr>
            <a:endParaRPr lang="en-US" dirty="0">
              <a:latin typeface="Calibri" charset="0"/>
              <a:cs typeface="Calibri" charset="0"/>
            </a:endParaRPr>
          </a:p>
          <a:p>
            <a:pPr marL="800100" lvl="1" indent="-342900">
              <a:buFont typeface="+mj-lt"/>
              <a:buAutoNum type="alphaLcPeriod"/>
            </a:pPr>
            <a:endParaRPr lang="en-CA" dirty="0"/>
          </a:p>
        </p:txBody>
      </p:sp>
    </p:spTree>
    <p:extLst>
      <p:ext uri="{BB962C8B-B14F-4D97-AF65-F5344CB8AC3E}">
        <p14:creationId xmlns:p14="http://schemas.microsoft.com/office/powerpoint/2010/main" val="321318117"/>
      </p:ext>
    </p:extLst>
  </p:cSld>
  <p:clrMapOvr>
    <a:masterClrMapping/>
  </p:clrMapOvr>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a:spLocks noGrp="1"/>
          </p:cNvSpPr>
          <p:nvPr>
            <p:ph type="title"/>
          </p:nvPr>
        </p:nvSpPr>
        <p:spPr/>
        <p:txBody>
          <a:bodyPr>
            <a:noAutofit/>
          </a:bodyPr>
          <a:lstStyle/>
          <a:p>
            <a:pPr algn="l"/>
            <a:r>
              <a:rPr lang="en-US" sz="2800" b="1" dirty="0">
                <a:solidFill>
                  <a:schemeClr val="tx2"/>
                </a:solidFill>
              </a:rPr>
              <a:t>Acknowledgements</a:t>
            </a:r>
          </a:p>
        </p:txBody>
      </p:sp>
      <p:sp>
        <p:nvSpPr>
          <p:cNvPr id="2" name="Content Placeholder 1"/>
          <p:cNvSpPr>
            <a:spLocks noGrp="1"/>
          </p:cNvSpPr>
          <p:nvPr>
            <p:ph idx="1"/>
          </p:nvPr>
        </p:nvSpPr>
        <p:spPr>
          <a:xfrm>
            <a:off x="228600" y="1225296"/>
            <a:ext cx="8787384" cy="5457391"/>
          </a:xfrm>
        </p:spPr>
        <p:txBody>
          <a:bodyPr/>
          <a:lstStyle/>
          <a:p>
            <a:pPr marL="0" indent="0">
              <a:spcBef>
                <a:spcPts val="0"/>
              </a:spcBef>
              <a:spcAft>
                <a:spcPts val="1000"/>
              </a:spcAft>
              <a:buNone/>
            </a:pPr>
            <a:r>
              <a:rPr lang="en-US" sz="1450" dirty="0"/>
              <a:t>This module was prepared for the U.S. Department of Health and Human Services (HHS), Health Resources and Services Administration (HRSA), by The </a:t>
            </a:r>
            <a:r>
              <a:rPr lang="en-US" sz="1450" dirty="0" err="1"/>
              <a:t>Bizzell</a:t>
            </a:r>
            <a:r>
              <a:rPr lang="en-US" sz="1450" dirty="0"/>
              <a:t> Group, LLC, under contract number HHSH25034002T/HHSH250201400075I. </a:t>
            </a:r>
          </a:p>
          <a:p>
            <a:pPr marL="0" indent="0">
              <a:buNone/>
            </a:pPr>
            <a:r>
              <a:rPr lang="en-US" dirty="0"/>
              <a:t>The dementia and education experts who served on the Dementia Expert Workgroup to guide the development of the modules included: </a:t>
            </a:r>
            <a:r>
              <a:rPr lang="en-US" b="1" dirty="0"/>
              <a:t>Alice Bonner, PhD, RN, FAAN</a:t>
            </a:r>
            <a:r>
              <a:rPr lang="en-US" dirty="0"/>
              <a:t>, Secretary Elder Affairs, Massachusetts Executive Office of Elder Affairs, Boston MA</a:t>
            </a:r>
            <a:r>
              <a:rPr lang="en-US" b="1" dirty="0"/>
              <a:t>; Laurel Coleman, MD, FACP</a:t>
            </a:r>
            <a:r>
              <a:rPr lang="en-US" dirty="0"/>
              <a:t>, Kauai Medical Clinic -Hawaii Pacific Health, Lihue, HI; </a:t>
            </a:r>
            <a:r>
              <a:rPr lang="en-US" b="1" dirty="0" err="1"/>
              <a:t>Cyndy</a:t>
            </a:r>
            <a:r>
              <a:rPr lang="en-US" b="1" dirty="0"/>
              <a:t> B. Cordell, MBA</a:t>
            </a:r>
            <a:r>
              <a:rPr lang="en-US" dirty="0"/>
              <a:t>, Director, Healthcare Professional Services, Alzheimer's Association, Chicago, IL; </a:t>
            </a:r>
            <a:r>
              <a:rPr lang="en-US" b="1" dirty="0"/>
              <a:t>Dolores Gallagher Thompson, PhD, ABPP</a:t>
            </a:r>
            <a:r>
              <a:rPr lang="en-US" dirty="0"/>
              <a:t>, Professor of Research, Department of Psychiatry and Behavioral Sciences, Stanford University School of Medicine, Stanford, CA; </a:t>
            </a:r>
            <a:r>
              <a:rPr lang="en-US" b="1" dirty="0"/>
              <a:t>James Galvin, MD, MPH</a:t>
            </a:r>
            <a:r>
              <a:rPr lang="en-US" dirty="0"/>
              <a:t>, Professor of Clinical Biomedical Science and Associate Dean for Clinical Research, Florida Atlantic University, Boca Raton, FL; </a:t>
            </a:r>
            <a:r>
              <a:rPr lang="en-US" b="1" dirty="0"/>
              <a:t>Mary </a:t>
            </a:r>
            <a:r>
              <a:rPr lang="en-US" b="1" dirty="0" err="1"/>
              <a:t>Guerriero</a:t>
            </a:r>
            <a:r>
              <a:rPr lang="en-US" b="1" dirty="0"/>
              <a:t> </a:t>
            </a:r>
            <a:r>
              <a:rPr lang="en-US" b="1" dirty="0" err="1"/>
              <a:t>Austrom</a:t>
            </a:r>
            <a:r>
              <a:rPr lang="en-US" b="1" dirty="0"/>
              <a:t>, PhD</a:t>
            </a:r>
            <a:r>
              <a:rPr lang="en-US" dirty="0"/>
              <a:t>, Wesley P Martin Professor of Alzheimer's Disease Education, Department of Psychiatry, Associate Dean for Diversity Affairs, Indiana University-Purdue University Indianapolis, Indianapolis, IN; </a:t>
            </a:r>
            <a:r>
              <a:rPr lang="en-US" b="1" dirty="0"/>
              <a:t>Robert Kane, MD</a:t>
            </a:r>
            <a:r>
              <a:rPr lang="en-US" dirty="0"/>
              <a:t>, Professor and Minnesota Chair in Long-term Care &amp; Aging, Health Policy &amp; Management, School of Public Health, University of Minnesota; </a:t>
            </a:r>
            <a:r>
              <a:rPr lang="en-US" b="1" dirty="0"/>
              <a:t>Jason </a:t>
            </a:r>
            <a:r>
              <a:rPr lang="en-US" b="1" dirty="0" err="1"/>
              <a:t>Karlawish</a:t>
            </a:r>
            <a:r>
              <a:rPr lang="en-US" b="1" dirty="0"/>
              <a:t>, MD</a:t>
            </a:r>
            <a:r>
              <a:rPr lang="en-US" dirty="0"/>
              <a:t>, Professor of Medicine, Perelman School of Medicine, University of Pennsylvania; </a:t>
            </a:r>
            <a:r>
              <a:rPr lang="en-US" b="1" dirty="0"/>
              <a:t>Helen M. Matheny, MS, APR</a:t>
            </a:r>
            <a:r>
              <a:rPr lang="en-US" dirty="0"/>
              <a:t>, Director of the Alzheimer's Disease Outreach Program, </a:t>
            </a:r>
            <a:r>
              <a:rPr lang="en-US" dirty="0" err="1"/>
              <a:t>Blanchette</a:t>
            </a:r>
            <a:r>
              <a:rPr lang="en-US" dirty="0"/>
              <a:t> Rockefeller Neuroscience Institute, Morgantown, WV; </a:t>
            </a:r>
            <a:r>
              <a:rPr lang="en-US" b="1" dirty="0"/>
              <a:t>Darby </a:t>
            </a:r>
            <a:r>
              <a:rPr lang="en-US" b="1" dirty="0" err="1"/>
              <a:t>Morhardt</a:t>
            </a:r>
            <a:r>
              <a:rPr lang="en-US" b="1" dirty="0"/>
              <a:t>, PhD, LCSW</a:t>
            </a:r>
            <a:r>
              <a:rPr lang="en-US" dirty="0"/>
              <a:t>, Associate Professor, Cognitive Neurology and Alzheimer's Disease Center and Department of Preventive Medicine, Northwestern University Feinberg School of Medicine, Northwestern University, Chicago, IL; </a:t>
            </a:r>
            <a:r>
              <a:rPr lang="en-US" b="1" dirty="0"/>
              <a:t>Cecilia </a:t>
            </a:r>
            <a:r>
              <a:rPr lang="en-US" b="1" dirty="0" err="1"/>
              <a:t>Rokusek</a:t>
            </a:r>
            <a:r>
              <a:rPr lang="en-US" b="1" dirty="0"/>
              <a:t>, </a:t>
            </a:r>
            <a:r>
              <a:rPr lang="en-US" b="1" dirty="0" err="1"/>
              <a:t>EdD</a:t>
            </a:r>
            <a:r>
              <a:rPr lang="en-US" b="1" dirty="0"/>
              <a:t>, MSc, RDN</a:t>
            </a:r>
            <a:r>
              <a:rPr lang="en-US" dirty="0"/>
              <a:t>,  Assistant Dean of Research and Innovation, Professor of Family Medicine, Public Health, Nutrition, and Disaster and Emergency Preparedness, College of Osteopathic Medicine, Nova Southeastern University, Fort Lauderdale, FL. Additional expertise in the development of the modules was provided by </a:t>
            </a:r>
            <a:r>
              <a:rPr lang="en-US" b="1" dirty="0"/>
              <a:t>Meg </a:t>
            </a:r>
            <a:r>
              <a:rPr lang="en-US" b="1" dirty="0" err="1"/>
              <a:t>Kabat</a:t>
            </a:r>
            <a:r>
              <a:rPr lang="en-US" b="1" dirty="0"/>
              <a:t>, LCSW-C, CCM; Eleanor S. McConnell, PhD, MSN, RN, GCNS, BC; Linda O. Nichols, PhD, MA, BA; Todd </a:t>
            </a:r>
            <a:r>
              <a:rPr lang="en-US" b="1" dirty="0" err="1"/>
              <a:t>Semla</a:t>
            </a:r>
            <a:r>
              <a:rPr lang="en-US" b="1" dirty="0"/>
              <a:t>, MS, </a:t>
            </a:r>
            <a:r>
              <a:rPr lang="en-US" b="1" dirty="0" err="1"/>
              <a:t>PharmD</a:t>
            </a:r>
            <a:r>
              <a:rPr lang="en-US" b="1" dirty="0"/>
              <a:t>, BCPS, FCCP, AGSF; Kenneth Shay, DDS, MS,</a:t>
            </a:r>
            <a:r>
              <a:rPr lang="en-US" dirty="0"/>
              <a:t> from the U.S. Department of Veterans Affairs and </a:t>
            </a:r>
            <a:r>
              <a:rPr lang="en-US" b="1" dirty="0"/>
              <a:t>Seth Keller, MD </a:t>
            </a:r>
            <a:r>
              <a:rPr lang="en-US" dirty="0"/>
              <a:t>and </a:t>
            </a:r>
            <a:r>
              <a:rPr lang="en-US" b="1" dirty="0"/>
              <a:t>Matthew P. Janicki, PhD</a:t>
            </a:r>
            <a:r>
              <a:rPr lang="en-US" dirty="0"/>
              <a:t>, National Task Group on Intellectual Disabilities and Dementia Practices.</a:t>
            </a:r>
          </a:p>
          <a:p>
            <a:pPr marL="0" indent="0">
              <a:buNone/>
            </a:pPr>
            <a:endParaRPr lang="en-US" dirty="0"/>
          </a:p>
        </p:txBody>
      </p:sp>
    </p:spTree>
    <p:extLst>
      <p:ext uri="{BB962C8B-B14F-4D97-AF65-F5344CB8AC3E}">
        <p14:creationId xmlns:p14="http://schemas.microsoft.com/office/powerpoint/2010/main" val="391028331"/>
      </p:ext>
    </p:extLst>
  </p:cSld>
  <p:clrMapOvr>
    <a:masterClrMapping/>
  </p:clrMapOvr>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ctrTitle"/>
          </p:nvPr>
        </p:nvSpPr>
        <p:spPr/>
        <p:txBody>
          <a:bodyPr>
            <a:normAutofit/>
          </a:bodyPr>
          <a:lstStyle/>
          <a:p>
            <a:pPr algn="ctr"/>
            <a:r>
              <a:rPr lang="en-US" sz="2400" b="1" dirty="0">
                <a:solidFill>
                  <a:schemeClr val="tx1"/>
                </a:solidFill>
              </a:rPr>
              <a:t>Brought to you by the </a:t>
            </a:r>
            <a:br>
              <a:rPr lang="en-US" sz="2400" b="1" dirty="0">
                <a:solidFill>
                  <a:schemeClr val="tx1"/>
                </a:solidFill>
              </a:rPr>
            </a:br>
            <a:r>
              <a:rPr lang="en-US" sz="2400" b="1" dirty="0">
                <a:solidFill>
                  <a:schemeClr val="tx1"/>
                </a:solidFill>
              </a:rPr>
              <a:t>U.S. Department of Health and Human Services,</a:t>
            </a:r>
            <a:br>
              <a:rPr lang="en-US" sz="2400" b="1" dirty="0">
                <a:solidFill>
                  <a:schemeClr val="tx1"/>
                </a:solidFill>
              </a:rPr>
            </a:br>
            <a:r>
              <a:rPr lang="en-US" sz="2400" b="1" dirty="0">
                <a:solidFill>
                  <a:schemeClr val="tx1"/>
                </a:solidFill>
              </a:rPr>
              <a:t>Health Resources and Services Administration</a:t>
            </a:r>
          </a:p>
        </p:txBody>
      </p:sp>
      <p:pic>
        <p:nvPicPr>
          <p:cNvPr id="5" name="Picture Placeholder 4" descr="Logo of the U.S. Department of Health &amp; Human Services. "/>
          <p:cNvPicPr>
            <a:picLocks noGrp="1" noChangeAspect="1"/>
          </p:cNvPicPr>
          <p:nvPr>
            <p:ph type="pic" sz="quarter" idx="10"/>
          </p:nvPr>
        </p:nvPicPr>
        <p:blipFill>
          <a:blip r:embed="rId3">
            <a:extLst>
              <a:ext uri="{28A0092B-C50C-407E-A947-70E740481C1C}">
                <a14:useLocalDpi xmlns:a14="http://schemas.microsoft.com/office/drawing/2010/main" val="0"/>
              </a:ext>
            </a:extLst>
          </a:blip>
          <a:srcRect/>
          <a:stretch>
            <a:fillRect/>
          </a:stretch>
        </p:blipFill>
        <p:spPr/>
      </p:pic>
      <p:pic>
        <p:nvPicPr>
          <p:cNvPr id="8" name="Picture Placeholder 7" descr="Logo of the Health Resources and Services Administration (HRSA)"/>
          <p:cNvPicPr>
            <a:picLocks noGrp="1" noChangeAspect="1"/>
          </p:cNvPicPr>
          <p:nvPr>
            <p:ph type="pic" sz="quarter" idx="11"/>
          </p:nvPr>
        </p:nvPicPr>
        <p:blipFill>
          <a:blip r:embed="rId4">
            <a:extLst>
              <a:ext uri="{28A0092B-C50C-407E-A947-70E740481C1C}">
                <a14:useLocalDpi xmlns:a14="http://schemas.microsoft.com/office/drawing/2010/main" val="0"/>
              </a:ext>
            </a:extLst>
          </a:blip>
          <a:srcRect l="491" r="491"/>
          <a:stretch>
            <a:fillRect/>
          </a:stretch>
        </p:blipFill>
        <p:spPr/>
      </p:pic>
    </p:spTree>
    <p:extLst>
      <p:ext uri="{BB962C8B-B14F-4D97-AF65-F5344CB8AC3E}">
        <p14:creationId xmlns:p14="http://schemas.microsoft.com/office/powerpoint/2010/main" val="3989473092"/>
      </p:ext>
    </p:extLst>
  </p:cSld>
  <p:clrMapOvr>
    <a:masterClrMapping/>
  </p:clrMapOvr>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2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mso-contentType ?>
<SharedContentType xmlns="Microsoft.SharePoint.Taxonomy.ContentTypeSync" SourceId="13ff120d-8bd5-4291-a148-70db8d7e9204" ContentTypeId="0x01" PreviousValue="false"/>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48F67234D7727749955A18EB9CD6DB92" ma:contentTypeVersion="28" ma:contentTypeDescription="Create a new document." ma:contentTypeScope="" ma:versionID="ae945d43b0cbc4503d01322433cae909">
  <xsd:schema xmlns:xsd="http://www.w3.org/2001/XMLSchema" xmlns:xs="http://www.w3.org/2001/XMLSchema" xmlns:p="http://schemas.microsoft.com/office/2006/metadata/properties" targetNamespace="http://schemas.microsoft.com/office/2006/metadata/properties" ma:root="true" ma:fieldsID="d53a2edc3d9b1cc909dce531124bd56e">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1"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4.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41E7456E-E522-42A9-9AE3-A85FA383C7AF}">
  <ds:schemaRefs>
    <ds:schemaRef ds:uri="Microsoft.SharePoint.Taxonomy.ContentTypeSync"/>
  </ds:schemaRefs>
</ds:datastoreItem>
</file>

<file path=customXml/itemProps2.xml><?xml version="1.0" encoding="utf-8"?>
<ds:datastoreItem xmlns:ds="http://schemas.openxmlformats.org/officeDocument/2006/customXml" ds:itemID="{A5D5FDFF-200C-44CC-9872-EDD02D50C5D1}">
  <ds:schemaRefs>
    <ds:schemaRef ds:uri="http://schemas.microsoft.com/sharepoint/v3/contenttype/forms"/>
  </ds:schemaRefs>
</ds:datastoreItem>
</file>

<file path=customXml/itemProps3.xml><?xml version="1.0" encoding="utf-8"?>
<ds:datastoreItem xmlns:ds="http://schemas.openxmlformats.org/officeDocument/2006/customXml" ds:itemID="{1D2BC505-7941-4AFA-A504-4B0119DD1E1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internal/obd"/>
    <ds:schemaRef ds:uri="http://schemas.microsoft.com/office/infopath/2007/PartnerControls"/>
  </ds:schemaRefs>
</ds:datastoreItem>
</file>

<file path=customXml/itemProps4.xml><?xml version="1.0" encoding="utf-8"?>
<ds:datastoreItem xmlns:ds="http://schemas.openxmlformats.org/officeDocument/2006/customXml" ds:itemID="{21AA6DFD-CC1E-4E73-AEB2-AD2F6F3AB496}">
  <ds:schemaRefs>
    <ds:schemaRef ds:uri="http://purl.org/dc/dcmitype/"/>
    <ds:schemaRef ds:uri="http://schemas.openxmlformats.org/package/2006/metadata/core-properties"/>
    <ds:schemaRef ds:uri="http://purl.org/dc/terms/"/>
    <ds:schemaRef ds:uri="http://schemas.microsoft.com/office/2006/documentManagement/types"/>
    <ds:schemaRef ds:uri="http://purl.org/dc/elements/1.1/"/>
    <ds:schemaRef ds:uri="http://www.w3.org/XML/1998/namespace"/>
    <ds:schemaRef ds:uri="http://schemas.microsoft.com/office/infopath/2007/PartnerControls"/>
    <ds:schemaRef ds:uri="http://schemas.microsoft.com/office/2006/metadata/properties"/>
  </ds:schemaRefs>
</ds:datastoreItem>
</file>

<file path=docProps/app.xml><?xml version="1.0" encoding="utf-8"?>
<Properties xmlns="http://schemas.openxmlformats.org/officeDocument/2006/extended-properties" xmlns:vt="http://schemas.openxmlformats.org/officeDocument/2006/docPropsVTypes">
  <Template>HRSA-template-2015</Template>
  <TotalTime>11642</TotalTime>
  <Words>8734</Words>
  <Application>Microsoft Office PowerPoint</Application>
  <PresentationFormat>On-screen Show (4:3)</PresentationFormat>
  <Paragraphs>707</Paragraphs>
  <Slides>99</Slides>
  <Notes>98</Notes>
  <HiddenSlides>0</HiddenSlides>
  <MMClips>0</MMClips>
  <ScaleCrop>false</ScaleCrop>
  <HeadingPairs>
    <vt:vector size="6" baseType="variant">
      <vt:variant>
        <vt:lpstr>Fonts Used</vt:lpstr>
      </vt:variant>
      <vt:variant>
        <vt:i4>6</vt:i4>
      </vt:variant>
      <vt:variant>
        <vt:lpstr>Theme</vt:lpstr>
      </vt:variant>
      <vt:variant>
        <vt:i4>2</vt:i4>
      </vt:variant>
      <vt:variant>
        <vt:lpstr>Slide Titles</vt:lpstr>
      </vt:variant>
      <vt:variant>
        <vt:i4>99</vt:i4>
      </vt:variant>
    </vt:vector>
  </HeadingPairs>
  <TitlesOfParts>
    <vt:vector size="107" baseType="lpstr">
      <vt:lpstr>MS Mincho</vt:lpstr>
      <vt:lpstr>Arial</vt:lpstr>
      <vt:lpstr>Calibri</vt:lpstr>
      <vt:lpstr>Courier New</vt:lpstr>
      <vt:lpstr>Symbol</vt:lpstr>
      <vt:lpstr>Times New Roman</vt:lpstr>
      <vt:lpstr>1_Office Theme</vt:lpstr>
      <vt:lpstr>2_Office Theme</vt:lpstr>
      <vt:lpstr>Clinical Social Workers and Clinical Psychologists: Practicing with Persons Living with Dementia and Their Care Partners MODULE 13  </vt:lpstr>
      <vt:lpstr>Copyright Language</vt:lpstr>
      <vt:lpstr>Learning Objectives</vt:lpstr>
      <vt:lpstr>Key Take-Home Messages</vt:lpstr>
      <vt:lpstr>Outline</vt:lpstr>
      <vt:lpstr>Across the Disease Continuum: The Roles of Clinical Social Workers and Psychologists</vt:lpstr>
      <vt:lpstr>Outline (2)</vt:lpstr>
      <vt:lpstr>Role of Clinical Social Workers </vt:lpstr>
      <vt:lpstr>Role of Clinical Psychologists </vt:lpstr>
      <vt:lpstr>Role of Specialty Practice in Clinical Psychology: Geropsychologist Practicing with Persons affected by Dementia </vt:lpstr>
      <vt:lpstr>Role of Specialty Practice in Clinical Psychology: Geropsychologist Practicing with Persons Affected by Dementia (continued)</vt:lpstr>
      <vt:lpstr>Outline (3)</vt:lpstr>
      <vt:lpstr>Fundamentals of Social Work and Psychological Practice with Persons Affected by Dementia</vt:lpstr>
      <vt:lpstr>PERSON-Centered Approach and Care</vt:lpstr>
      <vt:lpstr>What is PERSON-Centered Care?</vt:lpstr>
      <vt:lpstr>What is PERSON-Centered Care? (continued)</vt:lpstr>
      <vt:lpstr>Case Vignette- Daughter of Person with Mild Cognitive Impairment (MCI) Seeking Help: Social Work Response</vt:lpstr>
      <vt:lpstr>Social Work Response</vt:lpstr>
      <vt:lpstr>Interprofessional Teamwork</vt:lpstr>
      <vt:lpstr>Case Vignette: A Residential Nursing Facility Resident Living with Dementia: How a Psychologist can Help </vt:lpstr>
      <vt:lpstr>Case Vignette: A Residential Nursing Facility Resident Living with Dementia: How a Psychologist can Help (continued)</vt:lpstr>
      <vt:lpstr>First Step—What are We Dealing With?</vt:lpstr>
      <vt:lpstr>What is Normal Aging vs. What is Not: Assessing for Mild Cognitive Impairment (MCI) and Dementia</vt:lpstr>
      <vt:lpstr>Outline (4) </vt:lpstr>
      <vt:lpstr>Tools, Guidelines, and Resources to  Assess for MCI and/or Suspected Dementia</vt:lpstr>
      <vt:lpstr>Guidelines and Resources for Assessing Adults with Intellectual Disability</vt:lpstr>
      <vt:lpstr>Assessment</vt:lpstr>
      <vt:lpstr>Assessment Tools</vt:lpstr>
      <vt:lpstr>Mini-cog©</vt:lpstr>
      <vt:lpstr>Guidelines for the Evaluation of Dementia and Age-Related Cognitive Change </vt:lpstr>
      <vt:lpstr>What Mental Health Practitioners Should Know About Working with Older Adults </vt:lpstr>
      <vt:lpstr>Advanced Practice in Mental Health Settings Teaching Module</vt:lpstr>
      <vt:lpstr>Alzheimer’s Disease Center (ADC) or Tertiary Care Center’s Memory Clinic</vt:lpstr>
      <vt:lpstr>National Institute on Aging Diagnostic Guidelines</vt:lpstr>
      <vt:lpstr>Clinical Psychology Assessment of Persons Living with Dementia</vt:lpstr>
      <vt:lpstr>The Early Stages of Dementia: The Role of Clinical Social Workers and Clinical Psychologists </vt:lpstr>
      <vt:lpstr>The Early Stages of Dementia: The Role of Clinical Social Workers and Clinical Psychologists (continued)</vt:lpstr>
      <vt:lpstr>Case vignette:  Working with Couples When One is in Early Stages of Dementia</vt:lpstr>
      <vt:lpstr>How Can the Psychologist Help Mr. Connors?</vt:lpstr>
      <vt:lpstr>Assessing Diminished Capacity and Competency</vt:lpstr>
      <vt:lpstr>Tools and Resources for Assessing Diminished Capacity and Competency</vt:lpstr>
      <vt:lpstr>Suspected Neglect, Abuse, and Exploitation</vt:lpstr>
      <vt:lpstr>Suspected Neglect, Abuse, and Exploitation (continued)</vt:lpstr>
      <vt:lpstr>Resources to Learn More or to Assess for Abuse and Neglect</vt:lpstr>
      <vt:lpstr>Case Vignette Suspected Abuse of Person Living with Dementia</vt:lpstr>
      <vt:lpstr>Case Vignette Jose and Lydia: Social work and Psychologist Response</vt:lpstr>
      <vt:lpstr>Driving Cessation Education and Counseling</vt:lpstr>
      <vt:lpstr>Driving Cessation Education and Counseling (continued)</vt:lpstr>
      <vt:lpstr>Outline (5) (</vt:lpstr>
      <vt:lpstr>Support and Counseling Can Help</vt:lpstr>
      <vt:lpstr>Counseling Strategies for PLwD and Care Partners</vt:lpstr>
      <vt:lpstr>Counseling Strategies for PLwD and Care Partners (continued)</vt:lpstr>
      <vt:lpstr>Treating Anxiety and Depression in PLwD in the Early Stages of Dementia</vt:lpstr>
      <vt:lpstr>Treating Anxiety and Depression in PLwD in the Early Stages of Dementia (continued)</vt:lpstr>
      <vt:lpstr>Behavioral Disturbances in Dementia</vt:lpstr>
      <vt:lpstr>Case Vignette—George</vt:lpstr>
      <vt:lpstr>Case Vignette George: Social Work and Psychology Response</vt:lpstr>
      <vt:lpstr>Interventions to Improve Depression and Quality of Life of PLwD</vt:lpstr>
      <vt:lpstr>Early-Stage Dementia Support Groups—A Psychological/Supportive Intervention</vt:lpstr>
      <vt:lpstr>Caring for the Care Partner</vt:lpstr>
      <vt:lpstr>Resources for Clinical Social Workers, Psychologists and Persons Affected by Dementia</vt:lpstr>
      <vt:lpstr>Technology as a Tool for PLwD, Care Partners, and Professional Support and Education</vt:lpstr>
      <vt:lpstr>Special Groups  </vt:lpstr>
      <vt:lpstr>Special Groups (continued) </vt:lpstr>
      <vt:lpstr>Case Vignette: Charlie, Who has No Care Partner</vt:lpstr>
      <vt:lpstr>Case Vignette Charlie: Social Work and Clinical Psychology Responses</vt:lpstr>
      <vt:lpstr>Case Management with PLwD</vt:lpstr>
      <vt:lpstr>Case Management</vt:lpstr>
      <vt:lpstr>Aging in Place and Understanding Long-Term Care</vt:lpstr>
      <vt:lpstr>What is Daily Living Assistance?</vt:lpstr>
      <vt:lpstr>What is Daily Living Assistance? (continued)</vt:lpstr>
      <vt:lpstr>Care Options for Persons Living with Dementia</vt:lpstr>
      <vt:lpstr>Personal Care and Assistance Services (Home or Facility Based Care)</vt:lpstr>
      <vt:lpstr>Habilitation and Rehabilitation Therapy/Services</vt:lpstr>
      <vt:lpstr>Home Health Care</vt:lpstr>
      <vt:lpstr>Senior/Community Centers and Adult Day Health</vt:lpstr>
      <vt:lpstr>Medicare-Medicaid Programs for All-Inclusive Care</vt:lpstr>
      <vt:lpstr>PACE Eligibility</vt:lpstr>
      <vt:lpstr>Types of Residential Care Available for PLwD</vt:lpstr>
      <vt:lpstr>The Needs of PLwD in Long-Term Care Facilities </vt:lpstr>
      <vt:lpstr>Veterans Administration Programs</vt:lpstr>
      <vt:lpstr>Defining Veterans Administration Programs</vt:lpstr>
      <vt:lpstr>Defining Veterans Administration Programs (continued)</vt:lpstr>
      <vt:lpstr>Palliative and/or Hospice Care</vt:lpstr>
      <vt:lpstr>Cost of Care and the Role of Care Planning</vt:lpstr>
      <vt:lpstr>A Snapshot of Long-Term Care Costs in the USA</vt:lpstr>
      <vt:lpstr>Financial Resources and Considerations for Persons Affected by Dementia: The Role of Social Workers </vt:lpstr>
      <vt:lpstr>Public and Private Resources for Dementia Care and Support</vt:lpstr>
      <vt:lpstr>Insurance and Long-Term Care</vt:lpstr>
      <vt:lpstr>Advance Care Planning</vt:lpstr>
      <vt:lpstr>Advance Care Planning (continued)</vt:lpstr>
      <vt:lpstr>Advance Directives Video</vt:lpstr>
      <vt:lpstr>End of Life Care Planning and Guidance </vt:lpstr>
      <vt:lpstr>Summary </vt:lpstr>
      <vt:lpstr>Evaluation</vt:lpstr>
      <vt:lpstr>Evaluation (continued)</vt:lpstr>
      <vt:lpstr>Evaluation (continued)</vt:lpstr>
      <vt:lpstr>Acknowledgements</vt:lpstr>
      <vt:lpstr>Brought to you by the  U.S. Department of Health and Human Services, Health Resources and Services Administration</vt:lpstr>
    </vt:vector>
  </TitlesOfParts>
  <Company>HRSA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Clinical Social Workers and Clinical Psychologists: Practicing with Persons Living with Dementia and Their Care Partners - Module 13</dc:title>
  <dc:subject>Clinical Social Workers and Clinical Psychologists: Practicing with Persons Living with Dementia and Their Care Partners - Module 13</dc:subject>
  <dc:creator>Health Resources and Services Administration</dc:creator>
  <cp:keywords>Department of Health and Human Services; Health Resources and Services Administration; Clinical Social Workers; Clinical Psychologists; Persons Living with Dementia; PLwD; Care Partners; Module 13;Home-based services; Community-based services; Social services</cp:keywords>
  <cp:lastModifiedBy>Cummings, Mackenzie (HRSA)</cp:lastModifiedBy>
  <cp:revision>388</cp:revision>
  <dcterms:created xsi:type="dcterms:W3CDTF">2015-08-24T12:09:41Z</dcterms:created>
  <dcterms:modified xsi:type="dcterms:W3CDTF">2019-01-02T18:55:40Z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0x01010048F67234D7727749955A18EB9CD6DB92</vt:lpwstr>
  </property>
</Properties>
</file>