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5" r:id="rId6"/>
  </p:sldMasterIdLst>
  <p:notesMasterIdLst>
    <p:notesMasterId r:id="rId84"/>
  </p:notesMasterIdLst>
  <p:sldIdLst>
    <p:sldId id="451" r:id="rId7"/>
    <p:sldId id="358" r:id="rId8"/>
    <p:sldId id="377" r:id="rId9"/>
    <p:sldId id="259" r:id="rId10"/>
    <p:sldId id="352" r:id="rId11"/>
    <p:sldId id="262" r:id="rId12"/>
    <p:sldId id="378" r:id="rId13"/>
    <p:sldId id="380" r:id="rId14"/>
    <p:sldId id="382" r:id="rId15"/>
    <p:sldId id="383" r:id="rId16"/>
    <p:sldId id="436" r:id="rId17"/>
    <p:sldId id="384" r:id="rId18"/>
    <p:sldId id="385" r:id="rId19"/>
    <p:sldId id="381" r:id="rId20"/>
    <p:sldId id="379" r:id="rId21"/>
    <p:sldId id="386" r:id="rId22"/>
    <p:sldId id="387" r:id="rId23"/>
    <p:sldId id="388" r:id="rId24"/>
    <p:sldId id="437" r:id="rId25"/>
    <p:sldId id="389" r:id="rId26"/>
    <p:sldId id="390" r:id="rId27"/>
    <p:sldId id="438" r:id="rId28"/>
    <p:sldId id="391" r:id="rId29"/>
    <p:sldId id="392" r:id="rId30"/>
    <p:sldId id="439" r:id="rId31"/>
    <p:sldId id="393" r:id="rId32"/>
    <p:sldId id="394" r:id="rId33"/>
    <p:sldId id="395" r:id="rId34"/>
    <p:sldId id="452" r:id="rId35"/>
    <p:sldId id="453" r:id="rId36"/>
    <p:sldId id="398" r:id="rId37"/>
    <p:sldId id="454" r:id="rId38"/>
    <p:sldId id="455" r:id="rId39"/>
    <p:sldId id="440" r:id="rId40"/>
    <p:sldId id="401" r:id="rId41"/>
    <p:sldId id="402" r:id="rId42"/>
    <p:sldId id="403" r:id="rId43"/>
    <p:sldId id="404" r:id="rId44"/>
    <p:sldId id="405" r:id="rId45"/>
    <p:sldId id="406" r:id="rId46"/>
    <p:sldId id="408" r:id="rId47"/>
    <p:sldId id="409" r:id="rId48"/>
    <p:sldId id="441" r:id="rId49"/>
    <p:sldId id="410" r:id="rId50"/>
    <p:sldId id="411" r:id="rId51"/>
    <p:sldId id="412" r:id="rId52"/>
    <p:sldId id="413" r:id="rId53"/>
    <p:sldId id="414" r:id="rId54"/>
    <p:sldId id="415" r:id="rId55"/>
    <p:sldId id="416" r:id="rId56"/>
    <p:sldId id="442" r:id="rId57"/>
    <p:sldId id="417" r:id="rId58"/>
    <p:sldId id="418" r:id="rId59"/>
    <p:sldId id="419" r:id="rId60"/>
    <p:sldId id="420" r:id="rId61"/>
    <p:sldId id="421" r:id="rId62"/>
    <p:sldId id="443" r:id="rId63"/>
    <p:sldId id="422" r:id="rId64"/>
    <p:sldId id="423" r:id="rId65"/>
    <p:sldId id="424" r:id="rId66"/>
    <p:sldId id="425" r:id="rId67"/>
    <p:sldId id="426" r:id="rId68"/>
    <p:sldId id="444" r:id="rId69"/>
    <p:sldId id="427" r:id="rId70"/>
    <p:sldId id="428" r:id="rId71"/>
    <p:sldId id="456" r:id="rId72"/>
    <p:sldId id="429" r:id="rId73"/>
    <p:sldId id="445" r:id="rId74"/>
    <p:sldId id="430" r:id="rId75"/>
    <p:sldId id="431" r:id="rId76"/>
    <p:sldId id="432" r:id="rId77"/>
    <p:sldId id="433" r:id="rId78"/>
    <p:sldId id="434" r:id="rId79"/>
    <p:sldId id="450" r:id="rId80"/>
    <p:sldId id="448" r:id="rId81"/>
    <p:sldId id="447" r:id="rId82"/>
    <p:sldId id="446"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nska, Joanna (HRSA)" initials="BJ(" lastIdx="32" clrIdx="0">
    <p:extLst>
      <p:ext uri="{19B8F6BF-5375-455C-9EA6-DF929625EA0E}">
        <p15:presenceInfo xmlns:p15="http://schemas.microsoft.com/office/powerpoint/2012/main" userId="S-1-5-21-1575576018-681398725-1848903544-54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2" autoAdjust="0"/>
    <p:restoredTop sz="86347" autoAdjust="0"/>
  </p:normalViewPr>
  <p:slideViewPr>
    <p:cSldViewPr>
      <p:cViewPr varScale="1">
        <p:scale>
          <a:sx n="63" d="100"/>
          <a:sy n="63" d="100"/>
        </p:scale>
        <p:origin x="122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5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5EAF9-BA8D-45BB-8A3B-FB480AA9C870}" type="datetimeFigureOut">
              <a:rPr lang="en-US" smtClean="0"/>
              <a:t>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5447F-AEB5-495F-AE5C-2965668B9EB8}" type="slidenum">
              <a:rPr lang="en-US" smtClean="0"/>
              <a:t>‹#›</a:t>
            </a:fld>
            <a:endParaRPr lang="en-US"/>
          </a:p>
        </p:txBody>
      </p:sp>
    </p:spTree>
    <p:extLst>
      <p:ext uri="{BB962C8B-B14F-4D97-AF65-F5344CB8AC3E}">
        <p14:creationId xmlns:p14="http://schemas.microsoft.com/office/powerpoint/2010/main" val="48049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1</a:t>
            </a:fld>
            <a:endParaRPr lang="en-US"/>
          </a:p>
        </p:txBody>
      </p:sp>
    </p:spTree>
    <p:extLst>
      <p:ext uri="{BB962C8B-B14F-4D97-AF65-F5344CB8AC3E}">
        <p14:creationId xmlns:p14="http://schemas.microsoft.com/office/powerpoint/2010/main" val="3066344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4145C7-81FD-4418-8583-D4FD97476FD7}" type="slidenum">
              <a:rPr lang="en-US" smtClean="0"/>
              <a:t>10</a:t>
            </a:fld>
            <a:endParaRPr lang="en-US" dirty="0"/>
          </a:p>
        </p:txBody>
      </p:sp>
    </p:spTree>
    <p:extLst>
      <p:ext uri="{BB962C8B-B14F-4D97-AF65-F5344CB8AC3E}">
        <p14:creationId xmlns:p14="http://schemas.microsoft.com/office/powerpoint/2010/main" val="30366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11</a:t>
            </a:fld>
            <a:endParaRPr lang="en-US"/>
          </a:p>
        </p:txBody>
      </p:sp>
      <p:sp>
        <p:nvSpPr>
          <p:cNvPr id="5" name="TextBox 4"/>
          <p:cNvSpPr txBox="1"/>
          <p:nvPr/>
        </p:nvSpPr>
        <p:spPr>
          <a:xfrm>
            <a:off x="838200" y="4343400"/>
            <a:ext cx="5334000" cy="1384995"/>
          </a:xfrm>
          <a:prstGeom prst="rect">
            <a:avLst/>
          </a:prstGeom>
          <a:noFill/>
        </p:spPr>
        <p:txBody>
          <a:bodyPr wrap="square" rtlCol="0">
            <a:spAutoFit/>
          </a:bodyPr>
          <a:lstStyle/>
          <a:p>
            <a:r>
              <a:rPr lang="en-US" sz="1200" dirty="0"/>
              <a:t>Talking Points: </a:t>
            </a:r>
          </a:p>
          <a:p>
            <a:pPr lvl="0"/>
            <a:r>
              <a:rPr lang="en-US" sz="1200" dirty="0"/>
              <a:t>We will start by discussing the oral implications of systemic disease in persons living with dementia, many of whom are older adults and may be experiencing several comorbidities.  </a:t>
            </a:r>
          </a:p>
          <a:p>
            <a:r>
              <a:rPr lang="en-US" dirty="0"/>
              <a:t> </a:t>
            </a:r>
          </a:p>
          <a:p>
            <a:endParaRPr lang="en-US" dirty="0"/>
          </a:p>
        </p:txBody>
      </p:sp>
    </p:spTree>
    <p:extLst>
      <p:ext uri="{BB962C8B-B14F-4D97-AF65-F5344CB8AC3E}">
        <p14:creationId xmlns:p14="http://schemas.microsoft.com/office/powerpoint/2010/main" val="302955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4145C7-81FD-4418-8583-D4FD97476FD7}" type="slidenum">
              <a:rPr lang="en-US" smtClean="0"/>
              <a:t>12</a:t>
            </a:fld>
            <a:endParaRPr lang="en-US" dirty="0"/>
          </a:p>
        </p:txBody>
      </p:sp>
    </p:spTree>
    <p:extLst>
      <p:ext uri="{BB962C8B-B14F-4D97-AF65-F5344CB8AC3E}">
        <p14:creationId xmlns:p14="http://schemas.microsoft.com/office/powerpoint/2010/main" val="1617818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4145C7-81FD-4418-8583-D4FD97476FD7}" type="slidenum">
              <a:rPr lang="en-US" smtClean="0"/>
              <a:t>13</a:t>
            </a:fld>
            <a:endParaRPr lang="en-US" dirty="0"/>
          </a:p>
        </p:txBody>
      </p:sp>
    </p:spTree>
    <p:extLst>
      <p:ext uri="{BB962C8B-B14F-4D97-AF65-F5344CB8AC3E}">
        <p14:creationId xmlns:p14="http://schemas.microsoft.com/office/powerpoint/2010/main" val="123562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14</a:t>
            </a:fld>
            <a:endParaRPr lang="en-US"/>
          </a:p>
        </p:txBody>
      </p:sp>
    </p:spTree>
    <p:extLst>
      <p:ext uri="{BB962C8B-B14F-4D97-AF65-F5344CB8AC3E}">
        <p14:creationId xmlns:p14="http://schemas.microsoft.com/office/powerpoint/2010/main" val="1847329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15</a:t>
            </a:fld>
            <a:endParaRPr lang="en-US"/>
          </a:p>
        </p:txBody>
      </p:sp>
    </p:spTree>
    <p:extLst>
      <p:ext uri="{BB962C8B-B14F-4D97-AF65-F5344CB8AC3E}">
        <p14:creationId xmlns:p14="http://schemas.microsoft.com/office/powerpoint/2010/main" val="1936538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16</a:t>
            </a:fld>
            <a:endParaRPr lang="en-US"/>
          </a:p>
        </p:txBody>
      </p:sp>
    </p:spTree>
    <p:extLst>
      <p:ext uri="{BB962C8B-B14F-4D97-AF65-F5344CB8AC3E}">
        <p14:creationId xmlns:p14="http://schemas.microsoft.com/office/powerpoint/2010/main" val="217796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17</a:t>
            </a:fld>
            <a:endParaRPr lang="en-US"/>
          </a:p>
        </p:txBody>
      </p:sp>
    </p:spTree>
    <p:extLst>
      <p:ext uri="{BB962C8B-B14F-4D97-AF65-F5344CB8AC3E}">
        <p14:creationId xmlns:p14="http://schemas.microsoft.com/office/powerpoint/2010/main" val="1360713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18</a:t>
            </a:fld>
            <a:endParaRPr lang="en-US"/>
          </a:p>
        </p:txBody>
      </p:sp>
    </p:spTree>
    <p:extLst>
      <p:ext uri="{BB962C8B-B14F-4D97-AF65-F5344CB8AC3E}">
        <p14:creationId xmlns:p14="http://schemas.microsoft.com/office/powerpoint/2010/main" val="115954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19</a:t>
            </a:fld>
            <a:endParaRPr lang="en-US"/>
          </a:p>
        </p:txBody>
      </p:sp>
    </p:spTree>
    <p:extLst>
      <p:ext uri="{BB962C8B-B14F-4D97-AF65-F5344CB8AC3E}">
        <p14:creationId xmlns:p14="http://schemas.microsoft.com/office/powerpoint/2010/main" val="200862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2</a:t>
            </a:fld>
            <a:endParaRPr lang="en-US"/>
          </a:p>
        </p:txBody>
      </p:sp>
    </p:spTree>
    <p:extLst>
      <p:ext uri="{BB962C8B-B14F-4D97-AF65-F5344CB8AC3E}">
        <p14:creationId xmlns:p14="http://schemas.microsoft.com/office/powerpoint/2010/main" val="3095852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20</a:t>
            </a:fld>
            <a:endParaRPr lang="en-US"/>
          </a:p>
        </p:txBody>
      </p:sp>
    </p:spTree>
    <p:extLst>
      <p:ext uri="{BB962C8B-B14F-4D97-AF65-F5344CB8AC3E}">
        <p14:creationId xmlns:p14="http://schemas.microsoft.com/office/powerpoint/2010/main" val="1632574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21</a:t>
            </a:fld>
            <a:endParaRPr lang="en-US"/>
          </a:p>
        </p:txBody>
      </p:sp>
    </p:spTree>
    <p:extLst>
      <p:ext uri="{BB962C8B-B14F-4D97-AF65-F5344CB8AC3E}">
        <p14:creationId xmlns:p14="http://schemas.microsoft.com/office/powerpoint/2010/main" val="1684406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22</a:t>
            </a:fld>
            <a:endParaRPr lang="en-US"/>
          </a:p>
        </p:txBody>
      </p:sp>
    </p:spTree>
    <p:extLst>
      <p:ext uri="{BB962C8B-B14F-4D97-AF65-F5344CB8AC3E}">
        <p14:creationId xmlns:p14="http://schemas.microsoft.com/office/powerpoint/2010/main" val="1905865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23</a:t>
            </a:fld>
            <a:endParaRPr lang="en-US"/>
          </a:p>
        </p:txBody>
      </p:sp>
    </p:spTree>
    <p:extLst>
      <p:ext uri="{BB962C8B-B14F-4D97-AF65-F5344CB8AC3E}">
        <p14:creationId xmlns:p14="http://schemas.microsoft.com/office/powerpoint/2010/main" val="384885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24</a:t>
            </a:fld>
            <a:endParaRPr lang="en-US"/>
          </a:p>
        </p:txBody>
      </p:sp>
    </p:spTree>
    <p:extLst>
      <p:ext uri="{BB962C8B-B14F-4D97-AF65-F5344CB8AC3E}">
        <p14:creationId xmlns:p14="http://schemas.microsoft.com/office/powerpoint/2010/main" val="561173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25</a:t>
            </a:fld>
            <a:endParaRPr lang="en-US"/>
          </a:p>
        </p:txBody>
      </p:sp>
    </p:spTree>
    <p:extLst>
      <p:ext uri="{BB962C8B-B14F-4D97-AF65-F5344CB8AC3E}">
        <p14:creationId xmlns:p14="http://schemas.microsoft.com/office/powerpoint/2010/main" val="3982239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26</a:t>
            </a:fld>
            <a:endParaRPr lang="en-US"/>
          </a:p>
        </p:txBody>
      </p:sp>
    </p:spTree>
    <p:extLst>
      <p:ext uri="{BB962C8B-B14F-4D97-AF65-F5344CB8AC3E}">
        <p14:creationId xmlns:p14="http://schemas.microsoft.com/office/powerpoint/2010/main" val="254318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27</a:t>
            </a:fld>
            <a:endParaRPr lang="en-US"/>
          </a:p>
        </p:txBody>
      </p:sp>
    </p:spTree>
    <p:extLst>
      <p:ext uri="{BB962C8B-B14F-4D97-AF65-F5344CB8AC3E}">
        <p14:creationId xmlns:p14="http://schemas.microsoft.com/office/powerpoint/2010/main" val="153121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28</a:t>
            </a:fld>
            <a:endParaRPr lang="en-US"/>
          </a:p>
        </p:txBody>
      </p:sp>
    </p:spTree>
    <p:extLst>
      <p:ext uri="{BB962C8B-B14F-4D97-AF65-F5344CB8AC3E}">
        <p14:creationId xmlns:p14="http://schemas.microsoft.com/office/powerpoint/2010/main" val="204952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29</a:t>
            </a:fld>
            <a:endParaRPr lang="en-US"/>
          </a:p>
        </p:txBody>
      </p:sp>
    </p:spTree>
    <p:extLst>
      <p:ext uri="{BB962C8B-B14F-4D97-AF65-F5344CB8AC3E}">
        <p14:creationId xmlns:p14="http://schemas.microsoft.com/office/powerpoint/2010/main" val="20495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3</a:t>
            </a:fld>
            <a:endParaRPr lang="en-US"/>
          </a:p>
        </p:txBody>
      </p:sp>
    </p:spTree>
    <p:extLst>
      <p:ext uri="{BB962C8B-B14F-4D97-AF65-F5344CB8AC3E}">
        <p14:creationId xmlns:p14="http://schemas.microsoft.com/office/powerpoint/2010/main" val="1117104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30</a:t>
            </a:fld>
            <a:endParaRPr lang="en-US"/>
          </a:p>
        </p:txBody>
      </p:sp>
    </p:spTree>
    <p:extLst>
      <p:ext uri="{BB962C8B-B14F-4D97-AF65-F5344CB8AC3E}">
        <p14:creationId xmlns:p14="http://schemas.microsoft.com/office/powerpoint/2010/main" val="204952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31</a:t>
            </a:fld>
            <a:endParaRPr lang="en-US"/>
          </a:p>
        </p:txBody>
      </p:sp>
    </p:spTree>
    <p:extLst>
      <p:ext uri="{BB962C8B-B14F-4D97-AF65-F5344CB8AC3E}">
        <p14:creationId xmlns:p14="http://schemas.microsoft.com/office/powerpoint/2010/main" val="177101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32</a:t>
            </a:fld>
            <a:endParaRPr lang="en-US"/>
          </a:p>
        </p:txBody>
      </p:sp>
    </p:spTree>
    <p:extLst>
      <p:ext uri="{BB962C8B-B14F-4D97-AF65-F5344CB8AC3E}">
        <p14:creationId xmlns:p14="http://schemas.microsoft.com/office/powerpoint/2010/main" val="420441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33</a:t>
            </a:fld>
            <a:endParaRPr lang="en-US"/>
          </a:p>
        </p:txBody>
      </p:sp>
    </p:spTree>
    <p:extLst>
      <p:ext uri="{BB962C8B-B14F-4D97-AF65-F5344CB8AC3E}">
        <p14:creationId xmlns:p14="http://schemas.microsoft.com/office/powerpoint/2010/main" val="665051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34</a:t>
            </a:fld>
            <a:endParaRPr lang="en-US"/>
          </a:p>
        </p:txBody>
      </p:sp>
    </p:spTree>
    <p:extLst>
      <p:ext uri="{BB962C8B-B14F-4D97-AF65-F5344CB8AC3E}">
        <p14:creationId xmlns:p14="http://schemas.microsoft.com/office/powerpoint/2010/main" val="2571276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35</a:t>
            </a:fld>
            <a:endParaRPr lang="en-US"/>
          </a:p>
        </p:txBody>
      </p:sp>
    </p:spTree>
    <p:extLst>
      <p:ext uri="{BB962C8B-B14F-4D97-AF65-F5344CB8AC3E}">
        <p14:creationId xmlns:p14="http://schemas.microsoft.com/office/powerpoint/2010/main" val="1749117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36</a:t>
            </a:fld>
            <a:endParaRPr lang="en-US"/>
          </a:p>
        </p:txBody>
      </p:sp>
    </p:spTree>
    <p:extLst>
      <p:ext uri="{BB962C8B-B14F-4D97-AF65-F5344CB8AC3E}">
        <p14:creationId xmlns:p14="http://schemas.microsoft.com/office/powerpoint/2010/main" val="403922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37</a:t>
            </a:fld>
            <a:endParaRPr lang="en-US"/>
          </a:p>
        </p:txBody>
      </p:sp>
    </p:spTree>
    <p:extLst>
      <p:ext uri="{BB962C8B-B14F-4D97-AF65-F5344CB8AC3E}">
        <p14:creationId xmlns:p14="http://schemas.microsoft.com/office/powerpoint/2010/main" val="994393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38</a:t>
            </a:fld>
            <a:endParaRPr lang="en-US"/>
          </a:p>
        </p:txBody>
      </p:sp>
    </p:spTree>
    <p:extLst>
      <p:ext uri="{BB962C8B-B14F-4D97-AF65-F5344CB8AC3E}">
        <p14:creationId xmlns:p14="http://schemas.microsoft.com/office/powerpoint/2010/main" val="339409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39</a:t>
            </a:fld>
            <a:endParaRPr lang="en-US"/>
          </a:p>
        </p:txBody>
      </p:sp>
    </p:spTree>
    <p:extLst>
      <p:ext uri="{BB962C8B-B14F-4D97-AF65-F5344CB8AC3E}">
        <p14:creationId xmlns:p14="http://schemas.microsoft.com/office/powerpoint/2010/main" val="80409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4</a:t>
            </a:fld>
            <a:endParaRPr lang="en-US"/>
          </a:p>
        </p:txBody>
      </p:sp>
    </p:spTree>
    <p:extLst>
      <p:ext uri="{BB962C8B-B14F-4D97-AF65-F5344CB8AC3E}">
        <p14:creationId xmlns:p14="http://schemas.microsoft.com/office/powerpoint/2010/main" val="4122000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40</a:t>
            </a:fld>
            <a:endParaRPr lang="en-US"/>
          </a:p>
        </p:txBody>
      </p:sp>
    </p:spTree>
    <p:extLst>
      <p:ext uri="{BB962C8B-B14F-4D97-AF65-F5344CB8AC3E}">
        <p14:creationId xmlns:p14="http://schemas.microsoft.com/office/powerpoint/2010/main" val="1448261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41</a:t>
            </a:fld>
            <a:endParaRPr lang="en-US"/>
          </a:p>
        </p:txBody>
      </p:sp>
    </p:spTree>
    <p:extLst>
      <p:ext uri="{BB962C8B-B14F-4D97-AF65-F5344CB8AC3E}">
        <p14:creationId xmlns:p14="http://schemas.microsoft.com/office/powerpoint/2010/main" val="1704434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42</a:t>
            </a:fld>
            <a:endParaRPr lang="en-US"/>
          </a:p>
        </p:txBody>
      </p:sp>
    </p:spTree>
    <p:extLst>
      <p:ext uri="{BB962C8B-B14F-4D97-AF65-F5344CB8AC3E}">
        <p14:creationId xmlns:p14="http://schemas.microsoft.com/office/powerpoint/2010/main" val="948589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43</a:t>
            </a:fld>
            <a:endParaRPr lang="en-US"/>
          </a:p>
        </p:txBody>
      </p:sp>
    </p:spTree>
    <p:extLst>
      <p:ext uri="{BB962C8B-B14F-4D97-AF65-F5344CB8AC3E}">
        <p14:creationId xmlns:p14="http://schemas.microsoft.com/office/powerpoint/2010/main" val="2341146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44</a:t>
            </a:fld>
            <a:endParaRPr lang="en-US"/>
          </a:p>
        </p:txBody>
      </p:sp>
    </p:spTree>
    <p:extLst>
      <p:ext uri="{BB962C8B-B14F-4D97-AF65-F5344CB8AC3E}">
        <p14:creationId xmlns:p14="http://schemas.microsoft.com/office/powerpoint/2010/main" val="5811475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45</a:t>
            </a:fld>
            <a:endParaRPr lang="en-US"/>
          </a:p>
        </p:txBody>
      </p:sp>
    </p:spTree>
    <p:extLst>
      <p:ext uri="{BB962C8B-B14F-4D97-AF65-F5344CB8AC3E}">
        <p14:creationId xmlns:p14="http://schemas.microsoft.com/office/powerpoint/2010/main" val="1009942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46</a:t>
            </a:fld>
            <a:endParaRPr lang="en-US"/>
          </a:p>
        </p:txBody>
      </p:sp>
    </p:spTree>
    <p:extLst>
      <p:ext uri="{BB962C8B-B14F-4D97-AF65-F5344CB8AC3E}">
        <p14:creationId xmlns:p14="http://schemas.microsoft.com/office/powerpoint/2010/main" val="1813350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47</a:t>
            </a:fld>
            <a:endParaRPr lang="en-US"/>
          </a:p>
        </p:txBody>
      </p:sp>
    </p:spTree>
    <p:extLst>
      <p:ext uri="{BB962C8B-B14F-4D97-AF65-F5344CB8AC3E}">
        <p14:creationId xmlns:p14="http://schemas.microsoft.com/office/powerpoint/2010/main" val="2177582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48</a:t>
            </a:fld>
            <a:endParaRPr lang="en-US"/>
          </a:p>
        </p:txBody>
      </p:sp>
    </p:spTree>
    <p:extLst>
      <p:ext uri="{BB962C8B-B14F-4D97-AF65-F5344CB8AC3E}">
        <p14:creationId xmlns:p14="http://schemas.microsoft.com/office/powerpoint/2010/main" val="734362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49</a:t>
            </a:fld>
            <a:endParaRPr lang="en-US"/>
          </a:p>
        </p:txBody>
      </p:sp>
    </p:spTree>
    <p:extLst>
      <p:ext uri="{BB962C8B-B14F-4D97-AF65-F5344CB8AC3E}">
        <p14:creationId xmlns:p14="http://schemas.microsoft.com/office/powerpoint/2010/main" val="34236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5</a:t>
            </a:fld>
            <a:endParaRPr lang="en-US"/>
          </a:p>
        </p:txBody>
      </p:sp>
    </p:spTree>
    <p:extLst>
      <p:ext uri="{BB962C8B-B14F-4D97-AF65-F5344CB8AC3E}">
        <p14:creationId xmlns:p14="http://schemas.microsoft.com/office/powerpoint/2010/main" val="2718919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50</a:t>
            </a:fld>
            <a:endParaRPr lang="en-US"/>
          </a:p>
        </p:txBody>
      </p:sp>
    </p:spTree>
    <p:extLst>
      <p:ext uri="{BB962C8B-B14F-4D97-AF65-F5344CB8AC3E}">
        <p14:creationId xmlns:p14="http://schemas.microsoft.com/office/powerpoint/2010/main" val="1878220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51</a:t>
            </a:fld>
            <a:endParaRPr lang="en-US"/>
          </a:p>
        </p:txBody>
      </p:sp>
    </p:spTree>
    <p:extLst>
      <p:ext uri="{BB962C8B-B14F-4D97-AF65-F5344CB8AC3E}">
        <p14:creationId xmlns:p14="http://schemas.microsoft.com/office/powerpoint/2010/main" val="1280571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52</a:t>
            </a:fld>
            <a:endParaRPr lang="en-US"/>
          </a:p>
        </p:txBody>
      </p:sp>
    </p:spTree>
    <p:extLst>
      <p:ext uri="{BB962C8B-B14F-4D97-AF65-F5344CB8AC3E}">
        <p14:creationId xmlns:p14="http://schemas.microsoft.com/office/powerpoint/2010/main" val="6767839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53</a:t>
            </a:fld>
            <a:endParaRPr lang="en-US"/>
          </a:p>
        </p:txBody>
      </p:sp>
    </p:spTree>
    <p:extLst>
      <p:ext uri="{BB962C8B-B14F-4D97-AF65-F5344CB8AC3E}">
        <p14:creationId xmlns:p14="http://schemas.microsoft.com/office/powerpoint/2010/main" val="7560900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54</a:t>
            </a:fld>
            <a:endParaRPr lang="en-US"/>
          </a:p>
        </p:txBody>
      </p:sp>
    </p:spTree>
    <p:extLst>
      <p:ext uri="{BB962C8B-B14F-4D97-AF65-F5344CB8AC3E}">
        <p14:creationId xmlns:p14="http://schemas.microsoft.com/office/powerpoint/2010/main" val="1187628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55</a:t>
            </a:fld>
            <a:endParaRPr lang="en-US"/>
          </a:p>
        </p:txBody>
      </p:sp>
    </p:spTree>
    <p:extLst>
      <p:ext uri="{BB962C8B-B14F-4D97-AF65-F5344CB8AC3E}">
        <p14:creationId xmlns:p14="http://schemas.microsoft.com/office/powerpoint/2010/main" val="6610841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56</a:t>
            </a:fld>
            <a:endParaRPr lang="en-US"/>
          </a:p>
        </p:txBody>
      </p:sp>
    </p:spTree>
    <p:extLst>
      <p:ext uri="{BB962C8B-B14F-4D97-AF65-F5344CB8AC3E}">
        <p14:creationId xmlns:p14="http://schemas.microsoft.com/office/powerpoint/2010/main" val="15595960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57</a:t>
            </a:fld>
            <a:endParaRPr lang="en-US"/>
          </a:p>
        </p:txBody>
      </p:sp>
      <p:sp>
        <p:nvSpPr>
          <p:cNvPr id="5" name="TextBox 4"/>
          <p:cNvSpPr txBox="1"/>
          <p:nvPr/>
        </p:nvSpPr>
        <p:spPr>
          <a:xfrm>
            <a:off x="1219200" y="4191000"/>
            <a:ext cx="4267200" cy="923330"/>
          </a:xfrm>
          <a:prstGeom prst="rect">
            <a:avLst/>
          </a:prstGeom>
          <a:noFill/>
        </p:spPr>
        <p:txBody>
          <a:bodyPr wrap="square" rtlCol="0">
            <a:spAutoFit/>
          </a:bodyPr>
          <a:lstStyle/>
          <a:p>
            <a:r>
              <a:rPr lang="en-US" sz="1200" dirty="0"/>
              <a:t>Talking Points: </a:t>
            </a:r>
          </a:p>
          <a:p>
            <a:pPr lvl="0"/>
            <a:r>
              <a:rPr lang="en-US" sz="1200" dirty="0"/>
              <a:t>We will next cover periodontal disease and care of the periodontium. </a:t>
            </a:r>
          </a:p>
          <a:p>
            <a:endParaRPr lang="en-US" dirty="0"/>
          </a:p>
        </p:txBody>
      </p:sp>
    </p:spTree>
    <p:extLst>
      <p:ext uri="{BB962C8B-B14F-4D97-AF65-F5344CB8AC3E}">
        <p14:creationId xmlns:p14="http://schemas.microsoft.com/office/powerpoint/2010/main" val="40713265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58</a:t>
            </a:fld>
            <a:endParaRPr lang="en-US"/>
          </a:p>
        </p:txBody>
      </p:sp>
    </p:spTree>
    <p:extLst>
      <p:ext uri="{BB962C8B-B14F-4D97-AF65-F5344CB8AC3E}">
        <p14:creationId xmlns:p14="http://schemas.microsoft.com/office/powerpoint/2010/main" val="17331696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59</a:t>
            </a:fld>
            <a:endParaRPr lang="en-US"/>
          </a:p>
        </p:txBody>
      </p:sp>
    </p:spTree>
    <p:extLst>
      <p:ext uri="{BB962C8B-B14F-4D97-AF65-F5344CB8AC3E}">
        <p14:creationId xmlns:p14="http://schemas.microsoft.com/office/powerpoint/2010/main" val="65695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145C7-81FD-4418-8583-D4FD97476FD7}" type="slidenum">
              <a:rPr lang="en-US" smtClean="0"/>
              <a:t>6</a:t>
            </a:fld>
            <a:endParaRPr lang="en-US" dirty="0"/>
          </a:p>
        </p:txBody>
      </p:sp>
    </p:spTree>
    <p:extLst>
      <p:ext uri="{BB962C8B-B14F-4D97-AF65-F5344CB8AC3E}">
        <p14:creationId xmlns:p14="http://schemas.microsoft.com/office/powerpoint/2010/main" val="1556605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60</a:t>
            </a:fld>
            <a:endParaRPr lang="en-US"/>
          </a:p>
        </p:txBody>
      </p:sp>
    </p:spTree>
    <p:extLst>
      <p:ext uri="{BB962C8B-B14F-4D97-AF65-F5344CB8AC3E}">
        <p14:creationId xmlns:p14="http://schemas.microsoft.com/office/powerpoint/2010/main" val="20638469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61</a:t>
            </a:fld>
            <a:endParaRPr lang="en-US"/>
          </a:p>
        </p:txBody>
      </p:sp>
    </p:spTree>
    <p:extLst>
      <p:ext uri="{BB962C8B-B14F-4D97-AF65-F5344CB8AC3E}">
        <p14:creationId xmlns:p14="http://schemas.microsoft.com/office/powerpoint/2010/main" val="14319144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62</a:t>
            </a:fld>
            <a:endParaRPr lang="en-US"/>
          </a:p>
        </p:txBody>
      </p:sp>
    </p:spTree>
    <p:extLst>
      <p:ext uri="{BB962C8B-B14F-4D97-AF65-F5344CB8AC3E}">
        <p14:creationId xmlns:p14="http://schemas.microsoft.com/office/powerpoint/2010/main" val="1200250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63</a:t>
            </a:fld>
            <a:endParaRPr lang="en-US"/>
          </a:p>
        </p:txBody>
      </p:sp>
    </p:spTree>
    <p:extLst>
      <p:ext uri="{BB962C8B-B14F-4D97-AF65-F5344CB8AC3E}">
        <p14:creationId xmlns:p14="http://schemas.microsoft.com/office/powerpoint/2010/main" val="167105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64</a:t>
            </a:fld>
            <a:endParaRPr lang="en-US"/>
          </a:p>
        </p:txBody>
      </p:sp>
    </p:spTree>
    <p:extLst>
      <p:ext uri="{BB962C8B-B14F-4D97-AF65-F5344CB8AC3E}">
        <p14:creationId xmlns:p14="http://schemas.microsoft.com/office/powerpoint/2010/main" val="1494950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65</a:t>
            </a:fld>
            <a:endParaRPr lang="en-US"/>
          </a:p>
        </p:txBody>
      </p:sp>
    </p:spTree>
    <p:extLst>
      <p:ext uri="{BB962C8B-B14F-4D97-AF65-F5344CB8AC3E}">
        <p14:creationId xmlns:p14="http://schemas.microsoft.com/office/powerpoint/2010/main" val="3920111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67</a:t>
            </a:fld>
            <a:endParaRPr lang="en-US"/>
          </a:p>
        </p:txBody>
      </p:sp>
    </p:spTree>
    <p:extLst>
      <p:ext uri="{BB962C8B-B14F-4D97-AF65-F5344CB8AC3E}">
        <p14:creationId xmlns:p14="http://schemas.microsoft.com/office/powerpoint/2010/main" val="18566678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68</a:t>
            </a:fld>
            <a:endParaRPr lang="en-US"/>
          </a:p>
        </p:txBody>
      </p:sp>
    </p:spTree>
    <p:extLst>
      <p:ext uri="{BB962C8B-B14F-4D97-AF65-F5344CB8AC3E}">
        <p14:creationId xmlns:p14="http://schemas.microsoft.com/office/powerpoint/2010/main" val="35224858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69</a:t>
            </a:fld>
            <a:endParaRPr lang="en-US"/>
          </a:p>
        </p:txBody>
      </p:sp>
    </p:spTree>
    <p:extLst>
      <p:ext uri="{BB962C8B-B14F-4D97-AF65-F5344CB8AC3E}">
        <p14:creationId xmlns:p14="http://schemas.microsoft.com/office/powerpoint/2010/main" val="4079569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70</a:t>
            </a:fld>
            <a:endParaRPr lang="en-US"/>
          </a:p>
        </p:txBody>
      </p:sp>
    </p:spTree>
    <p:extLst>
      <p:ext uri="{BB962C8B-B14F-4D97-AF65-F5344CB8AC3E}">
        <p14:creationId xmlns:p14="http://schemas.microsoft.com/office/powerpoint/2010/main" val="7109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145C7-81FD-4418-8583-D4FD97476FD7}" type="slidenum">
              <a:rPr lang="en-US" smtClean="0"/>
              <a:t>7</a:t>
            </a:fld>
            <a:endParaRPr lang="en-US" dirty="0"/>
          </a:p>
        </p:txBody>
      </p:sp>
    </p:spTree>
    <p:extLst>
      <p:ext uri="{BB962C8B-B14F-4D97-AF65-F5344CB8AC3E}">
        <p14:creationId xmlns:p14="http://schemas.microsoft.com/office/powerpoint/2010/main" val="1112172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71</a:t>
            </a:fld>
            <a:endParaRPr lang="en-US"/>
          </a:p>
        </p:txBody>
      </p:sp>
    </p:spTree>
    <p:extLst>
      <p:ext uri="{BB962C8B-B14F-4D97-AF65-F5344CB8AC3E}">
        <p14:creationId xmlns:p14="http://schemas.microsoft.com/office/powerpoint/2010/main" val="17218386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72</a:t>
            </a:fld>
            <a:endParaRPr lang="en-US"/>
          </a:p>
        </p:txBody>
      </p:sp>
    </p:spTree>
    <p:extLst>
      <p:ext uri="{BB962C8B-B14F-4D97-AF65-F5344CB8AC3E}">
        <p14:creationId xmlns:p14="http://schemas.microsoft.com/office/powerpoint/2010/main" val="20638606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73</a:t>
            </a:fld>
            <a:endParaRPr lang="en-US"/>
          </a:p>
        </p:txBody>
      </p:sp>
    </p:spTree>
    <p:extLst>
      <p:ext uri="{BB962C8B-B14F-4D97-AF65-F5344CB8AC3E}">
        <p14:creationId xmlns:p14="http://schemas.microsoft.com/office/powerpoint/2010/main" val="16884087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74</a:t>
            </a:fld>
            <a:endParaRPr lang="en-US"/>
          </a:p>
        </p:txBody>
      </p:sp>
    </p:spTree>
    <p:extLst>
      <p:ext uri="{BB962C8B-B14F-4D97-AF65-F5344CB8AC3E}">
        <p14:creationId xmlns:p14="http://schemas.microsoft.com/office/powerpoint/2010/main" val="33448738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75</a:t>
            </a:fld>
            <a:endParaRPr lang="en-US"/>
          </a:p>
        </p:txBody>
      </p:sp>
    </p:spTree>
    <p:extLst>
      <p:ext uri="{BB962C8B-B14F-4D97-AF65-F5344CB8AC3E}">
        <p14:creationId xmlns:p14="http://schemas.microsoft.com/office/powerpoint/2010/main" val="35526230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447F-AEB5-495F-AE5C-2965668B9EB8}" type="slidenum">
              <a:rPr lang="en-US" smtClean="0"/>
              <a:t>76</a:t>
            </a:fld>
            <a:endParaRPr lang="en-US"/>
          </a:p>
        </p:txBody>
      </p:sp>
    </p:spTree>
    <p:extLst>
      <p:ext uri="{BB962C8B-B14F-4D97-AF65-F5344CB8AC3E}">
        <p14:creationId xmlns:p14="http://schemas.microsoft.com/office/powerpoint/2010/main" val="38903772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5447F-AEB5-495F-AE5C-2965668B9EB8}" type="slidenum">
              <a:rPr lang="en-US" smtClean="0"/>
              <a:t>77</a:t>
            </a:fld>
            <a:endParaRPr lang="en-US"/>
          </a:p>
        </p:txBody>
      </p:sp>
    </p:spTree>
    <p:extLst>
      <p:ext uri="{BB962C8B-B14F-4D97-AF65-F5344CB8AC3E}">
        <p14:creationId xmlns:p14="http://schemas.microsoft.com/office/powerpoint/2010/main" val="137751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4145C7-81FD-4418-8583-D4FD97476FD7}" type="slidenum">
              <a:rPr lang="en-US" smtClean="0"/>
              <a:t>8</a:t>
            </a:fld>
            <a:endParaRPr lang="en-US" dirty="0"/>
          </a:p>
        </p:txBody>
      </p:sp>
    </p:spTree>
    <p:extLst>
      <p:ext uri="{BB962C8B-B14F-4D97-AF65-F5344CB8AC3E}">
        <p14:creationId xmlns:p14="http://schemas.microsoft.com/office/powerpoint/2010/main" val="67968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2F4145C7-81FD-4418-8583-D4FD97476FD7}" type="slidenum">
              <a:rPr lang="en-US" smtClean="0"/>
              <a:t>9</a:t>
            </a:fld>
            <a:endParaRPr lang="en-US" dirty="0"/>
          </a:p>
        </p:txBody>
      </p:sp>
    </p:spTree>
    <p:extLst>
      <p:ext uri="{BB962C8B-B14F-4D97-AF65-F5344CB8AC3E}">
        <p14:creationId xmlns:p14="http://schemas.microsoft.com/office/powerpoint/2010/main" val="1876280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5491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972198381"/>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00528886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669535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able and Note">
    <p:spTree>
      <p:nvGrpSpPr>
        <p:cNvPr id="1" name=""/>
        <p:cNvGrpSpPr/>
        <p:nvPr/>
      </p:nvGrpSpPr>
      <p:grpSpPr>
        <a:xfrm>
          <a:off x="0" y="0"/>
          <a:ext cx="0" cy="0"/>
          <a:chOff x="0" y="0"/>
          <a:chExt cx="0" cy="0"/>
        </a:xfrm>
      </p:grpSpPr>
      <p:sp>
        <p:nvSpPr>
          <p:cNvPr id="2" name="Title 1"/>
          <p:cNvSpPr>
            <a:spLocks noGrp="1"/>
          </p:cNvSpPr>
          <p:nvPr>
            <p:ph type="title"/>
          </p:nvPr>
        </p:nvSpPr>
        <p:spPr>
          <a:xfrm>
            <a:off x="457200" y="566928"/>
            <a:ext cx="8229600" cy="429768"/>
          </a:xfrm>
        </p:spPr>
        <p:txBody>
          <a:bodyPr/>
          <a:lstStyle/>
          <a:p>
            <a:r>
              <a:rPr lang="en-US" dirty="0"/>
              <a:t>Click to edit Master title style</a:t>
            </a:r>
          </a:p>
        </p:txBody>
      </p:sp>
      <p:sp>
        <p:nvSpPr>
          <p:cNvPr id="3" name="Content Placeholder 2"/>
          <p:cNvSpPr>
            <a:spLocks noGrp="1"/>
          </p:cNvSpPr>
          <p:nvPr>
            <p:ph sz="half" idx="1"/>
          </p:nvPr>
        </p:nvSpPr>
        <p:spPr>
          <a:xfrm>
            <a:off x="374904" y="1069847"/>
            <a:ext cx="8403336" cy="4270248"/>
          </a:xfrm>
        </p:spPr>
        <p:txBody>
          <a:bodyPr>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74904" y="5486400"/>
            <a:ext cx="3739896" cy="274320"/>
          </a:xfrm>
        </p:spPr>
        <p:txBody>
          <a:bodyPr>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903218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tro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66928"/>
            <a:ext cx="8229600" cy="429768"/>
          </a:xfrm>
        </p:spPr>
        <p:txBody>
          <a:bodyPr/>
          <a:lstStyle/>
          <a:p>
            <a:r>
              <a:rPr lang="en-US" dirty="0"/>
              <a:t>Click to edit Master title style</a:t>
            </a:r>
          </a:p>
        </p:txBody>
      </p:sp>
      <p:sp>
        <p:nvSpPr>
          <p:cNvPr id="4" name="Content Placeholder 3"/>
          <p:cNvSpPr>
            <a:spLocks noGrp="1"/>
          </p:cNvSpPr>
          <p:nvPr>
            <p:ph sz="half" idx="2"/>
          </p:nvPr>
        </p:nvSpPr>
        <p:spPr>
          <a:xfrm>
            <a:off x="451103" y="1066800"/>
            <a:ext cx="8268669" cy="1698927"/>
          </a:xfrm>
        </p:spPr>
        <p:txBody>
          <a:bodyPr wrap="square">
            <a:sp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p:nvPr>
        </p:nvSpPr>
        <p:spPr>
          <a:xfrm>
            <a:off x="457200" y="2875205"/>
            <a:ext cx="8262573" cy="1163395"/>
          </a:xfrm>
        </p:spPr>
        <p:txBody>
          <a:bodyPr wrap="square">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551506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Table 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66928"/>
            <a:ext cx="8229600" cy="429768"/>
          </a:xfrm>
        </p:spPr>
        <p:txBody>
          <a:bodyPr/>
          <a:lstStyle/>
          <a:p>
            <a:r>
              <a:rPr lang="en-US" dirty="0"/>
              <a:t>Click to edit Master title style</a:t>
            </a:r>
          </a:p>
        </p:txBody>
      </p:sp>
      <p:sp>
        <p:nvSpPr>
          <p:cNvPr id="4" name="Content Placeholder 3"/>
          <p:cNvSpPr>
            <a:spLocks noGrp="1"/>
          </p:cNvSpPr>
          <p:nvPr>
            <p:ph sz="half" idx="2"/>
          </p:nvPr>
        </p:nvSpPr>
        <p:spPr>
          <a:xfrm>
            <a:off x="451103" y="1066800"/>
            <a:ext cx="8268669" cy="1698927"/>
          </a:xfrm>
        </p:spPr>
        <p:txBody>
          <a:bodyPr wrap="square">
            <a:sp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p:nvPr>
        </p:nvSpPr>
        <p:spPr>
          <a:xfrm>
            <a:off x="457200" y="2875205"/>
            <a:ext cx="8262573" cy="1163395"/>
          </a:xfrm>
        </p:spPr>
        <p:txBody>
          <a:bodyPr wrap="square">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
        <p:nvSpPr>
          <p:cNvPr id="6" name="Content Placeholder 2"/>
          <p:cNvSpPr>
            <a:spLocks noGrp="1"/>
          </p:cNvSpPr>
          <p:nvPr>
            <p:ph sz="half" idx="10"/>
          </p:nvPr>
        </p:nvSpPr>
        <p:spPr>
          <a:xfrm>
            <a:off x="457200" y="4191000"/>
            <a:ext cx="8262573" cy="1163395"/>
          </a:xfrm>
        </p:spPr>
        <p:txBody>
          <a:bodyPr wrap="square">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2879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4249334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537100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72274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29725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4101749262"/>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454974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21657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4172330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655682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35250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85823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hade val="50000"/>
              </a:schemeClr>
            </a:solidFill>
          </a:ln>
        </p:spPr>
        <p:txBody>
          <a:bodyPr/>
          <a:lstStyle/>
          <a:p>
            <a:endParaRPr lang="en-CA" dirty="0"/>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777240" y="3584447"/>
            <a:ext cx="7772400" cy="2743200"/>
          </a:xfrm>
        </p:spPr>
        <p:txBody>
          <a:bodyPr>
            <a:spAutoFit/>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Tree>
    <p:extLst>
      <p:ext uri="{BB962C8B-B14F-4D97-AF65-F5344CB8AC3E}">
        <p14:creationId xmlns:p14="http://schemas.microsoft.com/office/powerpoint/2010/main" val="496104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2"/>
            <a:ext cx="7772400" cy="1472184"/>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80204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ject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228600"/>
          </a:xfrm>
        </p:spPr>
        <p:txBody>
          <a:bodyPr/>
          <a:lstStyle/>
          <a:p>
            <a:r>
              <a:rPr lang="en-US"/>
              <a:t>Click to edit Master title style</a:t>
            </a:r>
          </a:p>
        </p:txBody>
      </p:sp>
      <p:sp>
        <p:nvSpPr>
          <p:cNvPr id="7" name="Picture Placeholder 6"/>
          <p:cNvSpPr>
            <a:spLocks noGrp="1"/>
          </p:cNvSpPr>
          <p:nvPr>
            <p:ph type="pic" sz="quarter" idx="10"/>
          </p:nvPr>
        </p:nvSpPr>
        <p:spPr>
          <a:xfrm>
            <a:off x="7086600" y="457200"/>
            <a:ext cx="1508760" cy="1042416"/>
          </a:xfrm>
        </p:spPr>
        <p:txBody>
          <a:bodyPr/>
          <a:lstStyle/>
          <a:p>
            <a:endParaRPr lang="en-CA" dirty="0"/>
          </a:p>
        </p:txBody>
      </p:sp>
      <p:sp>
        <p:nvSpPr>
          <p:cNvPr id="3" name="Content Placeholder 2"/>
          <p:cNvSpPr>
            <a:spLocks noGrp="1"/>
          </p:cNvSpPr>
          <p:nvPr>
            <p:ph idx="1"/>
          </p:nvPr>
        </p:nvSpPr>
        <p:spPr>
          <a:xfrm>
            <a:off x="457200" y="1627763"/>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291342478"/>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274375093"/>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798745276"/>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hade val="50000"/>
              </a:schemeClr>
            </a:solidFill>
          </a:ln>
        </p:spPr>
        <p:txBody>
          <a:bodyPr/>
          <a:lstStyle/>
          <a:p>
            <a:endParaRPr lang="en-CA" dirty="0"/>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411599066"/>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799086740"/>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666917371"/>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612648"/>
            <a:ext cx="585216" cy="585216"/>
          </a:xfrm>
          <a:prstGeom prst="rect">
            <a:avLst/>
          </a:prstGeom>
        </p:spPr>
      </p:pic>
      <p:sp>
        <p:nvSpPr>
          <p:cNvPr id="2" name="Title 1"/>
          <p:cNvSpPr>
            <a:spLocks noGrp="1"/>
          </p:cNvSpPr>
          <p:nvPr>
            <p:ph type="title"/>
          </p:nvPr>
        </p:nvSpPr>
        <p:spPr>
          <a:xfrm>
            <a:off x="987552" y="786384"/>
            <a:ext cx="6473952" cy="228600"/>
          </a:xfrm>
        </p:spPr>
        <p:txBody>
          <a:bodyPr>
            <a:spAutoFit/>
          </a:bodyPr>
          <a:lstStyle/>
          <a:p>
            <a:r>
              <a:rPr lang="en-US" dirty="0"/>
              <a:t>Click to edit Master title style</a:t>
            </a:r>
          </a:p>
        </p:txBody>
      </p:sp>
      <p:sp>
        <p:nvSpPr>
          <p:cNvPr id="3" name="Content Placeholder 2"/>
          <p:cNvSpPr>
            <a:spLocks noGrp="1"/>
          </p:cNvSpPr>
          <p:nvPr>
            <p:ph idx="1"/>
          </p:nvPr>
        </p:nvSpPr>
        <p:spPr>
          <a:xfrm>
            <a:off x="228600" y="1225296"/>
            <a:ext cx="8787384" cy="4965192"/>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211861735"/>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513087" y="-18238"/>
            <a:ext cx="8054040" cy="307777"/>
            <a:chOff x="513087" y="-18238"/>
            <a:chExt cx="8054040" cy="307777"/>
          </a:xfrm>
        </p:grpSpPr>
        <p:sp>
          <p:nvSpPr>
            <p:cNvPr id="47" name="Rectangle 46"/>
            <p:cNvSpPr/>
            <p:nvPr userDrawn="1"/>
          </p:nvSpPr>
          <p:spPr>
            <a:xfrm>
              <a:off x="1317181" y="-8368"/>
              <a:ext cx="393804" cy="259363"/>
            </a:xfrm>
            <a:prstGeom prst="rect">
              <a:avLst/>
            </a:prstGeom>
            <a:solidFill>
              <a:srgbClr val="0A5287"/>
            </a:solidFill>
            <a:ln>
              <a:noFill/>
            </a:ln>
            <a:effectLst>
              <a:reflection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a:t>
              </a:r>
            </a:p>
          </p:txBody>
        </p:sp>
        <p:sp>
          <p:nvSpPr>
            <p:cNvPr id="48" name="Rectangle 47"/>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2</a:t>
              </a:r>
            </a:p>
          </p:txBody>
        </p:sp>
        <p:sp>
          <p:nvSpPr>
            <p:cNvPr id="49" name="Rectangle 48"/>
            <p:cNvSpPr/>
            <p:nvPr userDrawn="1"/>
          </p:nvSpPr>
          <p:spPr>
            <a:xfrm>
              <a:off x="223133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3</a:t>
              </a:r>
            </a:p>
          </p:txBody>
        </p:sp>
        <p:sp>
          <p:nvSpPr>
            <p:cNvPr id="50" name="Rectangle 49"/>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4</a:t>
              </a:r>
            </a:p>
          </p:txBody>
        </p:sp>
        <p:sp>
          <p:nvSpPr>
            <p:cNvPr id="51" name="Rectangle 50"/>
            <p:cNvSpPr/>
            <p:nvPr userDrawn="1"/>
          </p:nvSpPr>
          <p:spPr>
            <a:xfrm>
              <a:off x="3145485"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5</a:t>
              </a:r>
            </a:p>
          </p:txBody>
        </p:sp>
        <p:sp>
          <p:nvSpPr>
            <p:cNvPr id="52" name="Rectangle 51"/>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6</a:t>
              </a:r>
            </a:p>
          </p:txBody>
        </p:sp>
        <p:sp>
          <p:nvSpPr>
            <p:cNvPr id="53" name="Rectangle 52"/>
            <p:cNvSpPr/>
            <p:nvPr userDrawn="1"/>
          </p:nvSpPr>
          <p:spPr>
            <a:xfrm>
              <a:off x="405963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7</a:t>
              </a:r>
            </a:p>
          </p:txBody>
        </p:sp>
        <p:sp>
          <p:nvSpPr>
            <p:cNvPr id="54" name="Rectangle 53"/>
            <p:cNvSpPr/>
            <p:nvPr userDrawn="1"/>
          </p:nvSpPr>
          <p:spPr>
            <a:xfrm>
              <a:off x="497378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9</a:t>
              </a:r>
            </a:p>
          </p:txBody>
        </p:sp>
        <p:sp>
          <p:nvSpPr>
            <p:cNvPr id="55" name="Rectangle 54"/>
            <p:cNvSpPr/>
            <p:nvPr userDrawn="1"/>
          </p:nvSpPr>
          <p:spPr>
            <a:xfrm>
              <a:off x="543086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10</a:t>
              </a:r>
            </a:p>
          </p:txBody>
        </p:sp>
        <p:sp>
          <p:nvSpPr>
            <p:cNvPr id="56" name="Rectangle 55"/>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11</a:t>
              </a:r>
            </a:p>
          </p:txBody>
        </p:sp>
        <p:sp>
          <p:nvSpPr>
            <p:cNvPr id="57" name="Rectangle 56"/>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12</a:t>
              </a:r>
            </a:p>
          </p:txBody>
        </p:sp>
        <p:sp>
          <p:nvSpPr>
            <p:cNvPr id="58" name="Rectangle 57"/>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13</a:t>
              </a:r>
            </a:p>
          </p:txBody>
        </p:sp>
        <p:sp>
          <p:nvSpPr>
            <p:cNvPr id="59" name="Rectangle 58"/>
            <p:cNvSpPr/>
            <p:nvPr userDrawn="1"/>
          </p:nvSpPr>
          <p:spPr>
            <a:xfrm>
              <a:off x="7259169" y="-8368"/>
              <a:ext cx="393804" cy="259363"/>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14</a:t>
              </a:r>
            </a:p>
          </p:txBody>
        </p:sp>
        <p:sp>
          <p:nvSpPr>
            <p:cNvPr id="60" name="Rectangle 59"/>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15</a:t>
              </a:r>
            </a:p>
          </p:txBody>
        </p:sp>
        <p:sp>
          <p:nvSpPr>
            <p:cNvPr id="61" name="Rectangle 60"/>
            <p:cNvSpPr/>
            <p:nvPr userDrawn="1"/>
          </p:nvSpPr>
          <p:spPr>
            <a:xfrm>
              <a:off x="8173323" y="-8368"/>
              <a:ext cx="393804" cy="259363"/>
            </a:xfrm>
            <a:prstGeom prst="rect">
              <a:avLst/>
            </a:prstGeom>
            <a:solidFill>
              <a:srgbClr val="FFC000"/>
            </a:solidFill>
            <a:ln>
              <a:noFill/>
            </a:ln>
            <a:effectLst>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16</a:t>
              </a:r>
            </a:p>
          </p:txBody>
        </p:sp>
        <p:sp>
          <p:nvSpPr>
            <p:cNvPr id="63" name="Rectangle 62"/>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8</a:t>
              </a:r>
            </a:p>
          </p:txBody>
        </p:sp>
        <p:sp>
          <p:nvSpPr>
            <p:cNvPr id="46" name="TextBox 45"/>
            <p:cNvSpPr txBox="1"/>
            <p:nvPr userDrawn="1"/>
          </p:nvSpPr>
          <p:spPr>
            <a:xfrm>
              <a:off x="513087" y="-18238"/>
              <a:ext cx="927664" cy="307777"/>
            </a:xfrm>
            <a:prstGeom prst="rect">
              <a:avLst/>
            </a:prstGeom>
            <a:noFill/>
          </p:spPr>
          <p:txBody>
            <a:bodyPr wrap="square" rtlCol="0">
              <a:spAutoFit/>
            </a:bodyPr>
            <a:lstStyle/>
            <a:p>
              <a:r>
                <a:rPr lang="en-US" sz="1400" b="1" dirty="0">
                  <a:solidFill>
                    <a:schemeClr val="tx2"/>
                  </a:solidFill>
                </a:rPr>
                <a:t>MODULE</a:t>
              </a:r>
            </a:p>
          </p:txBody>
        </p:sp>
      </p:grpSp>
    </p:spTree>
    <p:extLst>
      <p:ext uri="{BB962C8B-B14F-4D97-AF65-F5344CB8AC3E}">
        <p14:creationId xmlns:p14="http://schemas.microsoft.com/office/powerpoint/2010/main" val="205536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513087" y="-18238"/>
            <a:ext cx="8054040" cy="307777"/>
            <a:chOff x="513087" y="-18238"/>
            <a:chExt cx="8054040" cy="307777"/>
          </a:xfrm>
        </p:grpSpPr>
        <p:sp>
          <p:nvSpPr>
            <p:cNvPr id="27" name="Rectangle 26"/>
            <p:cNvSpPr/>
            <p:nvPr userDrawn="1"/>
          </p:nvSpPr>
          <p:spPr>
            <a:xfrm>
              <a:off x="1317181" y="-8368"/>
              <a:ext cx="393804" cy="259363"/>
            </a:xfrm>
            <a:prstGeom prst="rect">
              <a:avLst/>
            </a:prstGeom>
            <a:solidFill>
              <a:srgbClr val="0A5287"/>
            </a:solidFill>
            <a:ln>
              <a:noFill/>
            </a:ln>
            <a:effectLst>
              <a:reflection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a:t>
              </a:r>
            </a:p>
          </p:txBody>
        </p:sp>
        <p:sp>
          <p:nvSpPr>
            <p:cNvPr id="28" name="Rectangle 27"/>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2</a:t>
              </a:r>
            </a:p>
          </p:txBody>
        </p:sp>
        <p:sp>
          <p:nvSpPr>
            <p:cNvPr id="29" name="Rectangle 28"/>
            <p:cNvSpPr/>
            <p:nvPr userDrawn="1"/>
          </p:nvSpPr>
          <p:spPr>
            <a:xfrm>
              <a:off x="223133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3</a:t>
              </a:r>
            </a:p>
          </p:txBody>
        </p:sp>
        <p:sp>
          <p:nvSpPr>
            <p:cNvPr id="30" name="Rectangle 29"/>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4</a:t>
              </a:r>
            </a:p>
          </p:txBody>
        </p:sp>
        <p:sp>
          <p:nvSpPr>
            <p:cNvPr id="31" name="Rectangle 30"/>
            <p:cNvSpPr/>
            <p:nvPr userDrawn="1"/>
          </p:nvSpPr>
          <p:spPr>
            <a:xfrm>
              <a:off x="3145485"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5</a:t>
              </a:r>
            </a:p>
          </p:txBody>
        </p:sp>
        <p:sp>
          <p:nvSpPr>
            <p:cNvPr id="32" name="Rectangle 31"/>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6</a:t>
              </a:r>
            </a:p>
          </p:txBody>
        </p:sp>
        <p:sp>
          <p:nvSpPr>
            <p:cNvPr id="33" name="Rectangle 32"/>
            <p:cNvSpPr/>
            <p:nvPr userDrawn="1"/>
          </p:nvSpPr>
          <p:spPr>
            <a:xfrm>
              <a:off x="405963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7</a:t>
              </a:r>
            </a:p>
          </p:txBody>
        </p:sp>
        <p:sp>
          <p:nvSpPr>
            <p:cNvPr id="34" name="Rectangle 33"/>
            <p:cNvSpPr/>
            <p:nvPr userDrawn="1"/>
          </p:nvSpPr>
          <p:spPr>
            <a:xfrm>
              <a:off x="497378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9</a:t>
              </a:r>
            </a:p>
          </p:txBody>
        </p:sp>
        <p:sp>
          <p:nvSpPr>
            <p:cNvPr id="35" name="Rectangle 34"/>
            <p:cNvSpPr/>
            <p:nvPr userDrawn="1"/>
          </p:nvSpPr>
          <p:spPr>
            <a:xfrm>
              <a:off x="543086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10</a:t>
              </a:r>
            </a:p>
          </p:txBody>
        </p:sp>
        <p:sp>
          <p:nvSpPr>
            <p:cNvPr id="36" name="Rectangle 35"/>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11</a:t>
              </a:r>
            </a:p>
          </p:txBody>
        </p:sp>
        <p:sp>
          <p:nvSpPr>
            <p:cNvPr id="37" name="Rectangle 36"/>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12</a:t>
              </a:r>
            </a:p>
          </p:txBody>
        </p:sp>
        <p:sp>
          <p:nvSpPr>
            <p:cNvPr id="38" name="Rectangle 37"/>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13</a:t>
              </a:r>
            </a:p>
          </p:txBody>
        </p:sp>
        <p:sp>
          <p:nvSpPr>
            <p:cNvPr id="39" name="Rectangle 38"/>
            <p:cNvSpPr/>
            <p:nvPr userDrawn="1"/>
          </p:nvSpPr>
          <p:spPr>
            <a:xfrm>
              <a:off x="7259169" y="-8368"/>
              <a:ext cx="393804" cy="259363"/>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14</a:t>
              </a:r>
            </a:p>
          </p:txBody>
        </p:sp>
        <p:sp>
          <p:nvSpPr>
            <p:cNvPr id="40" name="Rectangle 39"/>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15</a:t>
              </a:r>
            </a:p>
          </p:txBody>
        </p:sp>
        <p:sp>
          <p:nvSpPr>
            <p:cNvPr id="41" name="Rectangle 40"/>
            <p:cNvSpPr/>
            <p:nvPr userDrawn="1"/>
          </p:nvSpPr>
          <p:spPr>
            <a:xfrm>
              <a:off x="8173323" y="-8368"/>
              <a:ext cx="393804" cy="259363"/>
            </a:xfrm>
            <a:prstGeom prst="rect">
              <a:avLst/>
            </a:prstGeom>
            <a:solidFill>
              <a:srgbClr val="FFC000"/>
            </a:solidFill>
            <a:ln>
              <a:noFill/>
            </a:ln>
            <a:effectLst>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16</a:t>
              </a:r>
            </a:p>
          </p:txBody>
        </p:sp>
        <p:sp>
          <p:nvSpPr>
            <p:cNvPr id="42" name="Rectangle 41"/>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8</a:t>
              </a:r>
            </a:p>
          </p:txBody>
        </p:sp>
        <p:sp>
          <p:nvSpPr>
            <p:cNvPr id="43" name="TextBox 42"/>
            <p:cNvSpPr txBox="1"/>
            <p:nvPr userDrawn="1"/>
          </p:nvSpPr>
          <p:spPr>
            <a:xfrm>
              <a:off x="513087" y="-18238"/>
              <a:ext cx="927664" cy="307777"/>
            </a:xfrm>
            <a:prstGeom prst="rect">
              <a:avLst/>
            </a:prstGeom>
            <a:noFill/>
          </p:spPr>
          <p:txBody>
            <a:bodyPr wrap="square" rtlCol="0">
              <a:spAutoFit/>
            </a:bodyPr>
            <a:lstStyle/>
            <a:p>
              <a:r>
                <a:rPr lang="en-US" sz="1400" b="1" dirty="0">
                  <a:solidFill>
                    <a:schemeClr val="tx2"/>
                  </a:solidFill>
                </a:rPr>
                <a:t>MODULE</a:t>
              </a:r>
            </a:p>
          </p:txBody>
        </p:sp>
      </p:grpSp>
    </p:spTree>
    <p:extLst>
      <p:ext uri="{BB962C8B-B14F-4D97-AF65-F5344CB8AC3E}">
        <p14:creationId xmlns:p14="http://schemas.microsoft.com/office/powerpoint/2010/main" val="2891302712"/>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2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6705600" cy="1143000"/>
          </a:xfrm>
        </p:spPr>
        <p:txBody>
          <a:bodyPr>
            <a:normAutofit/>
          </a:bodyPr>
          <a:lstStyle/>
          <a:p>
            <a:pPr algn="l"/>
            <a:r>
              <a:rPr lang="en-US" sz="3600" b="1" dirty="0">
                <a:solidFill>
                  <a:schemeClr val="tx2"/>
                </a:solidFill>
              </a:rPr>
              <a:t>Dentistry and Dementia</a:t>
            </a:r>
            <a:r>
              <a:rPr lang="en-US" b="1" dirty="0"/>
              <a:t> </a:t>
            </a:r>
            <a:br>
              <a:rPr lang="en-US" b="1" dirty="0"/>
            </a:br>
            <a:r>
              <a:rPr lang="en-US" sz="2400" dirty="0">
                <a:solidFill>
                  <a:schemeClr val="accent6">
                    <a:lumMod val="50000"/>
                  </a:schemeClr>
                </a:solidFill>
              </a:rPr>
              <a:t>MODULE 16</a:t>
            </a:r>
          </a:p>
        </p:txBody>
      </p:sp>
      <p:sp>
        <p:nvSpPr>
          <p:cNvPr id="3" name="Subtitle 2"/>
          <p:cNvSpPr>
            <a:spLocks noGrp="1"/>
          </p:cNvSpPr>
          <p:nvPr>
            <p:ph type="subTitle" idx="1"/>
          </p:nvPr>
        </p:nvSpPr>
        <p:spPr>
          <a:xfrm>
            <a:off x="777240" y="3276600"/>
            <a:ext cx="7772400" cy="2514600"/>
          </a:xfrm>
        </p:spPr>
        <p:txBody>
          <a:bodyPr>
            <a:normAutofit/>
          </a:bodyPr>
          <a:lstStyle/>
          <a:p>
            <a:pPr>
              <a:spcBef>
                <a:spcPts val="0"/>
              </a:spcBef>
            </a:pPr>
            <a:r>
              <a:rPr lang="en-US" dirty="0"/>
              <a:t>U.S. Department of Health and Human Services</a:t>
            </a:r>
          </a:p>
          <a:p>
            <a:pPr>
              <a:spcBef>
                <a:spcPts val="0"/>
              </a:spcBef>
            </a:pPr>
            <a:r>
              <a:rPr lang="en-US" dirty="0"/>
              <a:t>Health Resources and Services Administration</a:t>
            </a:r>
          </a:p>
          <a:p>
            <a:pPr>
              <a:spcBef>
                <a:spcPts val="0"/>
              </a:spcBef>
            </a:pPr>
            <a:endParaRPr lang="en-US" dirty="0"/>
          </a:p>
          <a:p>
            <a:pPr>
              <a:spcBef>
                <a:spcPts val="0"/>
              </a:spcBef>
            </a:pPr>
            <a:r>
              <a:rPr lang="en-US" dirty="0"/>
              <a:t>January 2019</a:t>
            </a:r>
          </a:p>
          <a:p>
            <a:pPr>
              <a:spcBef>
                <a:spcPts val="0"/>
              </a:spcBef>
            </a:pPr>
            <a:endParaRPr lang="en-US" dirty="0"/>
          </a:p>
          <a:p>
            <a:pPr>
              <a:spcBef>
                <a:spcPts val="0"/>
              </a:spcBef>
            </a:pPr>
            <a:r>
              <a:rPr lang="en-US" i="1" dirty="0"/>
              <a:t>The U.S. Department of Health and Human Services, Health Resources and Services Administration developed this module under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endParaRPr lang="en-US" dirty="0">
              <a:solidFill>
                <a:srgbClr val="E46C0A"/>
              </a:solidFill>
            </a:endParaRPr>
          </a:p>
        </p:txBody>
      </p:sp>
      <p:pic>
        <p:nvPicPr>
          <p:cNvPr id="8" name="Picture Placeholder 7" descr="Logo of the U.S. Department of Health &amp; Human Services.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9" name="Picture Placeholder 8" descr="Logo of the Health Resources and Services Administration (HRSA)"/>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524400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Oral Health</a:t>
            </a:r>
          </a:p>
        </p:txBody>
      </p:sp>
      <p:pic>
        <p:nvPicPr>
          <p:cNvPr id="5" name="Picture Placeholder 4" descr="Close-up photo of the smile of a senior woman, showing healthy white teeth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 r="9"/>
          <a:stretch>
            <a:fillRect/>
          </a:stretch>
        </p:blipFill>
        <p:spPr/>
      </p:pic>
      <p:sp>
        <p:nvSpPr>
          <p:cNvPr id="3" name="Content Placeholder 2"/>
          <p:cNvSpPr>
            <a:spLocks noGrp="1"/>
          </p:cNvSpPr>
          <p:nvPr>
            <p:ph idx="1"/>
          </p:nvPr>
        </p:nvSpPr>
        <p:spPr/>
        <p:txBody>
          <a:bodyPr>
            <a:normAutofit/>
          </a:bodyPr>
          <a:lstStyle/>
          <a:p>
            <a:pPr lvl="0"/>
            <a:r>
              <a:rPr lang="en-US" sz="2000" dirty="0"/>
              <a:t>Oral health care takes place within the context of the whole body.</a:t>
            </a:r>
          </a:p>
          <a:p>
            <a:pPr lvl="0"/>
            <a:r>
              <a:rPr lang="en-US" sz="2000" dirty="0"/>
              <a:t>Oral health affects systemic health, and systemic health affects oral health.</a:t>
            </a:r>
          </a:p>
          <a:p>
            <a:pPr lvl="0"/>
            <a:r>
              <a:rPr lang="en-US" sz="2000" dirty="0"/>
              <a:t>Dental care needs to be holistic in approach.</a:t>
            </a:r>
            <a:endParaRPr lang="en-US" dirty="0"/>
          </a:p>
        </p:txBody>
      </p:sp>
    </p:spTree>
    <p:extLst>
      <p:ext uri="{BB962C8B-B14F-4D97-AF65-F5344CB8AC3E}">
        <p14:creationId xmlns:p14="http://schemas.microsoft.com/office/powerpoint/2010/main" val="146468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87552" y="794332"/>
            <a:ext cx="7153564" cy="523220"/>
          </a:xfrm>
        </p:spPr>
        <p:txBody>
          <a:bodyPr/>
          <a:lstStyle/>
          <a:p>
            <a:r>
              <a:rPr lang="en-US" dirty="0"/>
              <a:t>Outline</a:t>
            </a:r>
            <a:r>
              <a:rPr lang="en-US" sz="2400" dirty="0">
                <a:solidFill>
                  <a:schemeClr val="bg1"/>
                </a:solidFill>
              </a:rPr>
              <a:t> 2 - Oral implications of systemic disease</a:t>
            </a:r>
            <a:endParaRPr lang="en-CA" sz="2400" dirty="0">
              <a:solidFill>
                <a:schemeClr val="bg1"/>
              </a:solidFill>
            </a:endParaRPr>
          </a:p>
        </p:txBody>
      </p:sp>
      <p:sp>
        <p:nvSpPr>
          <p:cNvPr id="2" name="Content Placeholder 1">
            <a:extLst>
              <a:ext uri="{FF2B5EF4-FFF2-40B4-BE49-F238E27FC236}">
                <a16:creationId xmlns:a16="http://schemas.microsoft.com/office/drawing/2014/main" id="{ECB17A5C-2040-4ACD-870E-5C468271903F}"/>
              </a:ext>
            </a:extLst>
          </p:cNvPr>
          <p:cNvSpPr>
            <a:spLocks noGrp="1"/>
          </p:cNvSpPr>
          <p:nvPr>
            <p:ph idx="1"/>
          </p:nvPr>
        </p:nvSpPr>
        <p:spPr>
          <a:xfrm>
            <a:off x="457200" y="1560945"/>
            <a:ext cx="8229600" cy="4093428"/>
          </a:xfrm>
        </p:spPr>
        <p:txBody>
          <a:bodyPr/>
          <a:lstStyle/>
          <a:p>
            <a:pPr marL="285750" lvl="0" indent="-285750"/>
            <a:r>
              <a:rPr lang="en-US" b="1" dirty="0"/>
              <a:t>Oral implications of systemic disease</a:t>
            </a:r>
          </a:p>
          <a:p>
            <a:pPr marL="285750" lvl="0" indent="-285750"/>
            <a:r>
              <a:rPr lang="en-US" dirty="0"/>
              <a:t>Antibiotic prophylaxis prior to dental care</a:t>
            </a:r>
          </a:p>
          <a:p>
            <a:pPr marL="285750" lvl="0" indent="-285750"/>
            <a:r>
              <a:rPr lang="en-US" dirty="0"/>
              <a:t>Oral impact of medications</a:t>
            </a:r>
          </a:p>
          <a:p>
            <a:pPr marL="285750" lvl="0" indent="-285750"/>
            <a:r>
              <a:rPr lang="en-US" dirty="0"/>
              <a:t>Preparation for entering the mouth</a:t>
            </a:r>
          </a:p>
          <a:p>
            <a:pPr marL="285750" lvl="0" indent="-285750"/>
            <a:r>
              <a:rPr lang="en-US" dirty="0"/>
              <a:t>Oral diseases common to older adults</a:t>
            </a:r>
          </a:p>
          <a:p>
            <a:pPr marL="285750" lvl="0" indent="-285750"/>
            <a:r>
              <a:rPr lang="en-US" dirty="0"/>
              <a:t>Assisting with oral hygiene</a:t>
            </a:r>
          </a:p>
          <a:p>
            <a:pPr marL="285750" lvl="0" indent="-285750"/>
            <a:r>
              <a:rPr lang="en-US" dirty="0"/>
              <a:t>Salivary Flow</a:t>
            </a:r>
          </a:p>
          <a:p>
            <a:pPr marL="285750" lvl="0" indent="-285750"/>
            <a:r>
              <a:rPr lang="en-US" dirty="0"/>
              <a:t>Periodontal Disease </a:t>
            </a:r>
          </a:p>
          <a:p>
            <a:pPr marL="285750" lvl="0" indent="-285750"/>
            <a:r>
              <a:rPr lang="en-US" dirty="0"/>
              <a:t>Denture Care for Persons Living with Dementia</a:t>
            </a:r>
          </a:p>
          <a:p>
            <a:pPr marL="285750" lvl="0" indent="-285750"/>
            <a:r>
              <a:rPr lang="en-US" dirty="0"/>
              <a:t>Early Intervention</a:t>
            </a:r>
          </a:p>
        </p:txBody>
      </p:sp>
    </p:spTree>
    <p:extLst>
      <p:ext uri="{BB962C8B-B14F-4D97-AF65-F5344CB8AC3E}">
        <p14:creationId xmlns:p14="http://schemas.microsoft.com/office/powerpoint/2010/main" val="332603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633"/>
            <a:ext cx="8229600" cy="609600"/>
          </a:xfrm>
        </p:spPr>
        <p:txBody>
          <a:bodyPr>
            <a:noAutofit/>
          </a:bodyPr>
          <a:lstStyle/>
          <a:p>
            <a:pPr algn="l"/>
            <a:r>
              <a:rPr lang="en-US" sz="2800" b="1" dirty="0">
                <a:solidFill>
                  <a:schemeClr val="tx2"/>
                </a:solidFill>
              </a:rPr>
              <a:t>Impact of Systemic Disease on Oral Care - 1</a:t>
            </a:r>
          </a:p>
        </p:txBody>
      </p:sp>
      <p:sp>
        <p:nvSpPr>
          <p:cNvPr id="3" name="Content Placeholder 2"/>
          <p:cNvSpPr>
            <a:spLocks noGrp="1"/>
          </p:cNvSpPr>
          <p:nvPr>
            <p:ph idx="1"/>
          </p:nvPr>
        </p:nvSpPr>
        <p:spPr>
          <a:xfrm>
            <a:off x="457200" y="1600201"/>
            <a:ext cx="8229600" cy="2438400"/>
          </a:xfrm>
        </p:spPr>
        <p:txBody>
          <a:bodyPr>
            <a:normAutofit/>
          </a:bodyPr>
          <a:lstStyle/>
          <a:p>
            <a:pPr marL="0" indent="0">
              <a:buNone/>
            </a:pPr>
            <a:r>
              <a:rPr lang="en-US" sz="2000" dirty="0"/>
              <a:t>Persons living with dementia may:</a:t>
            </a:r>
          </a:p>
          <a:p>
            <a:pPr lvl="1">
              <a:buFont typeface="Courier New" panose="02070309020205020404" pitchFamily="49" charset="0"/>
              <a:buChar char="o"/>
            </a:pPr>
            <a:r>
              <a:rPr lang="en-US" sz="2000" dirty="0"/>
              <a:t>Have one or more additional chronic diseases. </a:t>
            </a:r>
          </a:p>
          <a:p>
            <a:pPr lvl="1">
              <a:buFont typeface="Courier New" panose="02070309020205020404" pitchFamily="49" charset="0"/>
              <a:buChar char="o"/>
            </a:pPr>
            <a:r>
              <a:rPr lang="en-US" sz="2000" dirty="0"/>
              <a:t>Experience impaired access to regular dental assessment and care.</a:t>
            </a:r>
          </a:p>
          <a:p>
            <a:pPr lvl="1">
              <a:buFont typeface="Courier New" panose="02070309020205020404" pitchFamily="49" charset="0"/>
              <a:buChar char="o"/>
            </a:pPr>
            <a:r>
              <a:rPr lang="en-US" sz="2000" dirty="0"/>
              <a:t>No longer practice, or adequately practice, their own daily oral care.</a:t>
            </a:r>
          </a:p>
          <a:p>
            <a:pPr lvl="1">
              <a:buFont typeface="Courier New" panose="02070309020205020404" pitchFamily="49" charset="0"/>
              <a:buChar char="o"/>
            </a:pPr>
            <a:r>
              <a:rPr lang="en-US" sz="2000" dirty="0"/>
              <a:t>Be unable or fail to communicate symptoms of incipient oral disease. </a:t>
            </a:r>
            <a:endParaRPr lang="en-US" dirty="0"/>
          </a:p>
        </p:txBody>
      </p:sp>
    </p:spTree>
    <p:extLst>
      <p:ext uri="{BB962C8B-B14F-4D97-AF65-F5344CB8AC3E}">
        <p14:creationId xmlns:p14="http://schemas.microsoft.com/office/powerpoint/2010/main" val="184194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3400"/>
          </a:xfrm>
        </p:spPr>
        <p:txBody>
          <a:bodyPr>
            <a:noAutofit/>
          </a:bodyPr>
          <a:lstStyle/>
          <a:p>
            <a:pPr algn="l"/>
            <a:r>
              <a:rPr lang="en-US" sz="2800" b="1" dirty="0">
                <a:solidFill>
                  <a:schemeClr val="tx2"/>
                </a:solidFill>
              </a:rPr>
              <a:t>Impact of Systemic Disease on Oral Care - 2</a:t>
            </a:r>
          </a:p>
        </p:txBody>
      </p:sp>
      <p:sp>
        <p:nvSpPr>
          <p:cNvPr id="3" name="Content Placeholder 2"/>
          <p:cNvSpPr>
            <a:spLocks noGrp="1"/>
          </p:cNvSpPr>
          <p:nvPr>
            <p:ph idx="1"/>
          </p:nvPr>
        </p:nvSpPr>
        <p:spPr>
          <a:xfrm>
            <a:off x="457200" y="1463040"/>
            <a:ext cx="8229600" cy="3947160"/>
          </a:xfrm>
        </p:spPr>
        <p:txBody>
          <a:bodyPr>
            <a:noAutofit/>
          </a:bodyPr>
          <a:lstStyle/>
          <a:p>
            <a:pPr lvl="0"/>
            <a:r>
              <a:rPr lang="en-US" dirty="0"/>
              <a:t>Dental personnel often contact primary care teams, seeking medical clearance and/or guidance regarding dental care for PLwD who have, or are at risk for:</a:t>
            </a:r>
          </a:p>
          <a:p>
            <a:pPr lvl="1">
              <a:buFont typeface="Courier New" panose="02070309020205020404" pitchFamily="49" charset="0"/>
              <a:buChar char="o"/>
            </a:pPr>
            <a:r>
              <a:rPr lang="en-US" dirty="0"/>
              <a:t>Aspiration pneumonia;</a:t>
            </a:r>
          </a:p>
          <a:p>
            <a:pPr lvl="1">
              <a:buFont typeface="Courier New" panose="02070309020205020404" pitchFamily="49" charset="0"/>
              <a:buChar char="o"/>
            </a:pPr>
            <a:r>
              <a:rPr lang="en-US" dirty="0"/>
              <a:t>Diabetes mellitus;</a:t>
            </a:r>
          </a:p>
          <a:p>
            <a:pPr lvl="1">
              <a:buFont typeface="Courier New" panose="02070309020205020404" pitchFamily="49" charset="0"/>
              <a:buChar char="o"/>
            </a:pPr>
            <a:r>
              <a:rPr lang="en-US" dirty="0"/>
              <a:t>Anticoagulation regimen;</a:t>
            </a:r>
          </a:p>
          <a:p>
            <a:pPr lvl="1">
              <a:buFont typeface="Courier New" panose="02070309020205020404" pitchFamily="49" charset="0"/>
              <a:buChar char="o"/>
            </a:pPr>
            <a:r>
              <a:rPr lang="en-US" dirty="0"/>
              <a:t>History of irradiation of the head and neck;</a:t>
            </a:r>
          </a:p>
          <a:p>
            <a:pPr lvl="1">
              <a:buFont typeface="Courier New" panose="02070309020205020404" pitchFamily="49" charset="0"/>
              <a:buChar char="o"/>
            </a:pPr>
            <a:r>
              <a:rPr lang="en-US" dirty="0"/>
              <a:t>History of administration of bisphosphonate;</a:t>
            </a:r>
          </a:p>
          <a:p>
            <a:pPr lvl="1">
              <a:buFont typeface="Courier New" panose="02070309020205020404" pitchFamily="49" charset="0"/>
              <a:buChar char="o"/>
            </a:pPr>
            <a:r>
              <a:rPr lang="en-US" dirty="0"/>
              <a:t>Requiring antibiotic prophylaxis prior to dental care; or</a:t>
            </a:r>
          </a:p>
          <a:p>
            <a:pPr lvl="1">
              <a:buFont typeface="Courier New" panose="02070309020205020404" pitchFamily="49" charset="0"/>
              <a:buChar char="o"/>
            </a:pPr>
            <a:r>
              <a:rPr lang="en-US" dirty="0"/>
              <a:t>Medications with adverse oral side effects.</a:t>
            </a:r>
          </a:p>
        </p:txBody>
      </p:sp>
    </p:spTree>
    <p:extLst>
      <p:ext uri="{BB962C8B-B14F-4D97-AF65-F5344CB8AC3E}">
        <p14:creationId xmlns:p14="http://schemas.microsoft.com/office/powerpoint/2010/main" val="172002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75" y="1062737"/>
            <a:ext cx="8229600" cy="232663"/>
          </a:xfrm>
        </p:spPr>
        <p:txBody>
          <a:bodyPr>
            <a:noAutofit/>
          </a:bodyPr>
          <a:lstStyle/>
          <a:p>
            <a:pPr algn="l"/>
            <a:r>
              <a:rPr lang="en-US" sz="2800" b="1" dirty="0">
                <a:solidFill>
                  <a:schemeClr val="tx2"/>
                </a:solidFill>
              </a:rPr>
              <a:t>Aspiration Pneumonia</a:t>
            </a:r>
          </a:p>
        </p:txBody>
      </p:sp>
      <p:sp>
        <p:nvSpPr>
          <p:cNvPr id="3" name="Content Placeholder 2"/>
          <p:cNvSpPr>
            <a:spLocks noGrp="1"/>
          </p:cNvSpPr>
          <p:nvPr>
            <p:ph idx="1"/>
          </p:nvPr>
        </p:nvSpPr>
        <p:spPr>
          <a:xfrm>
            <a:off x="457200" y="1600201"/>
            <a:ext cx="8229600" cy="3429000"/>
          </a:xfrm>
        </p:spPr>
        <p:txBody>
          <a:bodyPr>
            <a:normAutofit/>
          </a:bodyPr>
          <a:lstStyle/>
          <a:p>
            <a:pPr lvl="0"/>
            <a:r>
              <a:rPr lang="en-US" sz="2000" dirty="0"/>
              <a:t>Mouth and pharynx are in the airway and are coated by excretions with 10</a:t>
            </a:r>
            <a:r>
              <a:rPr lang="en-US" sz="2000" baseline="30000" dirty="0"/>
              <a:t>12</a:t>
            </a:r>
            <a:r>
              <a:rPr lang="en-US" sz="2000" dirty="0"/>
              <a:t>-10</a:t>
            </a:r>
            <a:r>
              <a:rPr lang="en-US" sz="2000" baseline="30000" dirty="0"/>
              <a:t>14</a:t>
            </a:r>
            <a:r>
              <a:rPr lang="en-US" sz="2000" dirty="0"/>
              <a:t> microorganisms/cc.</a:t>
            </a:r>
          </a:p>
          <a:p>
            <a:pPr lvl="0"/>
            <a:r>
              <a:rPr lang="en-US" sz="2000" dirty="0"/>
              <a:t>Oral cavity and throat become rapidly populated by organisms in the health care setting, many of which will be multi-drug resistant.</a:t>
            </a:r>
          </a:p>
          <a:p>
            <a:pPr lvl="0"/>
            <a:r>
              <a:rPr lang="en-US" sz="2000" dirty="0"/>
              <a:t>Gram negative anaerobes populating the gums (gingiva) are the most common pathogens in facility-acquired pneumonia.</a:t>
            </a:r>
          </a:p>
          <a:p>
            <a:pPr lvl="0"/>
            <a:r>
              <a:rPr lang="en-US" sz="2000" dirty="0"/>
              <a:t>Incidence of facility-acquired pneumonia can be reduced through a program of regular oral hygiene, including once-daily tooth- and denture-brushing and antimicrobial mouth rinse.</a:t>
            </a:r>
            <a:endParaRPr lang="en-US" dirty="0"/>
          </a:p>
        </p:txBody>
      </p:sp>
    </p:spTree>
    <p:extLst>
      <p:ext uri="{BB962C8B-B14F-4D97-AF65-F5344CB8AC3E}">
        <p14:creationId xmlns:p14="http://schemas.microsoft.com/office/powerpoint/2010/main" val="118893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82824"/>
            <a:ext cx="8229600" cy="427038"/>
          </a:xfrm>
        </p:spPr>
        <p:txBody>
          <a:bodyPr>
            <a:noAutofit/>
          </a:bodyPr>
          <a:lstStyle/>
          <a:p>
            <a:pPr algn="l"/>
            <a:r>
              <a:rPr lang="en-US" sz="2800" b="1" dirty="0">
                <a:solidFill>
                  <a:schemeClr val="tx2"/>
                </a:solidFill>
              </a:rPr>
              <a:t>Diabetes and Oral Health</a:t>
            </a:r>
          </a:p>
        </p:txBody>
      </p:sp>
      <p:sp>
        <p:nvSpPr>
          <p:cNvPr id="3" name="Content Placeholder 2"/>
          <p:cNvSpPr>
            <a:spLocks noGrp="1"/>
          </p:cNvSpPr>
          <p:nvPr>
            <p:ph idx="1"/>
          </p:nvPr>
        </p:nvSpPr>
        <p:spPr>
          <a:xfrm>
            <a:off x="457200" y="1600201"/>
            <a:ext cx="8229600" cy="4114800"/>
          </a:xfrm>
        </p:spPr>
        <p:txBody>
          <a:bodyPr>
            <a:normAutofit fontScale="85000" lnSpcReduction="20000"/>
          </a:bodyPr>
          <a:lstStyle/>
          <a:p>
            <a:pPr lvl="0"/>
            <a:r>
              <a:rPr lang="en-US" sz="2400" dirty="0"/>
              <a:t>Periodontitis, a chronic inflammatory bacterial infection of the tissues surrounding teeth, is highly prevalent in adults of advanced age, particularly those with inadequate daily oral care. </a:t>
            </a:r>
          </a:p>
          <a:p>
            <a:pPr lvl="0"/>
            <a:r>
              <a:rPr lang="en-US" sz="2400" dirty="0"/>
              <a:t>The chronic inflammation of periodontitis, like other inflammatory processes, interferes with glycemic control.</a:t>
            </a:r>
          </a:p>
          <a:p>
            <a:pPr lvl="0"/>
            <a:r>
              <a:rPr lang="en-US" sz="2400" dirty="0"/>
              <a:t>In turn, impaired glycemic control results in an exacerbated inflammatory response to the local factors responsible for periodontitis and gingivitis.</a:t>
            </a:r>
          </a:p>
          <a:p>
            <a:pPr lvl="0"/>
            <a:r>
              <a:rPr lang="en-US" sz="2400" dirty="0"/>
              <a:t>Daily provision of oral hygiene—which may be beyond the ability of the PLwD, and which then becomes a care partner’s responsibility—can interrupt this pernicious cycle.</a:t>
            </a:r>
          </a:p>
          <a:p>
            <a:pPr lvl="0"/>
            <a:r>
              <a:rPr lang="en-US" sz="2400" dirty="0"/>
              <a:t>Diabetic PLwD who undergo extensive dental care (particularly oral surgery, e.g., extractions) are likely to miss one or more meals.  They and their care partners may need to be counseled to adjust the insulin regimen on the day of care.</a:t>
            </a:r>
            <a:endParaRPr lang="en-US" dirty="0"/>
          </a:p>
        </p:txBody>
      </p:sp>
    </p:spTree>
    <p:extLst>
      <p:ext uri="{BB962C8B-B14F-4D97-AF65-F5344CB8AC3E}">
        <p14:creationId xmlns:p14="http://schemas.microsoft.com/office/powerpoint/2010/main" val="1822319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90" y="944154"/>
            <a:ext cx="8229600" cy="427038"/>
          </a:xfrm>
        </p:spPr>
        <p:txBody>
          <a:bodyPr>
            <a:noAutofit/>
          </a:bodyPr>
          <a:lstStyle/>
          <a:p>
            <a:pPr algn="l"/>
            <a:r>
              <a:rPr lang="en-US" sz="2800" b="1" dirty="0">
                <a:solidFill>
                  <a:schemeClr val="tx2"/>
                </a:solidFill>
              </a:rPr>
              <a:t>Anticoagulation</a:t>
            </a:r>
          </a:p>
        </p:txBody>
      </p:sp>
      <p:sp>
        <p:nvSpPr>
          <p:cNvPr id="3" name="Content Placeholder 2"/>
          <p:cNvSpPr>
            <a:spLocks noGrp="1"/>
          </p:cNvSpPr>
          <p:nvPr>
            <p:ph idx="1"/>
          </p:nvPr>
        </p:nvSpPr>
        <p:spPr>
          <a:xfrm>
            <a:off x="457200" y="1600201"/>
            <a:ext cx="8229600" cy="4114800"/>
          </a:xfrm>
        </p:spPr>
        <p:txBody>
          <a:bodyPr>
            <a:noAutofit/>
          </a:bodyPr>
          <a:lstStyle/>
          <a:p>
            <a:pPr lvl="0"/>
            <a:r>
              <a:rPr lang="en-US" sz="2000" dirty="0"/>
              <a:t>The mouth is highly vascularized and prone to hemorrhage following mucosal trauma if coagulation is suppressed.</a:t>
            </a:r>
          </a:p>
          <a:p>
            <a:pPr lvl="0"/>
            <a:r>
              <a:rPr lang="en-US" sz="2000" dirty="0"/>
              <a:t>It is extremely common to see anticoagulation regimens in PLwD (particularly multi-infarct dementia), as part of managing atrial fibrillation, deep venous thrombosis, and elevated stroke risk.</a:t>
            </a:r>
          </a:p>
          <a:p>
            <a:pPr lvl="0"/>
            <a:r>
              <a:rPr lang="en-US" sz="2000" dirty="0"/>
              <a:t>In such persons, the risk of thrombosis due to a disruption in the anticoagulation regimen far outweighs the hemorrhagic risk of oral trauma.</a:t>
            </a:r>
          </a:p>
          <a:p>
            <a:pPr lvl="0"/>
            <a:r>
              <a:rPr lang="en-US" sz="2000" dirty="0"/>
              <a:t>If international normalized ration (INR) is 4 or less, dental care does not require adjustment of anticoagulation regimen as long as it is augmented as necessary with local measures (e.g., limit number of extractions in a single sitting; gelatin sponge/primary closure)</a:t>
            </a:r>
          </a:p>
        </p:txBody>
      </p:sp>
    </p:spTree>
    <p:extLst>
      <p:ext uri="{BB962C8B-B14F-4D97-AF65-F5344CB8AC3E}">
        <p14:creationId xmlns:p14="http://schemas.microsoft.com/office/powerpoint/2010/main" val="13241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441" y="760346"/>
            <a:ext cx="8229600" cy="563562"/>
          </a:xfrm>
        </p:spPr>
        <p:txBody>
          <a:bodyPr>
            <a:normAutofit/>
          </a:bodyPr>
          <a:lstStyle/>
          <a:p>
            <a:pPr algn="l"/>
            <a:r>
              <a:rPr lang="en-US" sz="2800" b="1" dirty="0">
                <a:solidFill>
                  <a:schemeClr val="tx2"/>
                </a:solidFill>
              </a:rPr>
              <a:t>Head and Neck Irradiation</a:t>
            </a:r>
          </a:p>
        </p:txBody>
      </p:sp>
      <p:sp>
        <p:nvSpPr>
          <p:cNvPr id="3" name="Content Placeholder 2"/>
          <p:cNvSpPr>
            <a:spLocks noGrp="1"/>
          </p:cNvSpPr>
          <p:nvPr>
            <p:ph idx="1"/>
          </p:nvPr>
        </p:nvSpPr>
        <p:spPr>
          <a:xfrm>
            <a:off x="457200" y="1600201"/>
            <a:ext cx="8229600" cy="2590800"/>
          </a:xfrm>
        </p:spPr>
        <p:txBody>
          <a:bodyPr>
            <a:normAutofit/>
          </a:bodyPr>
          <a:lstStyle/>
          <a:p>
            <a:pPr lvl="0"/>
            <a:r>
              <a:rPr lang="en-US" sz="2000" dirty="0"/>
              <a:t>PLwD about to undergo treatment for squamous cell cancer of the mouth or oropharynx MUST have a pre-procedural dental assessment and extraction of teeth at elevated risk for caries BEFORE irradiation therapy commences.</a:t>
            </a:r>
          </a:p>
          <a:p>
            <a:pPr lvl="0"/>
            <a:r>
              <a:rPr lang="en-US" sz="2000" dirty="0"/>
              <a:t>After treatment, intense dental follow-up for maintenance of the teeth is essential to prevent the subsequent need for extractions.</a:t>
            </a:r>
            <a:endParaRPr lang="en-US" dirty="0"/>
          </a:p>
        </p:txBody>
      </p:sp>
    </p:spTree>
    <p:extLst>
      <p:ext uri="{BB962C8B-B14F-4D97-AF65-F5344CB8AC3E}">
        <p14:creationId xmlns:p14="http://schemas.microsoft.com/office/powerpoint/2010/main" val="30090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Bisphosphonates</a:t>
            </a:r>
          </a:p>
        </p:txBody>
      </p:sp>
      <p:pic>
        <p:nvPicPr>
          <p:cNvPr id="6" name="Picture Placeholder 5" descr="Photo showing clinical presentation of bisphosphonate-related osteonecrosis of the mandibl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407" r="2407"/>
          <a:stretch>
            <a:fillRect/>
          </a:stretch>
        </p:blipFill>
        <p:spPr/>
      </p:pic>
      <p:sp>
        <p:nvSpPr>
          <p:cNvPr id="3" name="Content Placeholder 2"/>
          <p:cNvSpPr>
            <a:spLocks noGrp="1"/>
          </p:cNvSpPr>
          <p:nvPr>
            <p:ph idx="1"/>
          </p:nvPr>
        </p:nvSpPr>
        <p:spPr>
          <a:xfrm>
            <a:off x="457200" y="1627763"/>
            <a:ext cx="8229600" cy="2868037"/>
          </a:xfrm>
        </p:spPr>
        <p:txBody>
          <a:bodyPr>
            <a:noAutofit/>
          </a:bodyPr>
          <a:lstStyle/>
          <a:p>
            <a:pPr lvl="0"/>
            <a:r>
              <a:rPr lang="en-US" dirty="0"/>
              <a:t>Intravenous administration of bisphosphonates (BP) for management of multiple myeloma or prevention of osteoporosis has been linked to a small (&lt;5%) but definite risk for osteonecrosis following intraoral trauma.</a:t>
            </a:r>
          </a:p>
          <a:p>
            <a:pPr lvl="0"/>
            <a:r>
              <a:rPr lang="en-US" dirty="0"/>
              <a:t>Prevention of osteonecrosis is far more successful than treatment, particularly for PLwD.</a:t>
            </a:r>
          </a:p>
          <a:p>
            <a:pPr lvl="0"/>
            <a:r>
              <a:rPr lang="en-US" dirty="0"/>
              <a:t>Individuals scheduled for Intravenous (IV) BP treatment should undergo a dental assessment so necessary extractions and bone healing occur before administration of BP.</a:t>
            </a:r>
          </a:p>
        </p:txBody>
      </p:sp>
    </p:spTree>
    <p:extLst>
      <p:ext uri="{BB962C8B-B14F-4D97-AF65-F5344CB8AC3E}">
        <p14:creationId xmlns:p14="http://schemas.microsoft.com/office/powerpoint/2010/main" val="115997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52" y="794332"/>
            <a:ext cx="7153564" cy="523220"/>
          </a:xfrm>
        </p:spPr>
        <p:txBody>
          <a:bodyPr/>
          <a:lstStyle/>
          <a:p>
            <a:r>
              <a:rPr lang="en-US" dirty="0"/>
              <a:t>Outline</a:t>
            </a:r>
            <a:r>
              <a:rPr lang="en-US" sz="2400" dirty="0">
                <a:solidFill>
                  <a:schemeClr val="bg1"/>
                </a:solidFill>
              </a:rPr>
              <a:t> 3 - Antibiotic prophylaxis prior to dental care</a:t>
            </a:r>
            <a:endParaRPr lang="en-CA" sz="2400" dirty="0">
              <a:solidFill>
                <a:schemeClr val="bg1"/>
              </a:solidFill>
            </a:endParaRPr>
          </a:p>
        </p:txBody>
      </p:sp>
      <p:sp>
        <p:nvSpPr>
          <p:cNvPr id="2" name="Content Placeholder 1">
            <a:extLst>
              <a:ext uri="{FF2B5EF4-FFF2-40B4-BE49-F238E27FC236}">
                <a16:creationId xmlns:a16="http://schemas.microsoft.com/office/drawing/2014/main" id="{2CED8685-603C-433E-AB78-A31E4F8065D1}"/>
              </a:ext>
            </a:extLst>
          </p:cNvPr>
          <p:cNvSpPr>
            <a:spLocks noGrp="1"/>
          </p:cNvSpPr>
          <p:nvPr>
            <p:ph idx="1"/>
          </p:nvPr>
        </p:nvSpPr>
        <p:spPr>
          <a:xfrm>
            <a:off x="457200" y="1560945"/>
            <a:ext cx="8229600" cy="3724096"/>
          </a:xfrm>
        </p:spPr>
        <p:txBody>
          <a:bodyPr/>
          <a:lstStyle/>
          <a:p>
            <a:pPr marL="285750" lvl="0" indent="-285750"/>
            <a:r>
              <a:rPr lang="en-US" dirty="0"/>
              <a:t>Oral implications of systemic disease</a:t>
            </a:r>
          </a:p>
          <a:p>
            <a:pPr marL="285750" lvl="0" indent="-285750"/>
            <a:r>
              <a:rPr lang="en-US" b="1" dirty="0"/>
              <a:t>Antibiotic prophylaxis prior to dental care</a:t>
            </a:r>
          </a:p>
          <a:p>
            <a:pPr marL="285750" lvl="0" indent="-285750"/>
            <a:r>
              <a:rPr lang="en-US" dirty="0"/>
              <a:t>Oral impact of medications</a:t>
            </a:r>
          </a:p>
          <a:p>
            <a:pPr marL="285750" lvl="0" indent="-285750"/>
            <a:r>
              <a:rPr lang="en-US" dirty="0"/>
              <a:t>Preparation for entering the mouth</a:t>
            </a:r>
          </a:p>
          <a:p>
            <a:pPr marL="285750" lvl="0" indent="-285750"/>
            <a:r>
              <a:rPr lang="en-US" dirty="0"/>
              <a:t>Oral diseases common to older adults</a:t>
            </a:r>
          </a:p>
          <a:p>
            <a:pPr marL="285750" lvl="0" indent="-285750"/>
            <a:r>
              <a:rPr lang="en-US" dirty="0"/>
              <a:t>Assisting with oral hygiene</a:t>
            </a:r>
          </a:p>
          <a:p>
            <a:pPr marL="285750" lvl="0" indent="-285750"/>
            <a:r>
              <a:rPr lang="en-US" dirty="0"/>
              <a:t>Salivary Flow</a:t>
            </a:r>
          </a:p>
          <a:p>
            <a:pPr marL="285750" lvl="0" indent="-285750"/>
            <a:r>
              <a:rPr lang="en-US" dirty="0"/>
              <a:t>Periodontal Disease </a:t>
            </a:r>
          </a:p>
          <a:p>
            <a:pPr marL="285750" lvl="0" indent="-285750"/>
            <a:r>
              <a:rPr lang="en-US" dirty="0"/>
              <a:t>Denture Care for Persons Living with Dementia</a:t>
            </a:r>
          </a:p>
          <a:p>
            <a:pPr marL="285750" lvl="0" indent="-285750"/>
            <a:r>
              <a:rPr lang="en-US" dirty="0"/>
              <a:t>Early Intervention</a:t>
            </a:r>
          </a:p>
        </p:txBody>
      </p:sp>
    </p:spTree>
    <p:extLst>
      <p:ext uri="{BB962C8B-B14F-4D97-AF65-F5344CB8AC3E}">
        <p14:creationId xmlns:p14="http://schemas.microsoft.com/office/powerpoint/2010/main" val="19701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l"/>
            <a:r>
              <a:rPr lang="en-US" sz="2800" b="1" dirty="0">
                <a:solidFill>
                  <a:schemeClr val="tx2"/>
                </a:solidFill>
              </a:rPr>
              <a:t>Copyright Language </a:t>
            </a:r>
          </a:p>
        </p:txBody>
      </p:sp>
      <p:sp>
        <p:nvSpPr>
          <p:cNvPr id="2" name="Content Placeholder 1"/>
          <p:cNvSpPr>
            <a:spLocks noGrp="1"/>
          </p:cNvSpPr>
          <p:nvPr>
            <p:ph idx="1"/>
          </p:nvPr>
        </p:nvSpPr>
        <p:spPr>
          <a:xfrm>
            <a:off x="457200" y="2031999"/>
            <a:ext cx="8229600" cy="1077218"/>
          </a:xfrm>
        </p:spPr>
        <p:txBody>
          <a:bodyPr/>
          <a:lstStyle/>
          <a:p>
            <a:r>
              <a:rPr lang="en-US" dirty="0"/>
              <a:t>We purchased the images for Modules 1-12 from </a:t>
            </a:r>
            <a:r>
              <a:rPr lang="en-US" dirty="0" err="1"/>
              <a:t>iStock</a:t>
            </a:r>
            <a:r>
              <a:rPr lang="en-US" dirty="0"/>
              <a:t> by Getty. </a:t>
            </a:r>
          </a:p>
          <a:p>
            <a:r>
              <a:rPr lang="en-US" dirty="0"/>
              <a:t>We accessed the images for Modules 13-16 using </a:t>
            </a:r>
            <a:r>
              <a:rPr lang="en-CA" dirty="0">
                <a:hlinkClick r:id="rId3"/>
              </a:rPr>
              <a:t>Google Find Free-to-Use Images</a:t>
            </a:r>
            <a:r>
              <a:rPr lang="en-CA" dirty="0"/>
              <a:t>.</a:t>
            </a:r>
          </a:p>
        </p:txBody>
      </p:sp>
    </p:spTree>
    <p:extLst>
      <p:ext uri="{BB962C8B-B14F-4D97-AF65-F5344CB8AC3E}">
        <p14:creationId xmlns:p14="http://schemas.microsoft.com/office/powerpoint/2010/main" val="1237687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457200"/>
          </a:xfrm>
        </p:spPr>
        <p:txBody>
          <a:bodyPr>
            <a:noAutofit/>
          </a:bodyPr>
          <a:lstStyle/>
          <a:p>
            <a:pPr algn="l"/>
            <a:r>
              <a:rPr lang="en-US" sz="2800" b="1" dirty="0">
                <a:solidFill>
                  <a:schemeClr val="tx2"/>
                </a:solidFill>
              </a:rPr>
              <a:t>Antibiotic Prophylaxis Prior to Dental Care? - The Issue</a:t>
            </a:r>
          </a:p>
        </p:txBody>
      </p:sp>
      <p:sp>
        <p:nvSpPr>
          <p:cNvPr id="3" name="Content Placeholder 2"/>
          <p:cNvSpPr>
            <a:spLocks noGrp="1"/>
          </p:cNvSpPr>
          <p:nvPr>
            <p:ph idx="1"/>
          </p:nvPr>
        </p:nvSpPr>
        <p:spPr/>
        <p:txBody>
          <a:bodyPr>
            <a:normAutofit/>
          </a:bodyPr>
          <a:lstStyle/>
          <a:p>
            <a:pPr lvl="0"/>
            <a:r>
              <a:rPr lang="en-US" sz="2000" dirty="0"/>
              <a:t>As noted earlier, the oral cavity is highly vascular and densely populated with microorganisms.</a:t>
            </a:r>
          </a:p>
          <a:p>
            <a:pPr lvl="0"/>
            <a:r>
              <a:rPr lang="en-US" sz="2000" dirty="0"/>
              <a:t>This predisposes to frequent transient </a:t>
            </a:r>
            <a:r>
              <a:rPr lang="en-US" sz="2000" dirty="0" err="1"/>
              <a:t>bacteremias</a:t>
            </a:r>
            <a:r>
              <a:rPr lang="en-US" sz="2000" dirty="0"/>
              <a:t> in adults with teeth.</a:t>
            </a:r>
          </a:p>
          <a:p>
            <a:pPr lvl="0"/>
            <a:r>
              <a:rPr lang="en-US" sz="2000" dirty="0"/>
              <a:t>Thorough daily oral hygiene and regular dental care is vital to reducing the risk of serious infections, particularly in persons at elevated risk.</a:t>
            </a:r>
          </a:p>
        </p:txBody>
      </p:sp>
    </p:spTree>
    <p:extLst>
      <p:ext uri="{BB962C8B-B14F-4D97-AF65-F5344CB8AC3E}">
        <p14:creationId xmlns:p14="http://schemas.microsoft.com/office/powerpoint/2010/main" val="10194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56" y="762001"/>
            <a:ext cx="8077200" cy="838200"/>
          </a:xfrm>
        </p:spPr>
        <p:txBody>
          <a:bodyPr>
            <a:noAutofit/>
          </a:bodyPr>
          <a:lstStyle/>
          <a:p>
            <a:pPr algn="l"/>
            <a:r>
              <a:rPr lang="en-US" sz="2800" b="1" dirty="0">
                <a:solidFill>
                  <a:schemeClr val="tx2"/>
                </a:solidFill>
              </a:rPr>
              <a:t>Antibiotic Prophylaxis Prior to Dental Care – The Guidance</a:t>
            </a:r>
          </a:p>
        </p:txBody>
      </p:sp>
      <p:sp>
        <p:nvSpPr>
          <p:cNvPr id="3" name="Content Placeholder 2"/>
          <p:cNvSpPr>
            <a:spLocks noGrp="1"/>
          </p:cNvSpPr>
          <p:nvPr>
            <p:ph idx="1"/>
          </p:nvPr>
        </p:nvSpPr>
        <p:spPr>
          <a:xfrm>
            <a:off x="457200" y="1600201"/>
            <a:ext cx="8229600" cy="2514600"/>
          </a:xfrm>
        </p:spPr>
        <p:txBody>
          <a:bodyPr>
            <a:noAutofit/>
          </a:bodyPr>
          <a:lstStyle/>
          <a:p>
            <a:pPr lvl="0"/>
            <a:r>
              <a:rPr lang="en-US" sz="2000" dirty="0"/>
              <a:t>The risks of widespread prophylactic administration of broad spectrum antibiotics prior to dental care </a:t>
            </a:r>
            <a:r>
              <a:rPr lang="en-US" sz="2000" b="1" dirty="0"/>
              <a:t>far outweigh the benefits of coverage </a:t>
            </a:r>
            <a:r>
              <a:rPr lang="en-US" sz="2000" dirty="0"/>
              <a:t>in most cases</a:t>
            </a:r>
            <a:r>
              <a:rPr lang="en-US" sz="2000" i="1" dirty="0"/>
              <a:t>.</a:t>
            </a:r>
            <a:endParaRPr lang="en-US" sz="2000" dirty="0"/>
          </a:p>
          <a:p>
            <a:pPr lvl="0"/>
            <a:r>
              <a:rPr lang="en-US" sz="2000" dirty="0"/>
              <a:t>There are no compelling population-based data supporting the prophylactic administration of antibiotic prior to dental care for patients with other “devices.”</a:t>
            </a:r>
            <a:endParaRPr lang="en-US" sz="1400" dirty="0"/>
          </a:p>
        </p:txBody>
      </p:sp>
    </p:spTree>
    <p:extLst>
      <p:ext uri="{BB962C8B-B14F-4D97-AF65-F5344CB8AC3E}">
        <p14:creationId xmlns:p14="http://schemas.microsoft.com/office/powerpoint/2010/main" val="28424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52" y="794332"/>
            <a:ext cx="7153564" cy="523220"/>
          </a:xfrm>
        </p:spPr>
        <p:txBody>
          <a:bodyPr/>
          <a:lstStyle/>
          <a:p>
            <a:r>
              <a:rPr lang="en-US" dirty="0"/>
              <a:t>Outline</a:t>
            </a:r>
            <a:r>
              <a:rPr lang="en-US" dirty="0">
                <a:solidFill>
                  <a:schemeClr val="bg1"/>
                </a:solidFill>
              </a:rPr>
              <a:t> 4 - Oral impact of medications</a:t>
            </a:r>
            <a:endParaRPr lang="en-CA" dirty="0">
              <a:solidFill>
                <a:schemeClr val="bg1"/>
              </a:solidFill>
            </a:endParaRPr>
          </a:p>
        </p:txBody>
      </p:sp>
      <p:sp>
        <p:nvSpPr>
          <p:cNvPr id="3" name="Content Placeholder 2">
            <a:extLst>
              <a:ext uri="{FF2B5EF4-FFF2-40B4-BE49-F238E27FC236}">
                <a16:creationId xmlns:a16="http://schemas.microsoft.com/office/drawing/2014/main" id="{6201186F-CF2B-4C43-951A-B2B26DFA097F}"/>
              </a:ext>
            </a:extLst>
          </p:cNvPr>
          <p:cNvSpPr>
            <a:spLocks noGrp="1"/>
          </p:cNvSpPr>
          <p:nvPr>
            <p:ph idx="1"/>
          </p:nvPr>
        </p:nvSpPr>
        <p:spPr>
          <a:xfrm>
            <a:off x="457200" y="1560945"/>
            <a:ext cx="8229600" cy="3724096"/>
          </a:xfrm>
        </p:spPr>
        <p:txBody>
          <a:bodyPr/>
          <a:lstStyle/>
          <a:p>
            <a:pPr marL="285750" lvl="0" indent="-285750"/>
            <a:r>
              <a:rPr lang="en-US" dirty="0"/>
              <a:t>Oral implications of systemic disease</a:t>
            </a:r>
          </a:p>
          <a:p>
            <a:pPr marL="285750" lvl="0" indent="-285750"/>
            <a:r>
              <a:rPr lang="en-US" dirty="0"/>
              <a:t>Antibiotic prophylaxis prior to dental care</a:t>
            </a:r>
          </a:p>
          <a:p>
            <a:pPr marL="285750" lvl="0" indent="-285750"/>
            <a:r>
              <a:rPr lang="en-US" b="1" dirty="0"/>
              <a:t>Oral impact of medications</a:t>
            </a:r>
          </a:p>
          <a:p>
            <a:pPr marL="285750" lvl="0" indent="-285750"/>
            <a:r>
              <a:rPr lang="en-US" dirty="0"/>
              <a:t>Preparation for entering the mouth</a:t>
            </a:r>
          </a:p>
          <a:p>
            <a:pPr marL="285750" lvl="0" indent="-285750"/>
            <a:r>
              <a:rPr lang="en-US" dirty="0"/>
              <a:t>Oral diseases common to older adults</a:t>
            </a:r>
          </a:p>
          <a:p>
            <a:pPr marL="285750" lvl="0" indent="-285750"/>
            <a:r>
              <a:rPr lang="en-US" dirty="0"/>
              <a:t>Assisting with oral hygiene</a:t>
            </a:r>
          </a:p>
          <a:p>
            <a:pPr marL="285750" lvl="0" indent="-285750"/>
            <a:r>
              <a:rPr lang="en-US" dirty="0"/>
              <a:t>Salivary Flow</a:t>
            </a:r>
          </a:p>
          <a:p>
            <a:pPr marL="285750" lvl="0" indent="-285750"/>
            <a:r>
              <a:rPr lang="en-US" dirty="0"/>
              <a:t>Periodontal Disease </a:t>
            </a:r>
          </a:p>
          <a:p>
            <a:pPr marL="285750" lvl="0" indent="-285750"/>
            <a:r>
              <a:rPr lang="en-US" dirty="0"/>
              <a:t>Denture Care for Persons Living with Dementia</a:t>
            </a:r>
          </a:p>
          <a:p>
            <a:pPr marL="285750" lvl="0" indent="-285750"/>
            <a:r>
              <a:rPr lang="en-US" dirty="0"/>
              <a:t>Early Intervention</a:t>
            </a:r>
          </a:p>
        </p:txBody>
      </p:sp>
    </p:spTree>
    <p:extLst>
      <p:ext uri="{BB962C8B-B14F-4D97-AF65-F5344CB8AC3E}">
        <p14:creationId xmlns:p14="http://schemas.microsoft.com/office/powerpoint/2010/main" val="405795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4474"/>
            <a:ext cx="8229600" cy="579438"/>
          </a:xfrm>
        </p:spPr>
        <p:txBody>
          <a:bodyPr>
            <a:normAutofit/>
          </a:bodyPr>
          <a:lstStyle/>
          <a:p>
            <a:pPr algn="l"/>
            <a:r>
              <a:rPr lang="en-US" sz="2800" b="1" dirty="0">
                <a:solidFill>
                  <a:schemeClr val="tx2"/>
                </a:solidFill>
              </a:rPr>
              <a:t>Oral Impact of Medications</a:t>
            </a:r>
          </a:p>
        </p:txBody>
      </p:sp>
      <p:sp>
        <p:nvSpPr>
          <p:cNvPr id="3" name="Content Placeholder 2"/>
          <p:cNvSpPr>
            <a:spLocks noGrp="1"/>
          </p:cNvSpPr>
          <p:nvPr>
            <p:ph idx="1"/>
          </p:nvPr>
        </p:nvSpPr>
        <p:spPr>
          <a:xfrm>
            <a:off x="457200" y="1600201"/>
            <a:ext cx="8229600" cy="3733800"/>
          </a:xfrm>
        </p:spPr>
        <p:txBody>
          <a:bodyPr>
            <a:noAutofit/>
          </a:bodyPr>
          <a:lstStyle/>
          <a:p>
            <a:pPr lvl="0"/>
            <a:r>
              <a:rPr lang="en-US" sz="2000" dirty="0"/>
              <a:t>Dry mouth (xerostomia) is a common medication side effect, reported for a broad range of agents.</a:t>
            </a:r>
          </a:p>
          <a:p>
            <a:pPr lvl="0"/>
            <a:r>
              <a:rPr lang="en-US" sz="2000" dirty="0"/>
              <a:t>Typically results from changes in saliva’s quantity or quality (e.g., electrolytic, antimicrobial, mucinous content)</a:t>
            </a:r>
          </a:p>
          <a:p>
            <a:pPr lvl="0"/>
            <a:r>
              <a:rPr lang="en-US" sz="2000" dirty="0"/>
              <a:t>Saliva is a critically important exocrine fluid.</a:t>
            </a:r>
          </a:p>
          <a:p>
            <a:pPr lvl="0"/>
            <a:r>
              <a:rPr lang="en-US" sz="2000" dirty="0"/>
              <a:t>Salivary modification, particularly its absence, can:</a:t>
            </a:r>
          </a:p>
          <a:p>
            <a:pPr lvl="1">
              <a:buFont typeface="Courier New" panose="02070309020205020404" pitchFamily="49" charset="0"/>
              <a:buChar char="o"/>
            </a:pPr>
            <a:r>
              <a:rPr lang="en-US" sz="2000" dirty="0"/>
              <a:t>Accelerate tooth decay</a:t>
            </a:r>
          </a:p>
          <a:p>
            <a:pPr lvl="1">
              <a:buFont typeface="Courier New" panose="02070309020205020404" pitchFamily="49" charset="0"/>
              <a:buChar char="o"/>
            </a:pPr>
            <a:r>
              <a:rPr lang="en-US" sz="2000" dirty="0"/>
              <a:t>Increase susceptibility to oral mucosal trauma/infection</a:t>
            </a:r>
          </a:p>
          <a:p>
            <a:pPr lvl="1">
              <a:buFont typeface="Courier New" panose="02070309020205020404" pitchFamily="49" charset="0"/>
              <a:buChar char="o"/>
            </a:pPr>
            <a:r>
              <a:rPr lang="en-US" sz="2000" dirty="0"/>
              <a:t>Exacerbate predisposition to infectious pulmonary disease</a:t>
            </a:r>
          </a:p>
        </p:txBody>
      </p:sp>
    </p:spTree>
    <p:extLst>
      <p:ext uri="{BB962C8B-B14F-4D97-AF65-F5344CB8AC3E}">
        <p14:creationId xmlns:p14="http://schemas.microsoft.com/office/powerpoint/2010/main" val="287586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28" y="744170"/>
            <a:ext cx="8229600" cy="639762"/>
          </a:xfrm>
        </p:spPr>
        <p:txBody>
          <a:bodyPr>
            <a:normAutofit/>
          </a:bodyPr>
          <a:lstStyle/>
          <a:p>
            <a:pPr algn="l"/>
            <a:r>
              <a:rPr lang="en-US" sz="2800" b="1" dirty="0">
                <a:solidFill>
                  <a:schemeClr val="tx2"/>
                </a:solidFill>
              </a:rPr>
              <a:t>Oral Assessment</a:t>
            </a:r>
          </a:p>
        </p:txBody>
      </p:sp>
      <p:sp>
        <p:nvSpPr>
          <p:cNvPr id="3" name="Content Placeholder 2"/>
          <p:cNvSpPr>
            <a:spLocks noGrp="1"/>
          </p:cNvSpPr>
          <p:nvPr>
            <p:ph idx="1"/>
          </p:nvPr>
        </p:nvSpPr>
        <p:spPr>
          <a:xfrm>
            <a:off x="457200" y="1600201"/>
            <a:ext cx="8229600" cy="3124200"/>
          </a:xfrm>
        </p:spPr>
        <p:txBody>
          <a:bodyPr>
            <a:normAutofit/>
          </a:bodyPr>
          <a:lstStyle/>
          <a:p>
            <a:pPr lvl="0"/>
            <a:r>
              <a:rPr lang="en-US" sz="2000" dirty="0"/>
              <a:t>Two critical roles for care providers are to:</a:t>
            </a:r>
          </a:p>
          <a:p>
            <a:pPr lvl="1">
              <a:buFont typeface="Courier New" panose="02070309020205020404" pitchFamily="49" charset="0"/>
              <a:buChar char="o"/>
            </a:pPr>
            <a:r>
              <a:rPr lang="en-US" sz="2000" dirty="0"/>
              <a:t>Assess the oral health status of PLwD and make appropriate referrals</a:t>
            </a:r>
          </a:p>
          <a:p>
            <a:pPr lvl="1">
              <a:buFont typeface="Courier New" panose="02070309020205020404" pitchFamily="49" charset="0"/>
              <a:buChar char="o"/>
            </a:pPr>
            <a:r>
              <a:rPr lang="en-US" sz="2000" dirty="0"/>
              <a:t>Provide education for persons living with dementia and their care partners regarding oral health maintenance and strategies for supporting oral health</a:t>
            </a:r>
          </a:p>
          <a:p>
            <a:pPr lvl="0"/>
            <a:r>
              <a:rPr lang="en-US" sz="2000" dirty="0"/>
              <a:t>To build the foundation for both, the steps for completing a quick but thorough assessment of oral health follow. The assessment begins outside the mouth with observation of the skin of the face, scalp, and neck for changes and observation and palpation of nodes.</a:t>
            </a:r>
            <a:endParaRPr lang="en-US" dirty="0"/>
          </a:p>
        </p:txBody>
      </p:sp>
    </p:spTree>
    <p:extLst>
      <p:ext uri="{BB962C8B-B14F-4D97-AF65-F5344CB8AC3E}">
        <p14:creationId xmlns:p14="http://schemas.microsoft.com/office/powerpoint/2010/main" val="226934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r>
              <a:rPr lang="en-US" dirty="0">
                <a:solidFill>
                  <a:schemeClr val="bg1"/>
                </a:solidFill>
              </a:rPr>
              <a:t> 5 - Preparation for entering the mouth</a:t>
            </a:r>
            <a:endParaRPr lang="en-CA" dirty="0">
              <a:solidFill>
                <a:schemeClr val="bg1"/>
              </a:solidFill>
            </a:endParaRPr>
          </a:p>
        </p:txBody>
      </p:sp>
      <p:sp>
        <p:nvSpPr>
          <p:cNvPr id="3" name="Content Placeholder 2">
            <a:extLst>
              <a:ext uri="{FF2B5EF4-FFF2-40B4-BE49-F238E27FC236}">
                <a16:creationId xmlns:a16="http://schemas.microsoft.com/office/drawing/2014/main" id="{E8DCA17A-CC5E-400E-88ED-20678386D1D0}"/>
              </a:ext>
            </a:extLst>
          </p:cNvPr>
          <p:cNvSpPr>
            <a:spLocks noGrp="1"/>
          </p:cNvSpPr>
          <p:nvPr>
            <p:ph idx="1"/>
          </p:nvPr>
        </p:nvSpPr>
        <p:spPr>
          <a:xfrm>
            <a:off x="457200" y="1560945"/>
            <a:ext cx="8229600" cy="3724096"/>
          </a:xfrm>
        </p:spPr>
        <p:txBody>
          <a:bodyPr/>
          <a:lstStyle/>
          <a:p>
            <a:pPr marL="285750" lvl="0" indent="-285750"/>
            <a:r>
              <a:rPr lang="en-US" dirty="0"/>
              <a:t>Oral implications of systemic disease</a:t>
            </a:r>
          </a:p>
          <a:p>
            <a:pPr marL="285750" lvl="0" indent="-285750"/>
            <a:r>
              <a:rPr lang="en-US" dirty="0"/>
              <a:t>Antibiotic prophylaxis prior to dental care</a:t>
            </a:r>
          </a:p>
          <a:p>
            <a:pPr marL="285750" lvl="0" indent="-285750"/>
            <a:r>
              <a:rPr lang="en-US" dirty="0"/>
              <a:t>Oral impact of medications</a:t>
            </a:r>
          </a:p>
          <a:p>
            <a:pPr marL="285750" lvl="0" indent="-285750"/>
            <a:r>
              <a:rPr lang="en-US" b="1" dirty="0"/>
              <a:t>Preparation for entering the mouth</a:t>
            </a:r>
          </a:p>
          <a:p>
            <a:pPr marL="285750" lvl="0" indent="-285750"/>
            <a:r>
              <a:rPr lang="en-US" dirty="0"/>
              <a:t>Oral diseases common to older adults</a:t>
            </a:r>
          </a:p>
          <a:p>
            <a:pPr marL="285750" lvl="0" indent="-285750"/>
            <a:r>
              <a:rPr lang="en-US" dirty="0"/>
              <a:t>Assisting with oral hygiene</a:t>
            </a:r>
          </a:p>
          <a:p>
            <a:pPr marL="285750" lvl="0" indent="-285750"/>
            <a:r>
              <a:rPr lang="en-US" dirty="0"/>
              <a:t>Salivary Flow</a:t>
            </a:r>
          </a:p>
          <a:p>
            <a:pPr marL="285750" lvl="0" indent="-285750"/>
            <a:r>
              <a:rPr lang="en-US" dirty="0"/>
              <a:t>Periodontal Disease </a:t>
            </a:r>
          </a:p>
          <a:p>
            <a:pPr marL="285750" lvl="0" indent="-285750"/>
            <a:r>
              <a:rPr lang="en-US" dirty="0"/>
              <a:t>Denture Care for Persons Living with Dementia</a:t>
            </a:r>
          </a:p>
          <a:p>
            <a:pPr marL="285750" lvl="0" indent="-285750"/>
            <a:r>
              <a:rPr lang="en-US" dirty="0"/>
              <a:t>Early Intervention</a:t>
            </a:r>
          </a:p>
        </p:txBody>
      </p:sp>
    </p:spTree>
    <p:extLst>
      <p:ext uri="{BB962C8B-B14F-4D97-AF65-F5344CB8AC3E}">
        <p14:creationId xmlns:p14="http://schemas.microsoft.com/office/powerpoint/2010/main" val="3938017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648200" cy="838200"/>
          </a:xfrm>
        </p:spPr>
        <p:txBody>
          <a:bodyPr>
            <a:noAutofit/>
          </a:bodyPr>
          <a:lstStyle/>
          <a:p>
            <a:pPr algn="l"/>
            <a:r>
              <a:rPr lang="en-US" sz="2800" b="1" dirty="0">
                <a:solidFill>
                  <a:schemeClr val="tx2"/>
                </a:solidFill>
              </a:rPr>
              <a:t>Preparation for Entering the Mouth</a:t>
            </a:r>
          </a:p>
        </p:txBody>
      </p:sp>
      <p:pic>
        <p:nvPicPr>
          <p:cNvPr id="6" name="Picture Placeholder 5" descr="Photo of tools required in preparation for mouth examination: gloves, disposable sterile mouth mirror, and 2 by 2 gauze"/>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21855" b="-21855"/>
          <a:stretch/>
        </p:blipFill>
        <p:spPr>
          <a:xfrm>
            <a:off x="6172199" y="152400"/>
            <a:ext cx="2757239" cy="1905001"/>
          </a:xfrm>
        </p:spPr>
      </p:pic>
      <p:sp>
        <p:nvSpPr>
          <p:cNvPr id="3" name="Content Placeholder 2"/>
          <p:cNvSpPr>
            <a:spLocks noGrp="1"/>
          </p:cNvSpPr>
          <p:nvPr>
            <p:ph idx="1"/>
          </p:nvPr>
        </p:nvSpPr>
        <p:spPr>
          <a:xfrm>
            <a:off x="457200" y="1627763"/>
            <a:ext cx="8229600" cy="2563237"/>
          </a:xfrm>
        </p:spPr>
        <p:txBody>
          <a:bodyPr/>
          <a:lstStyle/>
          <a:p>
            <a:pPr lvl="0"/>
            <a:r>
              <a:rPr lang="en-US" sz="2000" dirty="0"/>
              <a:t>Set up the following:</a:t>
            </a:r>
          </a:p>
          <a:p>
            <a:pPr lvl="1">
              <a:buFont typeface="Courier New" charset="0"/>
              <a:buChar char="o"/>
            </a:pPr>
            <a:r>
              <a:rPr lang="en-US" sz="2000" dirty="0"/>
              <a:t>Light source</a:t>
            </a:r>
          </a:p>
          <a:p>
            <a:pPr lvl="1">
              <a:buFont typeface="Courier New" charset="0"/>
              <a:buChar char="o"/>
            </a:pPr>
            <a:r>
              <a:rPr lang="en-US" sz="2000" dirty="0"/>
              <a:t>Disposable sterile mouth mirrors</a:t>
            </a:r>
          </a:p>
          <a:p>
            <a:pPr lvl="2">
              <a:buFont typeface="Wingdings" charset="2"/>
              <a:buChar char="§"/>
            </a:pPr>
            <a:r>
              <a:rPr lang="en-US" sz="2000" dirty="0"/>
              <a:t>Available at low cost</a:t>
            </a:r>
          </a:p>
          <a:p>
            <a:pPr lvl="2">
              <a:buFont typeface="Wingdings" charset="2"/>
              <a:buChar char="§"/>
            </a:pPr>
            <a:r>
              <a:rPr lang="en-US" sz="2000" dirty="0"/>
              <a:t>Tongue blades work but not as well</a:t>
            </a:r>
          </a:p>
          <a:p>
            <a:pPr lvl="1">
              <a:buFont typeface="Courier New" charset="0"/>
              <a:buChar char="o"/>
            </a:pPr>
            <a:r>
              <a:rPr lang="en-US" sz="2000" dirty="0"/>
              <a:t>2x2 gauze</a:t>
            </a:r>
          </a:p>
          <a:p>
            <a:pPr lvl="1">
              <a:buFont typeface="Courier New" charset="0"/>
              <a:buChar char="o"/>
            </a:pPr>
            <a:r>
              <a:rPr lang="en-US" sz="2000" dirty="0"/>
              <a:t>Gloves </a:t>
            </a:r>
            <a:endParaRPr lang="en-US" dirty="0"/>
          </a:p>
        </p:txBody>
      </p:sp>
    </p:spTree>
    <p:extLst>
      <p:ext uri="{BB962C8B-B14F-4D97-AF65-F5344CB8AC3E}">
        <p14:creationId xmlns:p14="http://schemas.microsoft.com/office/powerpoint/2010/main" val="2037564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685800"/>
          </a:xfrm>
        </p:spPr>
        <p:txBody>
          <a:bodyPr>
            <a:noAutofit/>
          </a:bodyPr>
          <a:lstStyle/>
          <a:p>
            <a:pPr algn="l"/>
            <a:r>
              <a:rPr lang="en-US" sz="2800" b="1" dirty="0">
                <a:solidFill>
                  <a:schemeClr val="tx2"/>
                </a:solidFill>
              </a:rPr>
              <a:t>Oral Assessment: Skin of Face, Scalp, and Neck, Nodes of the Head and Neck</a:t>
            </a:r>
          </a:p>
        </p:txBody>
      </p:sp>
      <p:sp>
        <p:nvSpPr>
          <p:cNvPr id="3" name="Content Placeholder 2"/>
          <p:cNvSpPr>
            <a:spLocks noGrp="1"/>
          </p:cNvSpPr>
          <p:nvPr>
            <p:ph idx="1"/>
          </p:nvPr>
        </p:nvSpPr>
        <p:spPr>
          <a:xfrm>
            <a:off x="457200" y="1627763"/>
            <a:ext cx="8229600" cy="4239637"/>
          </a:xfrm>
        </p:spPr>
        <p:txBody>
          <a:bodyPr>
            <a:noAutofit/>
          </a:bodyPr>
          <a:lstStyle/>
          <a:p>
            <a:pPr lvl="0"/>
            <a:r>
              <a:rPr lang="en-US" dirty="0"/>
              <a:t>Extra-oral examination</a:t>
            </a:r>
          </a:p>
          <a:p>
            <a:pPr lvl="1">
              <a:buFont typeface="Courier New" panose="02070309020205020404" pitchFamily="49" charset="0"/>
              <a:buChar char="o"/>
            </a:pPr>
            <a:r>
              <a:rPr lang="en-US" dirty="0"/>
              <a:t>Observe first </a:t>
            </a:r>
          </a:p>
          <a:p>
            <a:pPr lvl="1">
              <a:buFont typeface="Courier New" panose="02070309020205020404" pitchFamily="49" charset="0"/>
              <a:buChar char="o"/>
            </a:pPr>
            <a:r>
              <a:rPr lang="en-US" dirty="0"/>
              <a:t>Then palpate</a:t>
            </a:r>
          </a:p>
          <a:p>
            <a:pPr lvl="0"/>
            <a:r>
              <a:rPr lang="en-US" dirty="0"/>
              <a:t>Assess or evaluate following:</a:t>
            </a:r>
          </a:p>
          <a:p>
            <a:pPr lvl="1">
              <a:buFont typeface="Courier New" panose="02070309020205020404" pitchFamily="49" charset="0"/>
              <a:buChar char="o"/>
            </a:pPr>
            <a:r>
              <a:rPr lang="en-US" dirty="0"/>
              <a:t>Color</a:t>
            </a:r>
          </a:p>
          <a:p>
            <a:pPr lvl="1">
              <a:buFont typeface="Courier New" panose="02070309020205020404" pitchFamily="49" charset="0"/>
              <a:buChar char="o"/>
            </a:pPr>
            <a:r>
              <a:rPr lang="en-US" dirty="0"/>
              <a:t>Contour</a:t>
            </a:r>
          </a:p>
          <a:p>
            <a:pPr lvl="1">
              <a:buFont typeface="Courier New" panose="02070309020205020404" pitchFamily="49" charset="0"/>
              <a:buChar char="o"/>
            </a:pPr>
            <a:r>
              <a:rPr lang="en-US" dirty="0"/>
              <a:t>Consistency</a:t>
            </a:r>
          </a:p>
          <a:p>
            <a:pPr lvl="1">
              <a:buFont typeface="Courier New" panose="02070309020205020404" pitchFamily="49" charset="0"/>
              <a:buChar char="o"/>
            </a:pPr>
            <a:r>
              <a:rPr lang="en-US" dirty="0"/>
              <a:t>Function</a:t>
            </a:r>
          </a:p>
          <a:p>
            <a:pPr lvl="1">
              <a:buFont typeface="Courier New" panose="02070309020205020404" pitchFamily="49" charset="0"/>
              <a:buChar char="o"/>
            </a:pPr>
            <a:r>
              <a:rPr lang="en-US" dirty="0"/>
              <a:t>Symmetry</a:t>
            </a:r>
          </a:p>
          <a:p>
            <a:pPr lvl="1">
              <a:buFont typeface="Courier New" panose="02070309020205020404" pitchFamily="49" charset="0"/>
              <a:buChar char="o"/>
            </a:pPr>
            <a:r>
              <a:rPr lang="en-US" dirty="0"/>
              <a:t>Texture  </a:t>
            </a:r>
          </a:p>
        </p:txBody>
      </p:sp>
      <p:pic>
        <p:nvPicPr>
          <p:cNvPr id="7" name="Picture Placeholder 6" descr="Photos of a senior woman undergoing face, scalp, and neck assessment. The examiner is standing behind the examination chair, with hands on the sides of the patient's head, thumbs touching the  patient's temples, and the other fingers feeling the nodes in the neck. "/>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257544" y="1600200"/>
            <a:ext cx="2505456" cy="4553712"/>
          </a:xfrm>
        </p:spPr>
      </p:pic>
    </p:spTree>
    <p:extLst>
      <p:ext uri="{BB962C8B-B14F-4D97-AF65-F5344CB8AC3E}">
        <p14:creationId xmlns:p14="http://schemas.microsoft.com/office/powerpoint/2010/main" val="128300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762000"/>
          </a:xfrm>
        </p:spPr>
        <p:txBody>
          <a:bodyPr>
            <a:noAutofit/>
          </a:bodyPr>
          <a:lstStyle/>
          <a:p>
            <a:pPr algn="l"/>
            <a:r>
              <a:rPr lang="en-US" sz="2800" b="1" dirty="0">
                <a:solidFill>
                  <a:schemeClr val="tx2"/>
                </a:solidFill>
              </a:rPr>
              <a:t>Oral Assessment: Lips and Labial Mucosa (Inside </a:t>
            </a:r>
            <a:r>
              <a:rPr lang="en-US" dirty="0"/>
              <a:t>L</a:t>
            </a:r>
            <a:r>
              <a:rPr lang="en-US" sz="2800" b="1" dirty="0">
                <a:solidFill>
                  <a:schemeClr val="tx2"/>
                </a:solidFill>
              </a:rPr>
              <a:t>ining of the Lips)</a:t>
            </a:r>
          </a:p>
        </p:txBody>
      </p:sp>
      <p:pic>
        <p:nvPicPr>
          <p:cNvPr id="10" name="Picture Placeholder 9" descr="Collage of photos and close-ups showing the lips and labial mucosa of a senior patient being assessed for color, function, contour, symmetry, consistency, and texture."/>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5333" b="-15333"/>
          <a:stretch/>
        </p:blipFill>
        <p:spPr>
          <a:xfrm>
            <a:off x="1219200" y="1219200"/>
            <a:ext cx="6532666" cy="4513478"/>
          </a:xfrm>
        </p:spPr>
      </p:pic>
      <p:sp>
        <p:nvSpPr>
          <p:cNvPr id="12" name="Content Placeholder 11"/>
          <p:cNvSpPr>
            <a:spLocks noGrp="1"/>
          </p:cNvSpPr>
          <p:nvPr>
            <p:ph idx="1"/>
          </p:nvPr>
        </p:nvSpPr>
        <p:spPr>
          <a:xfrm>
            <a:off x="304800" y="5105400"/>
            <a:ext cx="8229600" cy="1138773"/>
          </a:xfrm>
        </p:spPr>
        <p:txBody>
          <a:bodyPr numCol="3"/>
          <a:lstStyle/>
          <a:p>
            <a:pPr fontAlgn="t"/>
            <a:r>
              <a:rPr lang="en-US" dirty="0"/>
              <a:t>Color</a:t>
            </a:r>
            <a:endParaRPr lang="en-CA" dirty="0"/>
          </a:p>
          <a:p>
            <a:pPr fontAlgn="t"/>
            <a:r>
              <a:rPr lang="en-US" dirty="0"/>
              <a:t>Contour</a:t>
            </a:r>
            <a:endParaRPr lang="en-CA" dirty="0"/>
          </a:p>
          <a:p>
            <a:pPr fontAlgn="t"/>
            <a:r>
              <a:rPr lang="en-US" dirty="0"/>
              <a:t>Consistency</a:t>
            </a:r>
            <a:endParaRPr lang="en-CA" dirty="0"/>
          </a:p>
          <a:p>
            <a:pPr fontAlgn="t"/>
            <a:r>
              <a:rPr lang="en-US" dirty="0"/>
              <a:t>Function</a:t>
            </a:r>
          </a:p>
          <a:p>
            <a:pPr fontAlgn="t"/>
            <a:r>
              <a:rPr lang="en-US" dirty="0"/>
              <a:t>Symmetry</a:t>
            </a:r>
            <a:endParaRPr lang="en-CA" dirty="0"/>
          </a:p>
          <a:p>
            <a:pPr fontAlgn="t"/>
            <a:r>
              <a:rPr lang="en-US" dirty="0"/>
              <a:t>Texture</a:t>
            </a:r>
            <a:endParaRPr lang="en-CA" dirty="0"/>
          </a:p>
        </p:txBody>
      </p:sp>
    </p:spTree>
    <p:extLst>
      <p:ext uri="{BB962C8B-B14F-4D97-AF65-F5344CB8AC3E}">
        <p14:creationId xmlns:p14="http://schemas.microsoft.com/office/powerpoint/2010/main" val="823523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228600"/>
          </a:xfrm>
        </p:spPr>
        <p:txBody>
          <a:bodyPr>
            <a:noAutofit/>
          </a:bodyPr>
          <a:lstStyle/>
          <a:p>
            <a:r>
              <a:rPr lang="en-US" dirty="0"/>
              <a:t>Oral Assessment: </a:t>
            </a:r>
            <a:r>
              <a:rPr lang="en-US" dirty="0" err="1"/>
              <a:t>Buccal</a:t>
            </a:r>
            <a:r>
              <a:rPr lang="en-US" dirty="0"/>
              <a:t> (Cheek) Mucosa</a:t>
            </a:r>
            <a:endParaRPr lang="en-US" sz="2800" b="1" dirty="0">
              <a:solidFill>
                <a:schemeClr val="tx2"/>
              </a:solidFill>
            </a:endParaRPr>
          </a:p>
        </p:txBody>
      </p:sp>
      <p:pic>
        <p:nvPicPr>
          <p:cNvPr id="10" name="Picture Placeholder 9" descr="Close-up photo of an oral assessment of the buccal (cheek) mucosa"/>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181600" y="1371600"/>
            <a:ext cx="3684884" cy="4513478"/>
          </a:xfrm>
        </p:spPr>
      </p:pic>
      <p:sp>
        <p:nvSpPr>
          <p:cNvPr id="12" name="Content Placeholder 11"/>
          <p:cNvSpPr>
            <a:spLocks noGrp="1"/>
          </p:cNvSpPr>
          <p:nvPr>
            <p:ph idx="1"/>
          </p:nvPr>
        </p:nvSpPr>
        <p:spPr>
          <a:xfrm>
            <a:off x="457200" y="3125450"/>
            <a:ext cx="6096000" cy="1446550"/>
          </a:xfrm>
        </p:spPr>
        <p:txBody>
          <a:bodyPr numCol="3"/>
          <a:lstStyle/>
          <a:p>
            <a:pPr fontAlgn="t"/>
            <a:r>
              <a:rPr lang="en-US" dirty="0"/>
              <a:t>Color</a:t>
            </a:r>
            <a:endParaRPr lang="en-CA" dirty="0"/>
          </a:p>
          <a:p>
            <a:pPr fontAlgn="t">
              <a:tabLst>
                <a:tab pos="1254125" algn="l"/>
              </a:tabLst>
            </a:pPr>
            <a:r>
              <a:rPr lang="en-US" dirty="0"/>
              <a:t>Contour</a:t>
            </a:r>
            <a:endParaRPr lang="en-CA" dirty="0"/>
          </a:p>
          <a:p>
            <a:pPr fontAlgn="t"/>
            <a:r>
              <a:rPr lang="en-US" dirty="0"/>
              <a:t>Consistency</a:t>
            </a:r>
            <a:endParaRPr lang="en-CA" dirty="0"/>
          </a:p>
          <a:p>
            <a:pPr fontAlgn="t"/>
            <a:r>
              <a:rPr lang="en-US" dirty="0"/>
              <a:t>Function</a:t>
            </a:r>
          </a:p>
          <a:p>
            <a:pPr fontAlgn="t"/>
            <a:r>
              <a:rPr lang="en-US" dirty="0"/>
              <a:t>Symmetry</a:t>
            </a:r>
            <a:endParaRPr lang="en-CA" dirty="0"/>
          </a:p>
          <a:p>
            <a:pPr fontAlgn="t"/>
            <a:r>
              <a:rPr lang="en-US" dirty="0"/>
              <a:t>Texture</a:t>
            </a:r>
            <a:endParaRPr lang="en-CA" dirty="0"/>
          </a:p>
        </p:txBody>
      </p:sp>
    </p:spTree>
    <p:extLst>
      <p:ext uri="{BB962C8B-B14F-4D97-AF65-F5344CB8AC3E}">
        <p14:creationId xmlns:p14="http://schemas.microsoft.com/office/powerpoint/2010/main" val="322817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endParaRPr lang="en-CA" dirty="0"/>
          </a:p>
        </p:txBody>
      </p:sp>
      <p:sp>
        <p:nvSpPr>
          <p:cNvPr id="5" name="Content Placeholder 4"/>
          <p:cNvSpPr>
            <a:spLocks noGrp="1"/>
          </p:cNvSpPr>
          <p:nvPr>
            <p:ph idx="1"/>
          </p:nvPr>
        </p:nvSpPr>
        <p:spPr>
          <a:xfrm>
            <a:off x="457200" y="1560945"/>
            <a:ext cx="8229600" cy="3724096"/>
          </a:xfrm>
        </p:spPr>
        <p:txBody>
          <a:bodyPr/>
          <a:lstStyle/>
          <a:p>
            <a:pPr marL="285750" lvl="0" indent="-285750"/>
            <a:r>
              <a:rPr lang="en-US" dirty="0"/>
              <a:t>Oral implications of systemic disease</a:t>
            </a:r>
          </a:p>
          <a:p>
            <a:pPr marL="285750" lvl="0" indent="-285750"/>
            <a:r>
              <a:rPr lang="en-US" dirty="0"/>
              <a:t>Antibiotic prophylaxis prior to dental care</a:t>
            </a:r>
          </a:p>
          <a:p>
            <a:pPr marL="285750" lvl="0" indent="-285750"/>
            <a:r>
              <a:rPr lang="en-US" dirty="0"/>
              <a:t>Oral impact of medications</a:t>
            </a:r>
          </a:p>
          <a:p>
            <a:pPr marL="285750" lvl="0" indent="-285750"/>
            <a:r>
              <a:rPr lang="en-US" dirty="0"/>
              <a:t>Preparation for entering the mouth</a:t>
            </a:r>
          </a:p>
          <a:p>
            <a:pPr marL="285750" lvl="0" indent="-285750"/>
            <a:r>
              <a:rPr lang="en-US" dirty="0"/>
              <a:t>Oral diseases common to older adults</a:t>
            </a:r>
          </a:p>
          <a:p>
            <a:pPr marL="285750" lvl="0" indent="-285750"/>
            <a:r>
              <a:rPr lang="en-US" dirty="0"/>
              <a:t>Assisting with oral hygiene</a:t>
            </a:r>
          </a:p>
          <a:p>
            <a:pPr marL="285750" lvl="0" indent="-285750"/>
            <a:r>
              <a:rPr lang="en-US" dirty="0"/>
              <a:t>Salivary Flow</a:t>
            </a:r>
          </a:p>
          <a:p>
            <a:pPr marL="285750" lvl="0" indent="-285750"/>
            <a:r>
              <a:rPr lang="en-US" dirty="0"/>
              <a:t>Periodontal Disease </a:t>
            </a:r>
          </a:p>
          <a:p>
            <a:pPr marL="285750" lvl="0" indent="-285750"/>
            <a:r>
              <a:rPr lang="en-US" dirty="0"/>
              <a:t>Denture Care for Persons Living with Dementia</a:t>
            </a:r>
          </a:p>
          <a:p>
            <a:pPr marL="285750" lvl="0" indent="-285750"/>
            <a:r>
              <a:rPr lang="en-US" dirty="0"/>
              <a:t>Early Intervention</a:t>
            </a:r>
          </a:p>
        </p:txBody>
      </p:sp>
    </p:spTree>
    <p:extLst>
      <p:ext uri="{BB962C8B-B14F-4D97-AF65-F5344CB8AC3E}">
        <p14:creationId xmlns:p14="http://schemas.microsoft.com/office/powerpoint/2010/main" val="218430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533400"/>
          </a:xfrm>
        </p:spPr>
        <p:txBody>
          <a:bodyPr>
            <a:noAutofit/>
          </a:bodyPr>
          <a:lstStyle/>
          <a:p>
            <a:r>
              <a:rPr lang="en-US" dirty="0"/>
              <a:t>Oral Assessment Hard and Soft Palate Oropharynx</a:t>
            </a:r>
            <a:endParaRPr lang="en-US" sz="2800" b="1" dirty="0">
              <a:solidFill>
                <a:schemeClr val="tx2"/>
              </a:solidFill>
            </a:endParaRPr>
          </a:p>
        </p:txBody>
      </p:sp>
      <p:pic>
        <p:nvPicPr>
          <p:cNvPr id="10" name="Picture Placeholder 9" descr="Close-up photos of an oral assessment of the hard and soft palate oropharynx"/>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95600" y="1374586"/>
            <a:ext cx="5894684" cy="3349814"/>
          </a:xfrm>
        </p:spPr>
      </p:pic>
      <p:sp>
        <p:nvSpPr>
          <p:cNvPr id="12" name="Content Placeholder 11"/>
          <p:cNvSpPr>
            <a:spLocks noGrp="1"/>
          </p:cNvSpPr>
          <p:nvPr>
            <p:ph idx="1"/>
          </p:nvPr>
        </p:nvSpPr>
        <p:spPr>
          <a:xfrm>
            <a:off x="457200" y="4725650"/>
            <a:ext cx="6096000" cy="1446550"/>
          </a:xfrm>
        </p:spPr>
        <p:txBody>
          <a:bodyPr numCol="3"/>
          <a:lstStyle/>
          <a:p>
            <a:pPr fontAlgn="t"/>
            <a:r>
              <a:rPr lang="en-US" dirty="0"/>
              <a:t>Color</a:t>
            </a:r>
            <a:endParaRPr lang="en-CA" dirty="0"/>
          </a:p>
          <a:p>
            <a:pPr fontAlgn="t">
              <a:tabLst>
                <a:tab pos="1254125" algn="l"/>
              </a:tabLst>
            </a:pPr>
            <a:r>
              <a:rPr lang="en-US" dirty="0"/>
              <a:t>Contour</a:t>
            </a:r>
            <a:endParaRPr lang="en-CA" dirty="0"/>
          </a:p>
          <a:p>
            <a:pPr fontAlgn="t"/>
            <a:r>
              <a:rPr lang="en-US" dirty="0"/>
              <a:t>Consistency</a:t>
            </a:r>
            <a:endParaRPr lang="en-CA" dirty="0"/>
          </a:p>
          <a:p>
            <a:pPr fontAlgn="t"/>
            <a:r>
              <a:rPr lang="en-US" dirty="0"/>
              <a:t>Function</a:t>
            </a:r>
          </a:p>
          <a:p>
            <a:pPr fontAlgn="t"/>
            <a:r>
              <a:rPr lang="en-US" dirty="0"/>
              <a:t>Symmetry</a:t>
            </a:r>
            <a:endParaRPr lang="en-CA" dirty="0"/>
          </a:p>
          <a:p>
            <a:pPr fontAlgn="t"/>
            <a:r>
              <a:rPr lang="en-US" dirty="0"/>
              <a:t>Texture</a:t>
            </a:r>
            <a:endParaRPr lang="en-CA" dirty="0"/>
          </a:p>
        </p:txBody>
      </p:sp>
    </p:spTree>
    <p:extLst>
      <p:ext uri="{BB962C8B-B14F-4D97-AF65-F5344CB8AC3E}">
        <p14:creationId xmlns:p14="http://schemas.microsoft.com/office/powerpoint/2010/main" val="1891937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2775"/>
            <a:ext cx="8229600" cy="563562"/>
          </a:xfrm>
        </p:spPr>
        <p:txBody>
          <a:bodyPr>
            <a:normAutofit/>
          </a:bodyPr>
          <a:lstStyle/>
          <a:p>
            <a:pPr algn="l"/>
            <a:r>
              <a:rPr lang="en-US" sz="2800" b="1" dirty="0">
                <a:solidFill>
                  <a:schemeClr val="tx2"/>
                </a:solidFill>
              </a:rPr>
              <a:t>Oral Assessment: Tongue</a:t>
            </a:r>
          </a:p>
        </p:txBody>
      </p:sp>
      <p:sp>
        <p:nvSpPr>
          <p:cNvPr id="3" name="Content Placeholder 2"/>
          <p:cNvSpPr>
            <a:spLocks noGrp="1"/>
          </p:cNvSpPr>
          <p:nvPr>
            <p:ph idx="1"/>
          </p:nvPr>
        </p:nvSpPr>
        <p:spPr>
          <a:xfrm>
            <a:off x="457200" y="1910611"/>
            <a:ext cx="8229600" cy="1508105"/>
          </a:xfrm>
        </p:spPr>
        <p:txBody>
          <a:bodyPr/>
          <a:lstStyle/>
          <a:p>
            <a:pPr lvl="0"/>
            <a:r>
              <a:rPr lang="en-US" sz="2000" dirty="0"/>
              <a:t>Have person extend the tongue.</a:t>
            </a:r>
          </a:p>
          <a:p>
            <a:pPr lvl="0"/>
            <a:r>
              <a:rPr lang="en-US" sz="2000" dirty="0"/>
              <a:t>Grasp with 2x2 gauze and stretch out for visualization</a:t>
            </a:r>
          </a:p>
          <a:p>
            <a:pPr lvl="0"/>
            <a:r>
              <a:rPr lang="en-US" sz="2000" dirty="0"/>
              <a:t>Lateral border of the tongue is the most common site for oral cancer</a:t>
            </a:r>
          </a:p>
          <a:p>
            <a:pPr lvl="0"/>
            <a:r>
              <a:rPr lang="en-US" sz="2000" dirty="0"/>
              <a:t>Take pictures and slides to document</a:t>
            </a:r>
            <a:endParaRPr lang="en-US" dirty="0"/>
          </a:p>
        </p:txBody>
      </p:sp>
    </p:spTree>
    <p:extLst>
      <p:ext uri="{BB962C8B-B14F-4D97-AF65-F5344CB8AC3E}">
        <p14:creationId xmlns:p14="http://schemas.microsoft.com/office/powerpoint/2010/main" val="450298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Autofit/>
          </a:bodyPr>
          <a:lstStyle/>
          <a:p>
            <a:pPr algn="l"/>
            <a:r>
              <a:rPr lang="en-US" sz="2800" b="1" dirty="0">
                <a:solidFill>
                  <a:schemeClr val="tx2"/>
                </a:solidFill>
              </a:rPr>
              <a:t>Oral Assessment: Floor of the Mouth</a:t>
            </a:r>
          </a:p>
        </p:txBody>
      </p:sp>
      <p:sp>
        <p:nvSpPr>
          <p:cNvPr id="4" name="Text Placeholder 3"/>
          <p:cNvSpPr>
            <a:spLocks noGrp="1"/>
          </p:cNvSpPr>
          <p:nvPr>
            <p:ph type="body" idx="1"/>
          </p:nvPr>
        </p:nvSpPr>
        <p:spPr>
          <a:xfrm>
            <a:off x="609600" y="1417638"/>
            <a:ext cx="8229600" cy="400110"/>
          </a:xfrm>
        </p:spPr>
        <p:txBody>
          <a:bodyPr>
            <a:normAutofit/>
          </a:bodyPr>
          <a:lstStyle/>
          <a:p>
            <a:pPr marL="342900" indent="-342900">
              <a:buFont typeface="Arial" pitchFamily="34" charset="0"/>
              <a:buChar char="•"/>
            </a:pPr>
            <a:r>
              <a:rPr lang="en-US" sz="2000" b="0" dirty="0"/>
              <a:t>The Second most common site for oral cancer</a:t>
            </a:r>
          </a:p>
        </p:txBody>
      </p:sp>
      <p:pic>
        <p:nvPicPr>
          <p:cNvPr id="10" name="Content Placeholder 9" descr="Close-up photos of an oral assessment of the floor of the mouth, showing a healthy floor of mouth compared to one with oral cance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12588" y="2157266"/>
            <a:ext cx="7532726" cy="2186134"/>
          </a:xfrm>
        </p:spPr>
      </p:pic>
      <p:sp>
        <p:nvSpPr>
          <p:cNvPr id="7" name="Text Placeholder 6"/>
          <p:cNvSpPr>
            <a:spLocks noGrp="1"/>
          </p:cNvSpPr>
          <p:nvPr>
            <p:ph type="body" sz="quarter" idx="3"/>
          </p:nvPr>
        </p:nvSpPr>
        <p:spPr>
          <a:xfrm>
            <a:off x="762000" y="4495800"/>
            <a:ext cx="4041775" cy="1066800"/>
          </a:xfrm>
        </p:spPr>
        <p:txBody>
          <a:bodyPr numCol="2">
            <a:noAutofit/>
          </a:bodyPr>
          <a:lstStyle/>
          <a:p>
            <a:pPr marL="342900" indent="-342900" fontAlgn="t">
              <a:buFont typeface="Arial" pitchFamily="34" charset="0"/>
              <a:buChar char="•"/>
            </a:pPr>
            <a:r>
              <a:rPr lang="en-US" sz="1800" dirty="0"/>
              <a:t>Color</a:t>
            </a:r>
            <a:endParaRPr lang="en-CA" sz="1800" dirty="0"/>
          </a:p>
          <a:p>
            <a:pPr marL="342900" indent="-342900" fontAlgn="t">
              <a:buFont typeface="Arial" pitchFamily="34" charset="0"/>
              <a:buChar char="•"/>
              <a:tabLst>
                <a:tab pos="1254125" algn="l"/>
              </a:tabLst>
            </a:pPr>
            <a:r>
              <a:rPr lang="en-US" sz="1800" dirty="0"/>
              <a:t>Contour</a:t>
            </a:r>
            <a:endParaRPr lang="en-CA" sz="1800" dirty="0"/>
          </a:p>
          <a:p>
            <a:pPr marL="342900" indent="-342900" fontAlgn="t">
              <a:buFont typeface="Arial" pitchFamily="34" charset="0"/>
              <a:buChar char="•"/>
            </a:pPr>
            <a:r>
              <a:rPr lang="en-US" sz="1800" dirty="0"/>
              <a:t>Consistency</a:t>
            </a:r>
            <a:endParaRPr lang="en-CA" sz="1800" dirty="0"/>
          </a:p>
          <a:p>
            <a:pPr marL="342900" indent="-342900" fontAlgn="t">
              <a:buFont typeface="Arial" pitchFamily="34" charset="0"/>
              <a:buChar char="•"/>
            </a:pPr>
            <a:r>
              <a:rPr lang="en-US" sz="1800" dirty="0"/>
              <a:t>Function</a:t>
            </a:r>
          </a:p>
          <a:p>
            <a:pPr marL="342900" indent="-342900" fontAlgn="t">
              <a:buFont typeface="Arial" pitchFamily="34" charset="0"/>
              <a:buChar char="•"/>
            </a:pPr>
            <a:r>
              <a:rPr lang="en-US" sz="1800" dirty="0"/>
              <a:t>Symmetry</a:t>
            </a:r>
            <a:endParaRPr lang="en-CA" sz="1800" dirty="0"/>
          </a:p>
          <a:p>
            <a:pPr marL="342900" indent="-342900" fontAlgn="t">
              <a:buFont typeface="Arial" pitchFamily="34" charset="0"/>
              <a:buChar char="•"/>
            </a:pPr>
            <a:r>
              <a:rPr lang="en-US" sz="1800" dirty="0"/>
              <a:t>Texture</a:t>
            </a:r>
            <a:endParaRPr lang="en-CA" sz="1800" dirty="0"/>
          </a:p>
        </p:txBody>
      </p:sp>
    </p:spTree>
    <p:extLst>
      <p:ext uri="{BB962C8B-B14F-4D97-AF65-F5344CB8AC3E}">
        <p14:creationId xmlns:p14="http://schemas.microsoft.com/office/powerpoint/2010/main" val="346950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685800"/>
          </a:xfrm>
        </p:spPr>
        <p:txBody>
          <a:bodyPr>
            <a:noAutofit/>
          </a:bodyPr>
          <a:lstStyle/>
          <a:p>
            <a:pPr algn="l"/>
            <a:r>
              <a:rPr lang="en-US" sz="2800" b="1" dirty="0">
                <a:solidFill>
                  <a:schemeClr val="tx2"/>
                </a:solidFill>
              </a:rPr>
              <a:t>Oral Assessment: Teeth and Supporting Structures</a:t>
            </a:r>
          </a:p>
        </p:txBody>
      </p:sp>
      <p:pic>
        <p:nvPicPr>
          <p:cNvPr id="9" name="Picture Placeholder 8" descr="Photo showing a close-up of healthy teeth, and a diagram showing anatomy of a healthy tooth. "/>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844420" y="1524000"/>
            <a:ext cx="7842380" cy="4287086"/>
          </a:xfrm>
        </p:spPr>
      </p:pic>
      <p:sp>
        <p:nvSpPr>
          <p:cNvPr id="3" name="Content Placeholder 2"/>
          <p:cNvSpPr>
            <a:spLocks noGrp="1"/>
          </p:cNvSpPr>
          <p:nvPr>
            <p:ph idx="1"/>
          </p:nvPr>
        </p:nvSpPr>
        <p:spPr>
          <a:xfrm>
            <a:off x="533400" y="4419600"/>
            <a:ext cx="5638800" cy="1371600"/>
          </a:xfrm>
        </p:spPr>
        <p:txBody>
          <a:bodyPr numCol="2"/>
          <a:lstStyle/>
          <a:p>
            <a:pPr fontAlgn="t"/>
            <a:r>
              <a:rPr lang="en-US" dirty="0"/>
              <a:t>Color</a:t>
            </a:r>
            <a:endParaRPr lang="en-CA" dirty="0"/>
          </a:p>
          <a:p>
            <a:pPr fontAlgn="t">
              <a:tabLst>
                <a:tab pos="1254125" algn="l"/>
              </a:tabLst>
            </a:pPr>
            <a:r>
              <a:rPr lang="en-US" dirty="0"/>
              <a:t>Contour</a:t>
            </a:r>
            <a:endParaRPr lang="en-CA" dirty="0"/>
          </a:p>
          <a:p>
            <a:pPr fontAlgn="t"/>
            <a:r>
              <a:rPr lang="en-US" dirty="0"/>
              <a:t>Consistency</a:t>
            </a:r>
            <a:endParaRPr lang="en-CA" dirty="0"/>
          </a:p>
          <a:p>
            <a:pPr fontAlgn="t"/>
            <a:r>
              <a:rPr lang="en-US" dirty="0"/>
              <a:t>Function</a:t>
            </a:r>
          </a:p>
          <a:p>
            <a:pPr fontAlgn="t"/>
            <a:r>
              <a:rPr lang="en-US" dirty="0"/>
              <a:t>Symmetry</a:t>
            </a:r>
            <a:endParaRPr lang="en-CA" dirty="0"/>
          </a:p>
          <a:p>
            <a:pPr fontAlgn="t"/>
            <a:r>
              <a:rPr lang="en-US" dirty="0"/>
              <a:t>Texture</a:t>
            </a:r>
            <a:endParaRPr lang="en-CA" dirty="0"/>
          </a:p>
        </p:txBody>
      </p:sp>
    </p:spTree>
    <p:extLst>
      <p:ext uri="{BB962C8B-B14F-4D97-AF65-F5344CB8AC3E}">
        <p14:creationId xmlns:p14="http://schemas.microsoft.com/office/powerpoint/2010/main" val="273479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52" y="794332"/>
            <a:ext cx="7153564" cy="523220"/>
          </a:xfrm>
        </p:spPr>
        <p:txBody>
          <a:bodyPr/>
          <a:lstStyle/>
          <a:p>
            <a:r>
              <a:rPr lang="en-US" dirty="0"/>
              <a:t>Outline</a:t>
            </a:r>
            <a:r>
              <a:rPr lang="en-US" sz="2400" dirty="0">
                <a:solidFill>
                  <a:schemeClr val="bg1"/>
                </a:solidFill>
              </a:rPr>
              <a:t> 6 - Oral diseases common to older adults</a:t>
            </a:r>
            <a:endParaRPr lang="en-CA" sz="2400" dirty="0">
              <a:solidFill>
                <a:schemeClr val="bg1"/>
              </a:solidFill>
            </a:endParaRPr>
          </a:p>
        </p:txBody>
      </p:sp>
      <p:sp>
        <p:nvSpPr>
          <p:cNvPr id="2" name="Content Placeholder 1">
            <a:extLst>
              <a:ext uri="{FF2B5EF4-FFF2-40B4-BE49-F238E27FC236}">
                <a16:creationId xmlns:a16="http://schemas.microsoft.com/office/drawing/2014/main" id="{FF3E3A6E-6EA3-4775-A55B-80DA2AEBF300}"/>
              </a:ext>
            </a:extLst>
          </p:cNvPr>
          <p:cNvSpPr>
            <a:spLocks noGrp="1"/>
          </p:cNvSpPr>
          <p:nvPr>
            <p:ph idx="1"/>
          </p:nvPr>
        </p:nvSpPr>
        <p:spPr>
          <a:xfrm>
            <a:off x="457200" y="1560945"/>
            <a:ext cx="8229600" cy="3724096"/>
          </a:xfrm>
        </p:spPr>
        <p:txBody>
          <a:bodyPr/>
          <a:lstStyle/>
          <a:p>
            <a:pPr marL="285750" lvl="0" indent="-285750"/>
            <a:r>
              <a:rPr lang="en-US" dirty="0"/>
              <a:t>Oral implications of systemic disease</a:t>
            </a:r>
          </a:p>
          <a:p>
            <a:pPr marL="285750" lvl="0" indent="-285750"/>
            <a:r>
              <a:rPr lang="en-US" dirty="0"/>
              <a:t>Antibiotic prophylaxis prior to dental care</a:t>
            </a:r>
          </a:p>
          <a:p>
            <a:pPr marL="285750" lvl="0" indent="-285750"/>
            <a:r>
              <a:rPr lang="en-US" dirty="0"/>
              <a:t>Oral impact of medications</a:t>
            </a:r>
          </a:p>
          <a:p>
            <a:pPr marL="285750" lvl="0" indent="-285750"/>
            <a:r>
              <a:rPr lang="en-US" dirty="0"/>
              <a:t>Preparation for entering the mouth</a:t>
            </a:r>
          </a:p>
          <a:p>
            <a:pPr marL="285750" lvl="0" indent="-285750"/>
            <a:r>
              <a:rPr lang="en-US" b="1" dirty="0"/>
              <a:t>Oral diseases common to older adults</a:t>
            </a:r>
          </a:p>
          <a:p>
            <a:pPr marL="285750" lvl="0" indent="-285750"/>
            <a:r>
              <a:rPr lang="en-US" dirty="0"/>
              <a:t>Assisting with oral hygiene</a:t>
            </a:r>
          </a:p>
          <a:p>
            <a:pPr marL="285750" lvl="0" indent="-285750"/>
            <a:r>
              <a:rPr lang="en-US" dirty="0"/>
              <a:t>Salivary Flow</a:t>
            </a:r>
          </a:p>
          <a:p>
            <a:pPr marL="285750" lvl="0" indent="-285750"/>
            <a:r>
              <a:rPr lang="en-US" dirty="0"/>
              <a:t>Periodontal Disease </a:t>
            </a:r>
          </a:p>
          <a:p>
            <a:pPr marL="285750" lvl="0" indent="-285750"/>
            <a:r>
              <a:rPr lang="en-US" dirty="0"/>
              <a:t>Denture Care for Persons Living with Dementia</a:t>
            </a:r>
          </a:p>
          <a:p>
            <a:pPr marL="285750" lvl="0" indent="-285750"/>
            <a:r>
              <a:rPr lang="en-US" dirty="0"/>
              <a:t>Early Intervention</a:t>
            </a:r>
          </a:p>
        </p:txBody>
      </p:sp>
    </p:spTree>
    <p:extLst>
      <p:ext uri="{BB962C8B-B14F-4D97-AF65-F5344CB8AC3E}">
        <p14:creationId xmlns:p14="http://schemas.microsoft.com/office/powerpoint/2010/main" val="2813481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170"/>
            <a:ext cx="8229600" cy="427038"/>
          </a:xfrm>
        </p:spPr>
        <p:txBody>
          <a:bodyPr>
            <a:noAutofit/>
          </a:bodyPr>
          <a:lstStyle/>
          <a:p>
            <a:pPr algn="l"/>
            <a:r>
              <a:rPr lang="en-US" sz="2800" b="1" dirty="0">
                <a:solidFill>
                  <a:schemeClr val="tx2"/>
                </a:solidFill>
              </a:rPr>
              <a:t>Oral Diseases Common to Older Adults</a:t>
            </a:r>
          </a:p>
        </p:txBody>
      </p:sp>
      <p:sp>
        <p:nvSpPr>
          <p:cNvPr id="3" name="Content Placeholder 2"/>
          <p:cNvSpPr>
            <a:spLocks noGrp="1"/>
          </p:cNvSpPr>
          <p:nvPr>
            <p:ph idx="1"/>
          </p:nvPr>
        </p:nvSpPr>
        <p:spPr>
          <a:xfrm>
            <a:off x="457200" y="1899112"/>
            <a:ext cx="8229600" cy="1682289"/>
          </a:xfrm>
        </p:spPr>
        <p:txBody>
          <a:bodyPr>
            <a:normAutofit/>
          </a:bodyPr>
          <a:lstStyle/>
          <a:p>
            <a:pPr lvl="0"/>
            <a:r>
              <a:rPr lang="en-US" sz="2000" dirty="0"/>
              <a:t>Caries (tooth decay)</a:t>
            </a:r>
          </a:p>
          <a:p>
            <a:pPr lvl="0"/>
            <a:r>
              <a:rPr lang="en-US" sz="2000" dirty="0"/>
              <a:t>Periodontal disease (diseases of the supporting structures for the teeth) </a:t>
            </a:r>
          </a:p>
          <a:p>
            <a:pPr lvl="0"/>
            <a:r>
              <a:rPr lang="en-US" sz="2000" dirty="0" err="1"/>
              <a:t>Edentulism</a:t>
            </a:r>
            <a:r>
              <a:rPr lang="en-US" sz="2000" dirty="0"/>
              <a:t> (loss of teeth)</a:t>
            </a:r>
          </a:p>
          <a:p>
            <a:pPr lvl="0"/>
            <a:r>
              <a:rPr lang="en-US" sz="2000" dirty="0"/>
              <a:t>Oral Cancer</a:t>
            </a:r>
            <a:endParaRPr lang="en-US" dirty="0"/>
          </a:p>
        </p:txBody>
      </p:sp>
    </p:spTree>
    <p:extLst>
      <p:ext uri="{BB962C8B-B14F-4D97-AF65-F5344CB8AC3E}">
        <p14:creationId xmlns:p14="http://schemas.microsoft.com/office/powerpoint/2010/main" val="1304600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990600"/>
            <a:ext cx="8229600" cy="381000"/>
          </a:xfrm>
        </p:spPr>
        <p:txBody>
          <a:bodyPr>
            <a:noAutofit/>
          </a:bodyPr>
          <a:lstStyle/>
          <a:p>
            <a:pPr algn="l"/>
            <a:r>
              <a:rPr lang="en-US" sz="2800" b="1" dirty="0">
                <a:solidFill>
                  <a:schemeClr val="tx2"/>
                </a:solidFill>
              </a:rPr>
              <a:t>Caries</a:t>
            </a:r>
          </a:p>
        </p:txBody>
      </p:sp>
      <p:sp>
        <p:nvSpPr>
          <p:cNvPr id="3" name="Content Placeholder 2"/>
          <p:cNvSpPr>
            <a:spLocks noGrp="1"/>
          </p:cNvSpPr>
          <p:nvPr>
            <p:ph idx="1"/>
          </p:nvPr>
        </p:nvSpPr>
        <p:spPr>
          <a:xfrm>
            <a:off x="457200" y="1828799"/>
            <a:ext cx="8229600" cy="1981201"/>
          </a:xfrm>
        </p:spPr>
        <p:txBody>
          <a:bodyPr>
            <a:normAutofit/>
          </a:bodyPr>
          <a:lstStyle/>
          <a:p>
            <a:r>
              <a:rPr lang="en-US" sz="2000" dirty="0"/>
              <a:t>Dental caries is a transmissible microbial disease that results in the dissolution of the calcified tooth structure of the crown or the root of the tooth, which can progress into the tooth, creating a cavitation that can be observed clinically or radiographically, and eventually into the dental pulp.</a:t>
            </a:r>
          </a:p>
        </p:txBody>
      </p:sp>
    </p:spTree>
    <p:extLst>
      <p:ext uri="{BB962C8B-B14F-4D97-AF65-F5344CB8AC3E}">
        <p14:creationId xmlns:p14="http://schemas.microsoft.com/office/powerpoint/2010/main" val="507203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Autofit/>
          </a:bodyPr>
          <a:lstStyle/>
          <a:p>
            <a:pPr algn="l"/>
            <a:r>
              <a:rPr lang="en-US" sz="2800" b="1" dirty="0">
                <a:solidFill>
                  <a:schemeClr val="tx2"/>
                </a:solidFill>
              </a:rPr>
              <a:t>Caries Epidemiology</a:t>
            </a:r>
          </a:p>
        </p:txBody>
      </p:sp>
      <p:sp>
        <p:nvSpPr>
          <p:cNvPr id="3" name="Content Placeholder 2"/>
          <p:cNvSpPr>
            <a:spLocks noGrp="1"/>
          </p:cNvSpPr>
          <p:nvPr>
            <p:ph idx="1"/>
          </p:nvPr>
        </p:nvSpPr>
        <p:spPr>
          <a:xfrm>
            <a:off x="457200" y="1600201"/>
            <a:ext cx="8229600" cy="4038600"/>
          </a:xfrm>
        </p:spPr>
        <p:txBody>
          <a:bodyPr>
            <a:normAutofit fontScale="92500" lnSpcReduction="20000"/>
          </a:bodyPr>
          <a:lstStyle/>
          <a:p>
            <a:pPr lvl="0"/>
            <a:r>
              <a:rPr lang="en-US" dirty="0"/>
              <a:t>Yearly incidence of new caries lesions in nursing home residents (Chalmers et al., 2005) </a:t>
            </a:r>
          </a:p>
          <a:p>
            <a:pPr lvl="1">
              <a:buFont typeface="Courier New" panose="02070309020205020404" pitchFamily="49" charset="0"/>
              <a:buChar char="o"/>
            </a:pPr>
            <a:r>
              <a:rPr lang="en-US" dirty="0"/>
              <a:t>Coronal caries = 64.4%</a:t>
            </a:r>
          </a:p>
          <a:p>
            <a:pPr lvl="1">
              <a:buFont typeface="Courier New" panose="02070309020205020404" pitchFamily="49" charset="0"/>
              <a:buChar char="o"/>
            </a:pPr>
            <a:r>
              <a:rPr lang="en-US" dirty="0"/>
              <a:t>Root caries = 48.5%</a:t>
            </a:r>
          </a:p>
          <a:p>
            <a:pPr lvl="1">
              <a:buFont typeface="Courier New" panose="02070309020205020404" pitchFamily="49" charset="0"/>
              <a:buChar char="o"/>
            </a:pPr>
            <a:r>
              <a:rPr lang="en-US" dirty="0"/>
              <a:t>Significantly higher than community-dwelling older adults (Chalmers et al., 2002) </a:t>
            </a:r>
          </a:p>
          <a:p>
            <a:pPr lvl="0"/>
            <a:r>
              <a:rPr lang="en-US" dirty="0"/>
              <a:t>3 times the rate of caries compared with a similar cohort (Finland) (</a:t>
            </a:r>
            <a:r>
              <a:rPr lang="en-US" dirty="0" err="1"/>
              <a:t>Syrjälä</a:t>
            </a:r>
            <a:r>
              <a:rPr lang="en-US" dirty="0"/>
              <a:t>, et al., 2012)</a:t>
            </a:r>
            <a:r>
              <a:rPr lang="en-US" baseline="30000" dirty="0"/>
              <a:t>  </a:t>
            </a:r>
            <a:endParaRPr lang="en-US" dirty="0"/>
          </a:p>
          <a:p>
            <a:pPr lvl="0"/>
            <a:r>
              <a:rPr lang="en-US" baseline="30000" dirty="0"/>
              <a:t> </a:t>
            </a:r>
            <a:r>
              <a:rPr lang="en-US" dirty="0"/>
              <a:t>Mean number of teeth with caries (North Carolina) (Chen, et al., 2013)</a:t>
            </a:r>
            <a:r>
              <a:rPr lang="en-US" baseline="30000" dirty="0"/>
              <a:t> 4</a:t>
            </a:r>
            <a:endParaRPr lang="en-US" dirty="0"/>
          </a:p>
          <a:p>
            <a:pPr lvl="1">
              <a:buFont typeface="Courier New" panose="02070309020205020404" pitchFamily="49" charset="0"/>
              <a:buChar char="o"/>
            </a:pPr>
            <a:r>
              <a:rPr lang="en-US" dirty="0"/>
              <a:t>6.0 (nursing home residents)</a:t>
            </a:r>
            <a:r>
              <a:rPr lang="en-US" baseline="30000" dirty="0"/>
              <a:t> </a:t>
            </a:r>
            <a:endParaRPr lang="en-US" dirty="0"/>
          </a:p>
          <a:p>
            <a:pPr lvl="1">
              <a:buFont typeface="Courier New" panose="02070309020205020404" pitchFamily="49" charset="0"/>
              <a:buChar char="o"/>
            </a:pPr>
            <a:r>
              <a:rPr lang="en-US" dirty="0"/>
              <a:t>5.5 (community-dwelling)</a:t>
            </a:r>
          </a:p>
          <a:p>
            <a:pPr lvl="1">
              <a:buFont typeface="Courier New" panose="02070309020205020404" pitchFamily="49" charset="0"/>
              <a:buChar char="o"/>
            </a:pPr>
            <a:r>
              <a:rPr lang="en-US" dirty="0"/>
              <a:t>5.3 (assisted living)</a:t>
            </a:r>
          </a:p>
          <a:p>
            <a:pPr lvl="0"/>
            <a:r>
              <a:rPr lang="en-US" dirty="0"/>
              <a:t>Among PLwD subjects, 89% had at least one caries lesion (Denmark) (</a:t>
            </a:r>
            <a:r>
              <a:rPr lang="en-US" dirty="0" err="1"/>
              <a:t>Ellefsen</a:t>
            </a:r>
            <a:r>
              <a:rPr lang="en-US" dirty="0"/>
              <a:t>, et al., 2012)</a:t>
            </a:r>
          </a:p>
        </p:txBody>
      </p:sp>
    </p:spTree>
    <p:extLst>
      <p:ext uri="{BB962C8B-B14F-4D97-AF65-F5344CB8AC3E}">
        <p14:creationId xmlns:p14="http://schemas.microsoft.com/office/powerpoint/2010/main" val="533464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381000"/>
          </a:xfrm>
        </p:spPr>
        <p:txBody>
          <a:bodyPr>
            <a:noAutofit/>
          </a:bodyPr>
          <a:lstStyle/>
          <a:p>
            <a:pPr algn="l"/>
            <a:r>
              <a:rPr lang="en-US" sz="2800" b="1" dirty="0">
                <a:solidFill>
                  <a:schemeClr val="tx2"/>
                </a:solidFill>
              </a:rPr>
              <a:t>Caries Location</a:t>
            </a:r>
          </a:p>
        </p:txBody>
      </p:sp>
      <p:pic>
        <p:nvPicPr>
          <p:cNvPr id="5" name="Picture Placeholder 4" descr="Close-up photo of two teeth, showing caries on the surface of the enamel."/>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6733" r="6733"/>
          <a:stretch>
            <a:fillRect/>
          </a:stretch>
        </p:blipFill>
        <p:spPr>
          <a:xfrm>
            <a:off x="6629400" y="457200"/>
            <a:ext cx="1985210" cy="1371600"/>
          </a:xfrm>
        </p:spPr>
      </p:pic>
      <p:sp>
        <p:nvSpPr>
          <p:cNvPr id="3" name="Content Placeholder 2"/>
          <p:cNvSpPr>
            <a:spLocks noGrp="1"/>
          </p:cNvSpPr>
          <p:nvPr>
            <p:ph idx="1"/>
          </p:nvPr>
        </p:nvSpPr>
        <p:spPr>
          <a:xfrm>
            <a:off x="457200" y="2108537"/>
            <a:ext cx="8229600" cy="1015663"/>
          </a:xfrm>
        </p:spPr>
        <p:txBody>
          <a:bodyPr/>
          <a:lstStyle/>
          <a:p>
            <a:r>
              <a:rPr lang="en-US" sz="2000" dirty="0"/>
              <a:t>The surfaces of teeth, whether enamel on the crowns of teeth or exposed cementum on roots, undergo a constant dynamic mineral exchange with the oral environment.</a:t>
            </a:r>
          </a:p>
        </p:txBody>
      </p:sp>
    </p:spTree>
    <p:extLst>
      <p:ext uri="{BB962C8B-B14F-4D97-AF65-F5344CB8AC3E}">
        <p14:creationId xmlns:p14="http://schemas.microsoft.com/office/powerpoint/2010/main" val="1049611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10" y="914400"/>
            <a:ext cx="8229600" cy="457200"/>
          </a:xfrm>
        </p:spPr>
        <p:txBody>
          <a:bodyPr>
            <a:noAutofit/>
          </a:bodyPr>
          <a:lstStyle/>
          <a:p>
            <a:pPr algn="l"/>
            <a:r>
              <a:rPr lang="en-US" sz="2800" b="1" dirty="0">
                <a:solidFill>
                  <a:schemeClr val="tx2"/>
                </a:solidFill>
              </a:rPr>
              <a:t>Caries Development</a:t>
            </a:r>
          </a:p>
        </p:txBody>
      </p:sp>
      <p:sp>
        <p:nvSpPr>
          <p:cNvPr id="3" name="Content Placeholder 2"/>
          <p:cNvSpPr>
            <a:spLocks noGrp="1"/>
          </p:cNvSpPr>
          <p:nvPr>
            <p:ph idx="1"/>
          </p:nvPr>
        </p:nvSpPr>
        <p:spPr>
          <a:xfrm>
            <a:off x="460310" y="1918743"/>
            <a:ext cx="8229600" cy="2209800"/>
          </a:xfrm>
        </p:spPr>
        <p:txBody>
          <a:bodyPr>
            <a:normAutofit/>
          </a:bodyPr>
          <a:lstStyle/>
          <a:p>
            <a:pPr marL="0" lvl="0" indent="0">
              <a:buNone/>
            </a:pPr>
            <a:r>
              <a:rPr lang="en-US" sz="2000" dirty="0"/>
              <a:t>Carries occur when the microorganisms in the plaque that colonizes the teeth metabolize carbohydrates and produce acids that demineralize the tooth structure to a greater degree than the calcium in saliva can re-mineralize the tooth.</a:t>
            </a:r>
          </a:p>
        </p:txBody>
      </p:sp>
    </p:spTree>
    <p:extLst>
      <p:ext uri="{BB962C8B-B14F-4D97-AF65-F5344CB8AC3E}">
        <p14:creationId xmlns:p14="http://schemas.microsoft.com/office/powerpoint/2010/main" val="74466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Learning Objectives</a:t>
            </a:r>
          </a:p>
        </p:txBody>
      </p:sp>
      <p:sp>
        <p:nvSpPr>
          <p:cNvPr id="3" name="Content Placeholder 2"/>
          <p:cNvSpPr>
            <a:spLocks noGrp="1"/>
          </p:cNvSpPr>
          <p:nvPr>
            <p:ph idx="1"/>
          </p:nvPr>
        </p:nvSpPr>
        <p:spPr>
          <a:xfrm>
            <a:off x="457200" y="1644087"/>
            <a:ext cx="8229600" cy="4375713"/>
          </a:xfrm>
        </p:spPr>
        <p:txBody>
          <a:bodyPr>
            <a:noAutofit/>
          </a:bodyPr>
          <a:lstStyle/>
          <a:p>
            <a:pPr marL="0" indent="0">
              <a:buNone/>
            </a:pPr>
            <a:r>
              <a:rPr lang="en-US" dirty="0"/>
              <a:t>By the end of this module, participants will be able to:</a:t>
            </a:r>
          </a:p>
          <a:p>
            <a:pPr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Describe the impact that oral health can have on systemic health of persons living with dementia (PLwD);</a:t>
            </a:r>
          </a:p>
          <a:p>
            <a:pPr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Describe the impact that oral health can have on the quality of life of  persons living with dementia (PLwD);</a:t>
            </a:r>
          </a:p>
          <a:p>
            <a:pPr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Describe medical complexities that may have an impact on the ability of PLwD to receive dental care;</a:t>
            </a:r>
          </a:p>
          <a:p>
            <a:pPr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Identify clinically significant oral health changes often observed in PLwD and make appropriate referrals; and</a:t>
            </a:r>
          </a:p>
          <a:p>
            <a:pPr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Discuss oral health care maintenance strategies with PLwD and their care partners.</a:t>
            </a:r>
          </a:p>
        </p:txBody>
      </p:sp>
    </p:spTree>
    <p:extLst>
      <p:ext uri="{BB962C8B-B14F-4D97-AF65-F5344CB8AC3E}">
        <p14:creationId xmlns:p14="http://schemas.microsoft.com/office/powerpoint/2010/main" val="3625268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Autofit/>
          </a:bodyPr>
          <a:lstStyle/>
          <a:p>
            <a:pPr algn="l"/>
            <a:r>
              <a:rPr lang="en-US" sz="2800" dirty="0">
                <a:solidFill>
                  <a:schemeClr val="tx2"/>
                </a:solidFill>
              </a:rPr>
              <a:t>Caries Risk is Increased in the Presence of:</a:t>
            </a:r>
          </a:p>
        </p:txBody>
      </p:sp>
      <p:sp>
        <p:nvSpPr>
          <p:cNvPr id="3" name="Content Placeholder 2"/>
          <p:cNvSpPr>
            <a:spLocks noGrp="1"/>
          </p:cNvSpPr>
          <p:nvPr>
            <p:ph idx="1"/>
          </p:nvPr>
        </p:nvSpPr>
        <p:spPr>
          <a:xfrm>
            <a:off x="457200" y="2029737"/>
            <a:ext cx="8229600" cy="2389863"/>
          </a:xfrm>
        </p:spPr>
        <p:txBody>
          <a:bodyPr>
            <a:normAutofit lnSpcReduction="10000"/>
          </a:bodyPr>
          <a:lstStyle/>
          <a:p>
            <a:pPr lvl="0"/>
            <a:r>
              <a:rPr lang="en-US" sz="2000" dirty="0"/>
              <a:t>Undisturbed plaque (biofilm)</a:t>
            </a:r>
          </a:p>
          <a:p>
            <a:pPr lvl="0"/>
            <a:r>
              <a:rPr lang="en-US" sz="2000" dirty="0"/>
              <a:t>Frequent exposure to fermentable carbohydrates (diet)</a:t>
            </a:r>
          </a:p>
          <a:p>
            <a:pPr lvl="0"/>
            <a:r>
              <a:rPr lang="en-US" sz="2000" dirty="0"/>
              <a:t>Reduced salivary flow (host factor)</a:t>
            </a:r>
          </a:p>
          <a:p>
            <a:pPr lvl="0"/>
            <a:r>
              <a:rPr lang="en-US" sz="2000" dirty="0"/>
              <a:t>Teeth with low fluoride exposure (host factor)</a:t>
            </a:r>
          </a:p>
          <a:p>
            <a:pPr lvl="0"/>
            <a:r>
              <a:rPr lang="en-US" sz="2000" dirty="0"/>
              <a:t>Exposed roots </a:t>
            </a:r>
            <a:br>
              <a:rPr lang="en-US" sz="2000" dirty="0"/>
            </a:br>
            <a:r>
              <a:rPr lang="en-US" sz="2000" dirty="0"/>
              <a:t>(less densely mineralized</a:t>
            </a:r>
            <a:br>
              <a:rPr lang="en-US" sz="2000" dirty="0"/>
            </a:br>
            <a:r>
              <a:rPr lang="en-US" sz="2000" dirty="0"/>
              <a:t>tooth structure)</a:t>
            </a:r>
            <a:endParaRPr lang="en-US" dirty="0"/>
          </a:p>
        </p:txBody>
      </p:sp>
    </p:spTree>
    <p:extLst>
      <p:ext uri="{BB962C8B-B14F-4D97-AF65-F5344CB8AC3E}">
        <p14:creationId xmlns:p14="http://schemas.microsoft.com/office/powerpoint/2010/main" val="312645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69" y="533400"/>
            <a:ext cx="8229600" cy="838200"/>
          </a:xfrm>
        </p:spPr>
        <p:txBody>
          <a:bodyPr>
            <a:normAutofit/>
          </a:bodyPr>
          <a:lstStyle/>
          <a:p>
            <a:pPr algn="l"/>
            <a:r>
              <a:rPr lang="en-US" sz="2800" b="1" dirty="0">
                <a:solidFill>
                  <a:schemeClr val="tx2"/>
                </a:solidFill>
              </a:rPr>
              <a:t>Caries Risk in Persons Living with Dementia</a:t>
            </a:r>
          </a:p>
        </p:txBody>
      </p:sp>
      <p:sp>
        <p:nvSpPr>
          <p:cNvPr id="3" name="Content Placeholder 2"/>
          <p:cNvSpPr>
            <a:spLocks noGrp="1"/>
          </p:cNvSpPr>
          <p:nvPr>
            <p:ph idx="1"/>
          </p:nvPr>
        </p:nvSpPr>
        <p:spPr>
          <a:xfrm>
            <a:off x="457200" y="1600201"/>
            <a:ext cx="8229600" cy="3809999"/>
          </a:xfrm>
        </p:spPr>
        <p:txBody>
          <a:bodyPr>
            <a:normAutofit fontScale="70000" lnSpcReduction="20000"/>
          </a:bodyPr>
          <a:lstStyle/>
          <a:p>
            <a:pPr lvl="0"/>
            <a:r>
              <a:rPr lang="en-US" sz="2900" dirty="0"/>
              <a:t>Undisturbed plaque </a:t>
            </a:r>
          </a:p>
          <a:p>
            <a:pPr lvl="1">
              <a:buFont typeface="Courier New" charset="0"/>
              <a:buChar char="o"/>
            </a:pPr>
            <a:r>
              <a:rPr lang="en-US" sz="2900" dirty="0"/>
              <a:t>Higher in persons with dementia (</a:t>
            </a:r>
            <a:r>
              <a:rPr lang="en-US" sz="2900" dirty="0" err="1"/>
              <a:t>Foltyn</a:t>
            </a:r>
            <a:r>
              <a:rPr lang="en-US" sz="2900" dirty="0"/>
              <a:t>, 2015)</a:t>
            </a:r>
          </a:p>
          <a:p>
            <a:pPr lvl="0"/>
            <a:r>
              <a:rPr lang="en-US" sz="2900" dirty="0"/>
              <a:t>Frequent exposure to fermentable carbohydrates</a:t>
            </a:r>
          </a:p>
          <a:p>
            <a:pPr lvl="1">
              <a:buFont typeface="Courier New" charset="0"/>
              <a:buChar char="o"/>
            </a:pPr>
            <a:r>
              <a:rPr lang="en-US" sz="2900" dirty="0"/>
              <a:t>Commonly available in long term care settings</a:t>
            </a:r>
          </a:p>
          <a:p>
            <a:pPr lvl="1">
              <a:buFont typeface="Courier New" charset="0"/>
              <a:buChar char="o"/>
            </a:pPr>
            <a:r>
              <a:rPr lang="en-US" sz="2900" dirty="0"/>
              <a:t>May be used as “comfort”</a:t>
            </a:r>
          </a:p>
          <a:p>
            <a:pPr lvl="0"/>
            <a:r>
              <a:rPr lang="en-US" sz="2900" dirty="0"/>
              <a:t>Reduced salivary flow is most commonly associated with medications</a:t>
            </a:r>
          </a:p>
          <a:p>
            <a:pPr lvl="1">
              <a:buFont typeface="Courier New" charset="0"/>
              <a:buChar char="o"/>
            </a:pPr>
            <a:r>
              <a:rPr lang="en-US" sz="2900" dirty="0"/>
              <a:t>Mean number of drugs = 7.1</a:t>
            </a:r>
            <a:r>
              <a:rPr lang="en-US" sz="2900" baseline="30000" dirty="0"/>
              <a:t> </a:t>
            </a:r>
            <a:r>
              <a:rPr lang="en-US" sz="2900" dirty="0"/>
              <a:t>(</a:t>
            </a:r>
            <a:r>
              <a:rPr lang="en-US" sz="2900" dirty="0" err="1"/>
              <a:t>Foltyn</a:t>
            </a:r>
            <a:r>
              <a:rPr lang="en-US" sz="2900" dirty="0"/>
              <a:t>, 2015)</a:t>
            </a:r>
          </a:p>
          <a:p>
            <a:pPr lvl="0"/>
            <a:r>
              <a:rPr lang="en-US" sz="2900" dirty="0"/>
              <a:t>Teeth with low fluoride exposure</a:t>
            </a:r>
          </a:p>
          <a:p>
            <a:pPr lvl="1">
              <a:buFont typeface="Courier New" charset="0"/>
              <a:buChar char="o"/>
            </a:pPr>
            <a:r>
              <a:rPr lang="en-US" sz="2900" dirty="0"/>
              <a:t>Depends on community water fluoridation  </a:t>
            </a:r>
          </a:p>
          <a:p>
            <a:pPr lvl="1">
              <a:buFont typeface="Courier New" charset="0"/>
              <a:buChar char="o"/>
            </a:pPr>
            <a:r>
              <a:rPr lang="en-US" sz="2900" dirty="0"/>
              <a:t>May be supplemented by care partners/care providers </a:t>
            </a:r>
          </a:p>
          <a:p>
            <a:pPr lvl="0"/>
            <a:r>
              <a:rPr lang="en-US" sz="2900" dirty="0"/>
              <a:t>Exposed roots</a:t>
            </a:r>
            <a:endParaRPr lang="en-US" dirty="0"/>
          </a:p>
        </p:txBody>
      </p:sp>
    </p:spTree>
    <p:extLst>
      <p:ext uri="{BB962C8B-B14F-4D97-AF65-F5344CB8AC3E}">
        <p14:creationId xmlns:p14="http://schemas.microsoft.com/office/powerpoint/2010/main" val="1079784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4648200" cy="685801"/>
          </a:xfrm>
        </p:spPr>
        <p:txBody>
          <a:bodyPr>
            <a:normAutofit/>
          </a:bodyPr>
          <a:lstStyle/>
          <a:p>
            <a:pPr algn="l"/>
            <a:r>
              <a:rPr lang="en-US" sz="2800" b="1" dirty="0">
                <a:solidFill>
                  <a:schemeClr val="tx2"/>
                </a:solidFill>
              </a:rPr>
              <a:t>Plaque Biofilm Reduction</a:t>
            </a:r>
          </a:p>
        </p:txBody>
      </p:sp>
      <p:pic>
        <p:nvPicPr>
          <p:cNvPr id="5" name="Picture Placeholder 4" descr="Photo of a young woman with an elderly woman, handing her a tooth brush.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24" r="2524"/>
          <a:stretch>
            <a:fillRect/>
          </a:stretch>
        </p:blipFill>
        <p:spPr>
          <a:xfrm>
            <a:off x="6553200" y="457199"/>
            <a:ext cx="2042160" cy="1410947"/>
          </a:xfrm>
        </p:spPr>
      </p:pic>
      <p:sp>
        <p:nvSpPr>
          <p:cNvPr id="3" name="Content Placeholder 2"/>
          <p:cNvSpPr>
            <a:spLocks noGrp="1"/>
          </p:cNvSpPr>
          <p:nvPr>
            <p:ph idx="1"/>
          </p:nvPr>
        </p:nvSpPr>
        <p:spPr/>
        <p:txBody>
          <a:bodyPr>
            <a:normAutofit/>
          </a:bodyPr>
          <a:lstStyle/>
          <a:p>
            <a:pPr lvl="0"/>
            <a:r>
              <a:rPr lang="en-US" sz="2000" dirty="0"/>
              <a:t>Tooth brushing</a:t>
            </a:r>
          </a:p>
          <a:p>
            <a:pPr lvl="1">
              <a:buFont typeface="Courier New" charset="0"/>
              <a:buChar char="o"/>
            </a:pPr>
            <a:r>
              <a:rPr lang="en-US" sz="2000" dirty="0"/>
              <a:t>Electric brushes and water flossing devices may help if tolerated</a:t>
            </a:r>
          </a:p>
          <a:p>
            <a:pPr lvl="1">
              <a:buFont typeface="Courier New" charset="0"/>
              <a:buChar char="o"/>
            </a:pPr>
            <a:r>
              <a:rPr lang="en-US" sz="2000" dirty="0"/>
              <a:t>Collis-curve brush attempts to cover more surface area in less time </a:t>
            </a:r>
          </a:p>
          <a:p>
            <a:pPr lvl="1">
              <a:buFont typeface="Courier New" charset="0"/>
              <a:buChar char="o"/>
            </a:pPr>
            <a:r>
              <a:rPr lang="en-US" sz="2000" dirty="0"/>
              <a:t>Adaptations to brushes may need to be made</a:t>
            </a:r>
          </a:p>
        </p:txBody>
      </p:sp>
    </p:spTree>
    <p:extLst>
      <p:ext uri="{BB962C8B-B14F-4D97-AF65-F5344CB8AC3E}">
        <p14:creationId xmlns:p14="http://schemas.microsoft.com/office/powerpoint/2010/main" val="2075476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52" y="794332"/>
            <a:ext cx="7153564" cy="523220"/>
          </a:xfrm>
        </p:spPr>
        <p:txBody>
          <a:bodyPr/>
          <a:lstStyle/>
          <a:p>
            <a:r>
              <a:rPr lang="en-US" dirty="0"/>
              <a:t>Outline</a:t>
            </a:r>
            <a:r>
              <a:rPr lang="en-US" dirty="0">
                <a:solidFill>
                  <a:schemeClr val="bg1"/>
                </a:solidFill>
              </a:rPr>
              <a:t> 7 - Assisting with oral hygiene</a:t>
            </a:r>
            <a:endParaRPr lang="en-CA" dirty="0">
              <a:solidFill>
                <a:schemeClr val="bg1"/>
              </a:solidFill>
            </a:endParaRPr>
          </a:p>
        </p:txBody>
      </p:sp>
      <p:sp>
        <p:nvSpPr>
          <p:cNvPr id="2" name="Content Placeholder 1">
            <a:extLst>
              <a:ext uri="{FF2B5EF4-FFF2-40B4-BE49-F238E27FC236}">
                <a16:creationId xmlns:a16="http://schemas.microsoft.com/office/drawing/2014/main" id="{DA32E09D-D235-41D1-A156-332BE97253BF}"/>
              </a:ext>
            </a:extLst>
          </p:cNvPr>
          <p:cNvSpPr>
            <a:spLocks noGrp="1"/>
          </p:cNvSpPr>
          <p:nvPr>
            <p:ph idx="1"/>
          </p:nvPr>
        </p:nvSpPr>
        <p:spPr>
          <a:xfrm>
            <a:off x="457200" y="1560945"/>
            <a:ext cx="8229600" cy="3724096"/>
          </a:xfrm>
        </p:spPr>
        <p:txBody>
          <a:bodyPr/>
          <a:lstStyle/>
          <a:p>
            <a:pPr marL="285750" lvl="0" indent="-285750"/>
            <a:r>
              <a:rPr lang="en-US" dirty="0"/>
              <a:t>Oral implications of systemic disease</a:t>
            </a:r>
          </a:p>
          <a:p>
            <a:pPr marL="285750" lvl="0" indent="-285750"/>
            <a:r>
              <a:rPr lang="en-US" dirty="0"/>
              <a:t>Antibiotic prophylaxis prior to dental care</a:t>
            </a:r>
          </a:p>
          <a:p>
            <a:pPr marL="285750" lvl="0" indent="-285750"/>
            <a:r>
              <a:rPr lang="en-US" dirty="0"/>
              <a:t>Oral impact of medications</a:t>
            </a:r>
          </a:p>
          <a:p>
            <a:pPr marL="285750" lvl="0" indent="-285750"/>
            <a:r>
              <a:rPr lang="en-US" dirty="0"/>
              <a:t>Preparation for entering the mouth</a:t>
            </a:r>
          </a:p>
          <a:p>
            <a:pPr marL="285750" lvl="0" indent="-285750"/>
            <a:r>
              <a:rPr lang="en-US" dirty="0"/>
              <a:t>Oral diseases common to older adults</a:t>
            </a:r>
          </a:p>
          <a:p>
            <a:pPr marL="285750" lvl="0" indent="-285750"/>
            <a:r>
              <a:rPr lang="en-US" b="1" dirty="0"/>
              <a:t>Assisting with oral hygiene</a:t>
            </a:r>
          </a:p>
          <a:p>
            <a:pPr marL="285750" lvl="0" indent="-285750"/>
            <a:r>
              <a:rPr lang="en-US" dirty="0"/>
              <a:t>Salivary Flow</a:t>
            </a:r>
          </a:p>
          <a:p>
            <a:pPr marL="285750" lvl="0" indent="-285750"/>
            <a:r>
              <a:rPr lang="en-US" dirty="0"/>
              <a:t>Periodontal Disease </a:t>
            </a:r>
          </a:p>
          <a:p>
            <a:pPr marL="285750" lvl="0" indent="-285750"/>
            <a:r>
              <a:rPr lang="en-US" dirty="0"/>
              <a:t>Denture Care for Persons Living with Dementia</a:t>
            </a:r>
          </a:p>
          <a:p>
            <a:pPr marL="285750" lvl="0" indent="-285750"/>
            <a:r>
              <a:rPr lang="en-US" dirty="0"/>
              <a:t>Early Intervention</a:t>
            </a:r>
          </a:p>
        </p:txBody>
      </p:sp>
    </p:spTree>
    <p:extLst>
      <p:ext uri="{BB962C8B-B14F-4D97-AF65-F5344CB8AC3E}">
        <p14:creationId xmlns:p14="http://schemas.microsoft.com/office/powerpoint/2010/main" val="9279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3164"/>
            <a:ext cx="8229600" cy="655638"/>
          </a:xfrm>
        </p:spPr>
        <p:txBody>
          <a:bodyPr>
            <a:normAutofit/>
          </a:bodyPr>
          <a:lstStyle/>
          <a:p>
            <a:pPr algn="l"/>
            <a:r>
              <a:rPr lang="en-US" sz="2800" b="1" dirty="0">
                <a:solidFill>
                  <a:schemeClr val="tx2"/>
                </a:solidFill>
              </a:rPr>
              <a:t>Assisting with Oral Hygiene</a:t>
            </a:r>
          </a:p>
        </p:txBody>
      </p:sp>
      <p:sp>
        <p:nvSpPr>
          <p:cNvPr id="3" name="Content Placeholder 2"/>
          <p:cNvSpPr>
            <a:spLocks noGrp="1"/>
          </p:cNvSpPr>
          <p:nvPr>
            <p:ph idx="1"/>
          </p:nvPr>
        </p:nvSpPr>
        <p:spPr>
          <a:xfrm>
            <a:off x="457200" y="1923465"/>
            <a:ext cx="8229600" cy="2343735"/>
          </a:xfrm>
        </p:spPr>
        <p:txBody>
          <a:bodyPr>
            <a:normAutofit/>
          </a:bodyPr>
          <a:lstStyle/>
          <a:p>
            <a:pPr lvl="0"/>
            <a:r>
              <a:rPr lang="en-US" sz="2000" dirty="0"/>
              <a:t>Technique will vary depending on the ability of the person to cooperate</a:t>
            </a:r>
          </a:p>
          <a:p>
            <a:pPr lvl="0"/>
            <a:r>
              <a:rPr lang="en-US" sz="2000" dirty="0"/>
              <a:t>Brushing: Stand behind the person living with dementia and either support the person’s head with the non-dominant hand or rest it firmly on the shoulder on the side to be brushed to divert the attention of the person </a:t>
            </a:r>
            <a:endParaRPr lang="en-US" dirty="0"/>
          </a:p>
        </p:txBody>
      </p:sp>
    </p:spTree>
    <p:extLst>
      <p:ext uri="{BB962C8B-B14F-4D97-AF65-F5344CB8AC3E}">
        <p14:creationId xmlns:p14="http://schemas.microsoft.com/office/powerpoint/2010/main" val="1287221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75" y="990600"/>
            <a:ext cx="8229600" cy="404817"/>
          </a:xfrm>
        </p:spPr>
        <p:txBody>
          <a:bodyPr>
            <a:noAutofit/>
          </a:bodyPr>
          <a:lstStyle/>
          <a:p>
            <a:pPr algn="l"/>
            <a:r>
              <a:rPr lang="en-US" sz="2800" b="1" dirty="0">
                <a:solidFill>
                  <a:schemeClr val="tx2"/>
                </a:solidFill>
              </a:rPr>
              <a:t>Brushing</a:t>
            </a:r>
          </a:p>
        </p:txBody>
      </p:sp>
      <p:sp>
        <p:nvSpPr>
          <p:cNvPr id="3" name="Content Placeholder 2"/>
          <p:cNvSpPr>
            <a:spLocks noGrp="1"/>
          </p:cNvSpPr>
          <p:nvPr>
            <p:ph idx="1"/>
          </p:nvPr>
        </p:nvSpPr>
        <p:spPr>
          <a:xfrm>
            <a:off x="457200" y="1828799"/>
            <a:ext cx="8229600" cy="2743201"/>
          </a:xfrm>
        </p:spPr>
        <p:txBody>
          <a:bodyPr>
            <a:normAutofit/>
          </a:bodyPr>
          <a:lstStyle/>
          <a:p>
            <a:pPr lvl="0"/>
            <a:r>
              <a:rPr lang="en-US" sz="2200" dirty="0"/>
              <a:t>Place a soft-bristled brush (manual or electric) at a 45 degree angle to the teeth with the bristles pointing into the gingival tissue and vibrate or create small circle.  Then move to the next site.  </a:t>
            </a:r>
          </a:p>
          <a:p>
            <a:pPr lvl="0"/>
            <a:r>
              <a:rPr lang="en-US" sz="2200" dirty="0"/>
              <a:t>If this level of brushing is simply not allowed by the person living with dementia, aids like the Collis-Curve brush may help to cover more tooth surface with each attempt.</a:t>
            </a:r>
            <a:endParaRPr lang="en-US" dirty="0"/>
          </a:p>
        </p:txBody>
      </p:sp>
    </p:spTree>
    <p:extLst>
      <p:ext uri="{BB962C8B-B14F-4D97-AF65-F5344CB8AC3E}">
        <p14:creationId xmlns:p14="http://schemas.microsoft.com/office/powerpoint/2010/main" val="591010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648200" cy="457200"/>
          </a:xfrm>
        </p:spPr>
        <p:txBody>
          <a:bodyPr>
            <a:noAutofit/>
          </a:bodyPr>
          <a:lstStyle/>
          <a:p>
            <a:pPr algn="l"/>
            <a:r>
              <a:rPr lang="en-US" sz="2800" b="1" dirty="0">
                <a:solidFill>
                  <a:schemeClr val="tx2"/>
                </a:solidFill>
              </a:rPr>
              <a:t>Cleaning Between the Teeth</a:t>
            </a:r>
          </a:p>
        </p:txBody>
      </p:sp>
      <p:pic>
        <p:nvPicPr>
          <p:cNvPr id="5" name="Picture Placeholder 4" descr="Photo of a patient undergoing in-between-the-teeth cleaning procedure"/>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1462" b="-11462"/>
          <a:stretch/>
        </p:blipFill>
        <p:spPr>
          <a:xfrm>
            <a:off x="6691990" y="222247"/>
            <a:ext cx="1905000" cy="1316182"/>
          </a:xfrm>
        </p:spPr>
      </p:pic>
      <p:sp>
        <p:nvSpPr>
          <p:cNvPr id="3" name="Content Placeholder 2"/>
          <p:cNvSpPr>
            <a:spLocks noGrp="1"/>
          </p:cNvSpPr>
          <p:nvPr>
            <p:ph idx="1"/>
          </p:nvPr>
        </p:nvSpPr>
        <p:spPr>
          <a:xfrm>
            <a:off x="457200" y="1627763"/>
            <a:ext cx="8229600" cy="2944237"/>
          </a:xfrm>
        </p:spPr>
        <p:txBody>
          <a:bodyPr>
            <a:noAutofit/>
          </a:bodyPr>
          <a:lstStyle/>
          <a:p>
            <a:pPr lvl="0"/>
            <a:r>
              <a:rPr lang="en-US" dirty="0"/>
              <a:t>Although floss is the gold standard, anything that safely cleans between the teeth is encouraged.</a:t>
            </a:r>
          </a:p>
          <a:p>
            <a:pPr lvl="1">
              <a:buFont typeface="Courier New" panose="02070309020205020404" pitchFamily="49" charset="0"/>
              <a:buChar char="o"/>
            </a:pPr>
            <a:r>
              <a:rPr lang="en-US" dirty="0"/>
              <a:t>Flossing is most easily accomplished from the front of the person living with dementia.</a:t>
            </a:r>
          </a:p>
          <a:p>
            <a:pPr lvl="1">
              <a:buFont typeface="Courier New" panose="02070309020205020404" pitchFamily="49" charset="0"/>
              <a:buChar char="o"/>
            </a:pPr>
            <a:r>
              <a:rPr lang="en-US" dirty="0"/>
              <a:t>A flossing device will protect the care provider from risk of biting.</a:t>
            </a:r>
          </a:p>
          <a:p>
            <a:pPr lvl="1">
              <a:buFont typeface="Courier New" panose="02070309020205020404" pitchFamily="49" charset="0"/>
              <a:buChar char="o"/>
            </a:pPr>
            <a:r>
              <a:rPr lang="en-US" dirty="0"/>
              <a:t>Many other devices for interproximal cleaning are commercially available and may be easier to manage than floss (e.g., water flossing device).</a:t>
            </a:r>
          </a:p>
        </p:txBody>
      </p:sp>
    </p:spTree>
    <p:extLst>
      <p:ext uri="{BB962C8B-B14F-4D97-AF65-F5344CB8AC3E}">
        <p14:creationId xmlns:p14="http://schemas.microsoft.com/office/powerpoint/2010/main" val="376783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Autofit/>
          </a:bodyPr>
          <a:lstStyle/>
          <a:p>
            <a:pPr algn="l"/>
            <a:r>
              <a:rPr lang="en-US" sz="2800" b="1" dirty="0">
                <a:solidFill>
                  <a:schemeClr val="tx2"/>
                </a:solidFill>
              </a:rPr>
              <a:t>Fluoride</a:t>
            </a:r>
          </a:p>
        </p:txBody>
      </p:sp>
      <p:sp>
        <p:nvSpPr>
          <p:cNvPr id="3" name="Content Placeholder 2"/>
          <p:cNvSpPr>
            <a:spLocks noGrp="1"/>
          </p:cNvSpPr>
          <p:nvPr>
            <p:ph idx="1"/>
          </p:nvPr>
        </p:nvSpPr>
        <p:spPr>
          <a:xfrm>
            <a:off x="457200" y="1953537"/>
            <a:ext cx="8229600" cy="3151863"/>
          </a:xfrm>
        </p:spPr>
        <p:txBody>
          <a:bodyPr>
            <a:normAutofit lnSpcReduction="10000"/>
          </a:bodyPr>
          <a:lstStyle/>
          <a:p>
            <a:pPr lvl="0"/>
            <a:r>
              <a:rPr lang="en-US" sz="2000" dirty="0"/>
              <a:t>Facilitates remineralization (reversal) of incipient caries lesions</a:t>
            </a:r>
          </a:p>
          <a:p>
            <a:pPr lvl="0"/>
            <a:r>
              <a:rPr lang="en-US" sz="2000" dirty="0"/>
              <a:t>Renders tooth mineral more resistant to dissolution in bacterially-excreted acid</a:t>
            </a:r>
          </a:p>
          <a:p>
            <a:pPr lvl="0"/>
            <a:r>
              <a:rPr lang="en-US" sz="2000" dirty="0"/>
              <a:t>Impairs bacterial metabolism of carbohydrate into acid</a:t>
            </a:r>
          </a:p>
          <a:p>
            <a:pPr lvl="0"/>
            <a:r>
              <a:rPr lang="en-US" sz="2000" dirty="0"/>
              <a:t>Three major forms of topical fluoride available:</a:t>
            </a:r>
          </a:p>
          <a:p>
            <a:pPr lvl="1">
              <a:buFont typeface="Courier New" charset="0"/>
              <a:buChar char="o"/>
            </a:pPr>
            <a:r>
              <a:rPr lang="en-US" sz="2000" dirty="0" err="1"/>
              <a:t>NaF</a:t>
            </a:r>
            <a:r>
              <a:rPr lang="en-US" sz="2000" dirty="0"/>
              <a:t>: Sodium Fluoride </a:t>
            </a:r>
          </a:p>
          <a:p>
            <a:pPr lvl="1">
              <a:buFont typeface="Courier New" charset="0"/>
              <a:buChar char="o"/>
            </a:pPr>
            <a:r>
              <a:rPr lang="en-US" sz="2000" dirty="0"/>
              <a:t>SnF</a:t>
            </a:r>
            <a:r>
              <a:rPr lang="en-US" sz="2000" baseline="-25000" dirty="0"/>
              <a:t>2</a:t>
            </a:r>
            <a:r>
              <a:rPr lang="en-US" sz="2000" dirty="0"/>
              <a:t>:  Tin Fluoride, which has the added benefit of suppressing periodontal pathogens</a:t>
            </a:r>
          </a:p>
          <a:p>
            <a:pPr lvl="1">
              <a:buFont typeface="Courier New" charset="0"/>
              <a:buChar char="o"/>
            </a:pPr>
            <a:r>
              <a:rPr lang="en-US" sz="2000" dirty="0"/>
              <a:t>Silver </a:t>
            </a:r>
            <a:r>
              <a:rPr lang="en-US" sz="2000" dirty="0" err="1"/>
              <a:t>diamine</a:t>
            </a:r>
            <a:r>
              <a:rPr lang="en-US" sz="2000" dirty="0"/>
              <a:t> fluoride</a:t>
            </a:r>
            <a:endParaRPr lang="en-US" dirty="0"/>
          </a:p>
        </p:txBody>
      </p:sp>
    </p:spTree>
    <p:extLst>
      <p:ext uri="{BB962C8B-B14F-4D97-AF65-F5344CB8AC3E}">
        <p14:creationId xmlns:p14="http://schemas.microsoft.com/office/powerpoint/2010/main" val="1115856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Autofit/>
          </a:bodyPr>
          <a:lstStyle/>
          <a:p>
            <a:pPr algn="l"/>
            <a:r>
              <a:rPr lang="en-US" sz="2800" b="1" dirty="0">
                <a:solidFill>
                  <a:schemeClr val="tx2"/>
                </a:solidFill>
              </a:rPr>
              <a:t>Delivery of Fluoride</a:t>
            </a:r>
          </a:p>
        </p:txBody>
      </p:sp>
      <p:sp>
        <p:nvSpPr>
          <p:cNvPr id="3" name="Content Placeholder 2"/>
          <p:cNvSpPr>
            <a:spLocks noGrp="1"/>
          </p:cNvSpPr>
          <p:nvPr>
            <p:ph idx="1"/>
          </p:nvPr>
        </p:nvSpPr>
        <p:spPr>
          <a:xfrm>
            <a:off x="457200" y="1828799"/>
            <a:ext cx="8229600" cy="2667001"/>
          </a:xfrm>
        </p:spPr>
        <p:txBody>
          <a:bodyPr>
            <a:normAutofit/>
          </a:bodyPr>
          <a:lstStyle/>
          <a:p>
            <a:pPr lvl="0"/>
            <a:r>
              <a:rPr lang="en-US" sz="2000" dirty="0"/>
              <a:t>Community water supplies </a:t>
            </a:r>
          </a:p>
          <a:p>
            <a:pPr lvl="1">
              <a:buFont typeface="Courier New" panose="02070309020205020404" pitchFamily="49" charset="0"/>
              <a:buChar char="o"/>
            </a:pPr>
            <a:r>
              <a:rPr lang="en-US" sz="2000" dirty="0"/>
              <a:t>Available in some communities since 1949</a:t>
            </a:r>
          </a:p>
          <a:p>
            <a:pPr lvl="0"/>
            <a:r>
              <a:rPr lang="en-US" sz="2000" dirty="0"/>
              <a:t>Over the counter dentifrice/mouthwash </a:t>
            </a:r>
          </a:p>
          <a:p>
            <a:pPr lvl="1">
              <a:buFont typeface="Courier New" charset="0"/>
              <a:buChar char="o"/>
            </a:pPr>
            <a:r>
              <a:rPr lang="en-US" sz="2000" dirty="0"/>
              <a:t>Little evidence to support efficacy in high risk patients</a:t>
            </a:r>
          </a:p>
          <a:p>
            <a:pPr lvl="1">
              <a:buFont typeface="Courier New" charset="0"/>
              <a:buChar char="o"/>
            </a:pPr>
            <a:r>
              <a:rPr lang="en-US" sz="2000" dirty="0"/>
              <a:t>Readily available </a:t>
            </a:r>
          </a:p>
          <a:p>
            <a:pPr lvl="0"/>
            <a:r>
              <a:rPr lang="en-US" sz="2000" dirty="0"/>
              <a:t>Professionally-applied and –prescribed preparations (higher concentration gel, varnish)</a:t>
            </a:r>
            <a:endParaRPr lang="en-US" dirty="0"/>
          </a:p>
        </p:txBody>
      </p:sp>
    </p:spTree>
    <p:extLst>
      <p:ext uri="{BB962C8B-B14F-4D97-AF65-F5344CB8AC3E}">
        <p14:creationId xmlns:p14="http://schemas.microsoft.com/office/powerpoint/2010/main" val="1230627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70" y="838200"/>
            <a:ext cx="8229600" cy="457200"/>
          </a:xfrm>
        </p:spPr>
        <p:txBody>
          <a:bodyPr>
            <a:noAutofit/>
          </a:bodyPr>
          <a:lstStyle/>
          <a:p>
            <a:pPr algn="l"/>
            <a:r>
              <a:rPr lang="en-US" sz="2800" b="1" dirty="0">
                <a:solidFill>
                  <a:schemeClr val="tx2"/>
                </a:solidFill>
              </a:rPr>
              <a:t>Sources of Fluoride Effective for Reducing Caries Risk</a:t>
            </a:r>
          </a:p>
        </p:txBody>
      </p:sp>
      <p:sp>
        <p:nvSpPr>
          <p:cNvPr id="3" name="Content Placeholder 2"/>
          <p:cNvSpPr>
            <a:spLocks noGrp="1"/>
          </p:cNvSpPr>
          <p:nvPr>
            <p:ph idx="1"/>
          </p:nvPr>
        </p:nvSpPr>
        <p:spPr>
          <a:xfrm>
            <a:off x="457200" y="1600201"/>
            <a:ext cx="8229600" cy="3962399"/>
          </a:xfrm>
        </p:spPr>
        <p:txBody>
          <a:bodyPr>
            <a:normAutofit fontScale="85000" lnSpcReduction="10000"/>
          </a:bodyPr>
          <a:lstStyle/>
          <a:p>
            <a:pPr lvl="0"/>
            <a:r>
              <a:rPr lang="en-US" sz="2400" dirty="0"/>
              <a:t>1.1% neutral sodium fluoride dentifrice or gel</a:t>
            </a:r>
          </a:p>
          <a:p>
            <a:pPr lvl="1">
              <a:buFont typeface="Courier New" panose="02070309020205020404" pitchFamily="49" charset="0"/>
              <a:buChar char="o"/>
            </a:pPr>
            <a:r>
              <a:rPr lang="en-US" sz="2400" dirty="0"/>
              <a:t>Prescription required</a:t>
            </a:r>
          </a:p>
          <a:p>
            <a:pPr lvl="1">
              <a:buFont typeface="Courier New" panose="02070309020205020404" pitchFamily="49" charset="0"/>
              <a:buChar char="o"/>
            </a:pPr>
            <a:r>
              <a:rPr lang="en-US" sz="2400" dirty="0"/>
              <a:t>Recommended by the American Dental Association for use twice daily (</a:t>
            </a:r>
            <a:r>
              <a:rPr lang="en-US" sz="2400" dirty="0" err="1"/>
              <a:t>Weyant</a:t>
            </a:r>
            <a:r>
              <a:rPr lang="en-US" sz="2400" dirty="0"/>
              <a:t> et al., 2013)</a:t>
            </a:r>
          </a:p>
          <a:p>
            <a:pPr lvl="0"/>
            <a:r>
              <a:rPr lang="en-US" sz="2400" dirty="0"/>
              <a:t>2.26% fluoride varnish</a:t>
            </a:r>
          </a:p>
          <a:p>
            <a:pPr lvl="1">
              <a:buFont typeface="Courier New" panose="02070309020205020404" pitchFamily="49" charset="0"/>
              <a:buChar char="o"/>
            </a:pPr>
            <a:r>
              <a:rPr lang="en-US" sz="2400" dirty="0"/>
              <a:t>Professionally applied</a:t>
            </a:r>
          </a:p>
          <a:p>
            <a:pPr lvl="1">
              <a:buFont typeface="Courier New" panose="02070309020205020404" pitchFamily="49" charset="0"/>
              <a:buChar char="o"/>
            </a:pPr>
            <a:r>
              <a:rPr lang="en-US" sz="2400" dirty="0"/>
              <a:t>Recommended by the American Dental Association for application every 3-6 months (</a:t>
            </a:r>
            <a:r>
              <a:rPr lang="en-US" sz="2400" dirty="0" err="1"/>
              <a:t>Weyant</a:t>
            </a:r>
            <a:r>
              <a:rPr lang="en-US" sz="2400" dirty="0"/>
              <a:t> et al., 2013).</a:t>
            </a:r>
          </a:p>
          <a:p>
            <a:pPr lvl="1">
              <a:buFont typeface="Courier New" panose="02070309020205020404" pitchFamily="49" charset="0"/>
              <a:buChar char="o"/>
            </a:pPr>
            <a:r>
              <a:rPr lang="en-US" sz="2400" dirty="0"/>
              <a:t>For persons at high risk for caries, recommended applications every 3 months (Young &amp; Featherstone, 2013) </a:t>
            </a:r>
          </a:p>
          <a:p>
            <a:pPr lvl="0"/>
            <a:r>
              <a:rPr lang="en-US" sz="2400" dirty="0"/>
              <a:t>38% silver diamine fluoride (Rosenblatt, Stamford &amp; </a:t>
            </a:r>
            <a:r>
              <a:rPr lang="en-US" sz="2400" dirty="0" err="1"/>
              <a:t>Niederman</a:t>
            </a:r>
            <a:r>
              <a:rPr lang="en-US" sz="2400" dirty="0"/>
              <a:t>, 2009) </a:t>
            </a:r>
          </a:p>
          <a:p>
            <a:pPr lvl="1">
              <a:buFont typeface="Courier New" panose="02070309020205020404" pitchFamily="49" charset="0"/>
              <a:buChar char="o"/>
            </a:pPr>
            <a:r>
              <a:rPr lang="en-US" sz="2400" dirty="0"/>
              <a:t>Professionally applied 1-2 times/year</a:t>
            </a:r>
            <a:endParaRPr lang="en-US" dirty="0"/>
          </a:p>
        </p:txBody>
      </p:sp>
    </p:spTree>
    <p:extLst>
      <p:ext uri="{BB962C8B-B14F-4D97-AF65-F5344CB8AC3E}">
        <p14:creationId xmlns:p14="http://schemas.microsoft.com/office/powerpoint/2010/main" val="211032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Key Take-Home Messages</a:t>
            </a:r>
          </a:p>
        </p:txBody>
      </p:sp>
      <p:sp>
        <p:nvSpPr>
          <p:cNvPr id="3" name="Content Placeholder 2"/>
          <p:cNvSpPr>
            <a:spLocks noGrp="1"/>
          </p:cNvSpPr>
          <p:nvPr>
            <p:ph idx="1"/>
          </p:nvPr>
        </p:nvSpPr>
        <p:spPr>
          <a:xfrm>
            <a:off x="457200" y="1644087"/>
            <a:ext cx="8229600" cy="3004113"/>
          </a:xfrm>
        </p:spPr>
        <p:txBody>
          <a:bodyPr>
            <a:noAutofit/>
          </a:bodyPr>
          <a:lstStyle/>
          <a:p>
            <a:pPr lvl="0"/>
            <a:r>
              <a:rPr lang="en-US" sz="2000" dirty="0"/>
              <a:t>Dental disease in persons living with dementia (PLwD) can cause challenging behaviors exacerbated by communication challenges.</a:t>
            </a:r>
          </a:p>
          <a:p>
            <a:pPr lvl="0"/>
            <a:r>
              <a:rPr lang="en-US" sz="2000" dirty="0"/>
              <a:t>Members of the health care team should become familiar with common oral health concerns.</a:t>
            </a:r>
          </a:p>
          <a:p>
            <a:pPr lvl="0"/>
            <a:r>
              <a:rPr lang="en-US" sz="2000" dirty="0"/>
              <a:t>Dental care for PLwD is complicated by the many challenges of the disease and comorbid conditions. </a:t>
            </a:r>
          </a:p>
          <a:p>
            <a:pPr lvl="0"/>
            <a:r>
              <a:rPr lang="en-US" sz="2000" dirty="0"/>
              <a:t>Early intervention and thorough daily hygiene are essential components of care.</a:t>
            </a:r>
            <a:endParaRPr lang="en-US" sz="1600" dirty="0"/>
          </a:p>
        </p:txBody>
      </p:sp>
    </p:spTree>
    <p:extLst>
      <p:ext uri="{BB962C8B-B14F-4D97-AF65-F5344CB8AC3E}">
        <p14:creationId xmlns:p14="http://schemas.microsoft.com/office/powerpoint/2010/main" val="1086701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98" y="917797"/>
            <a:ext cx="8229600" cy="427038"/>
          </a:xfrm>
        </p:spPr>
        <p:txBody>
          <a:bodyPr>
            <a:noAutofit/>
          </a:bodyPr>
          <a:lstStyle/>
          <a:p>
            <a:pPr algn="l"/>
            <a:r>
              <a:rPr lang="en-US" sz="2800" b="1" dirty="0">
                <a:solidFill>
                  <a:schemeClr val="tx2"/>
                </a:solidFill>
              </a:rPr>
              <a:t>Case Presentation</a:t>
            </a:r>
          </a:p>
        </p:txBody>
      </p:sp>
      <p:sp>
        <p:nvSpPr>
          <p:cNvPr id="3" name="Content Placeholder 2"/>
          <p:cNvSpPr>
            <a:spLocks noGrp="1"/>
          </p:cNvSpPr>
          <p:nvPr>
            <p:ph idx="1"/>
          </p:nvPr>
        </p:nvSpPr>
        <p:spPr>
          <a:xfrm>
            <a:off x="457200" y="1600200"/>
            <a:ext cx="8229600" cy="4495799"/>
          </a:xfrm>
        </p:spPr>
        <p:txBody>
          <a:bodyPr>
            <a:normAutofit fontScale="70000" lnSpcReduction="20000"/>
          </a:bodyPr>
          <a:lstStyle/>
          <a:p>
            <a:r>
              <a:rPr lang="en-US" sz="2900" i="1" dirty="0"/>
              <a:t>The patient was a World War II veteran who had been a prisoner of war in the Philippines. He had been treated in a VA Dental Clinic for many years and maintained an intact dentition.  Declining cognitive function led to residence in a nursing facility. When he came to dental appointments, his teeth were completely covered with plaque, and he began developing caries at an alarming rate.</a:t>
            </a:r>
          </a:p>
          <a:p>
            <a:pPr lvl="0"/>
            <a:r>
              <a:rPr lang="en-US" sz="2900" i="1" dirty="0"/>
              <a:t>Efforts at encouraging the facility to provide more support for oral hygiene were unsuccessful. In response to the needs of this veteran, the staff at the dental clinic looked for a solution and decided to bring him into the clinic once a month, and an auxiliary staff member would brush his teeth and apply fluoride varnish. </a:t>
            </a:r>
          </a:p>
          <a:p>
            <a:pPr lvl="0"/>
            <a:r>
              <a:rPr lang="en-US" sz="2900" i="1" dirty="0"/>
              <a:t>The strategy effectively decreased the rate of new caries for this veteran, and he maintained a functioning dentition until his death. As a result of this outcome, the clinic established a program to provide this service for veterans who could no longer maintain oral health. The tooth brushing does not require the skills of a dental professional, and the application of fluoride varnish is legal in many states in other health care settings.</a:t>
            </a:r>
            <a:endParaRPr lang="en-US" dirty="0"/>
          </a:p>
        </p:txBody>
      </p:sp>
    </p:spTree>
    <p:extLst>
      <p:ext uri="{BB962C8B-B14F-4D97-AF65-F5344CB8AC3E}">
        <p14:creationId xmlns:p14="http://schemas.microsoft.com/office/powerpoint/2010/main" val="1505279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2"/>
            <a:ext cx="7153564" cy="523220"/>
          </a:xfrm>
        </p:spPr>
        <p:txBody>
          <a:bodyPr/>
          <a:lstStyle/>
          <a:p>
            <a:r>
              <a:rPr lang="en-US" dirty="0"/>
              <a:t>Outline</a:t>
            </a:r>
            <a:r>
              <a:rPr lang="en-US" dirty="0">
                <a:solidFill>
                  <a:schemeClr val="bg1"/>
                </a:solidFill>
              </a:rPr>
              <a:t> 8 - Salivary Flow</a:t>
            </a:r>
            <a:endParaRPr lang="en-CA" dirty="0">
              <a:solidFill>
                <a:schemeClr val="bg1"/>
              </a:solidFill>
            </a:endParaRPr>
          </a:p>
        </p:txBody>
      </p:sp>
      <p:sp>
        <p:nvSpPr>
          <p:cNvPr id="2" name="Content Placeholder 1">
            <a:extLst>
              <a:ext uri="{FF2B5EF4-FFF2-40B4-BE49-F238E27FC236}">
                <a16:creationId xmlns:a16="http://schemas.microsoft.com/office/drawing/2014/main" id="{F9732286-8D2D-4EB5-94B9-56AA40D761A2}"/>
              </a:ext>
            </a:extLst>
          </p:cNvPr>
          <p:cNvSpPr>
            <a:spLocks noGrp="1"/>
          </p:cNvSpPr>
          <p:nvPr>
            <p:ph idx="1"/>
          </p:nvPr>
        </p:nvSpPr>
        <p:spPr>
          <a:xfrm>
            <a:off x="457200" y="1560945"/>
            <a:ext cx="8229600" cy="3724096"/>
          </a:xfrm>
        </p:spPr>
        <p:txBody>
          <a:bodyPr/>
          <a:lstStyle/>
          <a:p>
            <a:pPr marL="285750" lvl="0" indent="-285750"/>
            <a:r>
              <a:rPr lang="en-US" dirty="0"/>
              <a:t>Oral implications of systemic disease</a:t>
            </a:r>
          </a:p>
          <a:p>
            <a:pPr marL="285750" lvl="0" indent="-285750"/>
            <a:r>
              <a:rPr lang="en-US" dirty="0"/>
              <a:t>Antibiotic prophylaxis prior to dental care</a:t>
            </a:r>
          </a:p>
          <a:p>
            <a:pPr marL="285750" lvl="0" indent="-285750"/>
            <a:r>
              <a:rPr lang="en-US" dirty="0"/>
              <a:t>Oral impact of medications</a:t>
            </a:r>
          </a:p>
          <a:p>
            <a:pPr marL="285750" lvl="0" indent="-285750"/>
            <a:r>
              <a:rPr lang="en-US" dirty="0"/>
              <a:t>Preparation for entering the mouth</a:t>
            </a:r>
          </a:p>
          <a:p>
            <a:pPr marL="285750" lvl="0" indent="-285750"/>
            <a:r>
              <a:rPr lang="en-US" dirty="0"/>
              <a:t>Oral diseases common to older adults</a:t>
            </a:r>
          </a:p>
          <a:p>
            <a:pPr marL="285750" lvl="0" indent="-285750"/>
            <a:r>
              <a:rPr lang="en-US" dirty="0"/>
              <a:t>Assisting with oral hygiene</a:t>
            </a:r>
          </a:p>
          <a:p>
            <a:pPr marL="285750" lvl="0" indent="-285750"/>
            <a:r>
              <a:rPr lang="en-US" b="1" dirty="0"/>
              <a:t>Salivary Flow</a:t>
            </a:r>
          </a:p>
          <a:p>
            <a:pPr marL="285750" lvl="0" indent="-285750"/>
            <a:r>
              <a:rPr lang="en-US" dirty="0"/>
              <a:t>Periodontal Disease </a:t>
            </a:r>
          </a:p>
          <a:p>
            <a:pPr marL="285750" lvl="0" indent="-285750"/>
            <a:r>
              <a:rPr lang="en-US" dirty="0"/>
              <a:t>Denture Care for Persons Living with Dementia</a:t>
            </a:r>
          </a:p>
          <a:p>
            <a:pPr marL="285750" lvl="0" indent="-285750"/>
            <a:r>
              <a:rPr lang="en-US" dirty="0"/>
              <a:t>Early Intervention</a:t>
            </a:r>
          </a:p>
        </p:txBody>
      </p:sp>
    </p:spTree>
    <p:extLst>
      <p:ext uri="{BB962C8B-B14F-4D97-AF65-F5344CB8AC3E}">
        <p14:creationId xmlns:p14="http://schemas.microsoft.com/office/powerpoint/2010/main" val="2429439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rmAutofit/>
          </a:bodyPr>
          <a:lstStyle/>
          <a:p>
            <a:pPr algn="l"/>
            <a:r>
              <a:rPr lang="en-US" sz="2800" b="1" dirty="0">
                <a:solidFill>
                  <a:schemeClr val="tx2"/>
                </a:solidFill>
              </a:rPr>
              <a:t>Salivary Flow</a:t>
            </a:r>
          </a:p>
        </p:txBody>
      </p:sp>
      <p:sp>
        <p:nvSpPr>
          <p:cNvPr id="3" name="Content Placeholder 2"/>
          <p:cNvSpPr>
            <a:spLocks noGrp="1"/>
          </p:cNvSpPr>
          <p:nvPr>
            <p:ph idx="1"/>
          </p:nvPr>
        </p:nvSpPr>
        <p:spPr>
          <a:xfrm>
            <a:off x="457200" y="1600201"/>
            <a:ext cx="8229600" cy="4191000"/>
          </a:xfrm>
        </p:spPr>
        <p:txBody>
          <a:bodyPr>
            <a:normAutofit fontScale="77500" lnSpcReduction="20000"/>
          </a:bodyPr>
          <a:lstStyle/>
          <a:p>
            <a:pPr lvl="0"/>
            <a:r>
              <a:rPr lang="en-US" sz="2600" b="1" dirty="0"/>
              <a:t>Functions of saliva</a:t>
            </a:r>
            <a:endParaRPr lang="en-US" sz="2600" dirty="0"/>
          </a:p>
          <a:p>
            <a:pPr lvl="1">
              <a:buFont typeface="Courier New" panose="02070309020205020404" pitchFamily="49" charset="0"/>
              <a:buChar char="o"/>
            </a:pPr>
            <a:r>
              <a:rPr lang="en-US" sz="2600" dirty="0"/>
              <a:t>Maintenance of tooth integrity (ions for remineralization)</a:t>
            </a:r>
          </a:p>
          <a:p>
            <a:pPr lvl="1">
              <a:buFont typeface="Courier New" panose="02070309020205020404" pitchFamily="49" charset="0"/>
              <a:buChar char="o"/>
            </a:pPr>
            <a:r>
              <a:rPr lang="en-US" sz="2600" dirty="0"/>
              <a:t>Initiation of digestion</a:t>
            </a:r>
          </a:p>
          <a:p>
            <a:pPr lvl="1">
              <a:buFont typeface="Courier New" panose="02070309020205020404" pitchFamily="49" charset="0"/>
              <a:buChar char="o"/>
            </a:pPr>
            <a:r>
              <a:rPr lang="en-US" sz="2600" dirty="0"/>
              <a:t>Lubrication of tissues</a:t>
            </a:r>
          </a:p>
          <a:p>
            <a:pPr lvl="1">
              <a:buFont typeface="Courier New" panose="02070309020205020404" pitchFamily="49" charset="0"/>
              <a:buChar char="o"/>
            </a:pPr>
            <a:r>
              <a:rPr lang="en-US" sz="2600" dirty="0"/>
              <a:t>Mastication and bolus formation</a:t>
            </a:r>
          </a:p>
          <a:p>
            <a:pPr lvl="1">
              <a:buFont typeface="Courier New" panose="02070309020205020404" pitchFamily="49" charset="0"/>
              <a:buChar char="o"/>
            </a:pPr>
            <a:r>
              <a:rPr lang="en-US" sz="2600" dirty="0"/>
              <a:t>Buffering</a:t>
            </a:r>
          </a:p>
          <a:p>
            <a:pPr lvl="1">
              <a:buFont typeface="Courier New" panose="02070309020205020404" pitchFamily="49" charset="0"/>
              <a:buChar char="o"/>
            </a:pPr>
            <a:r>
              <a:rPr lang="en-US" sz="2600" dirty="0"/>
              <a:t>Antibacterial, antiviral, antifungal activity</a:t>
            </a:r>
          </a:p>
          <a:p>
            <a:pPr lvl="0"/>
            <a:r>
              <a:rPr lang="en-US" sz="2600" b="1" dirty="0"/>
              <a:t>Causes of xerostomia or salivary hypofunction</a:t>
            </a:r>
            <a:endParaRPr lang="en-US" sz="2600" dirty="0"/>
          </a:p>
          <a:p>
            <a:pPr lvl="1">
              <a:buFont typeface="Courier New" panose="02070309020205020404" pitchFamily="49" charset="0"/>
              <a:buChar char="o"/>
            </a:pPr>
            <a:r>
              <a:rPr lang="en-US" sz="2600" dirty="0"/>
              <a:t>Medications</a:t>
            </a:r>
          </a:p>
          <a:p>
            <a:pPr lvl="1">
              <a:buFont typeface="Courier New" panose="02070309020205020404" pitchFamily="49" charset="0"/>
              <a:buChar char="o"/>
            </a:pPr>
            <a:r>
              <a:rPr lang="en-US" sz="2600" dirty="0"/>
              <a:t>Autoimmune diseases</a:t>
            </a:r>
          </a:p>
          <a:p>
            <a:pPr lvl="1">
              <a:buFont typeface="Courier New" panose="02070309020205020404" pitchFamily="49" charset="0"/>
              <a:buChar char="o"/>
            </a:pPr>
            <a:r>
              <a:rPr lang="en-US" sz="2600" dirty="0"/>
              <a:t>Radiation</a:t>
            </a:r>
          </a:p>
          <a:p>
            <a:pPr lvl="1">
              <a:buFont typeface="Courier New" panose="02070309020205020404" pitchFamily="49" charset="0"/>
              <a:buChar char="o"/>
            </a:pPr>
            <a:r>
              <a:rPr lang="en-US" sz="2600" dirty="0"/>
              <a:t>Salivary gland infection, obstruction, tumor, excision</a:t>
            </a:r>
          </a:p>
          <a:p>
            <a:pPr lvl="1">
              <a:buFont typeface="Courier New" panose="02070309020205020404" pitchFamily="49" charset="0"/>
              <a:buChar char="o"/>
            </a:pPr>
            <a:r>
              <a:rPr lang="en-US" sz="2600" dirty="0"/>
              <a:t>Fluid and electrolyte problems</a:t>
            </a:r>
            <a:endParaRPr lang="en-US" dirty="0"/>
          </a:p>
        </p:txBody>
      </p:sp>
    </p:spTree>
    <p:extLst>
      <p:ext uri="{BB962C8B-B14F-4D97-AF65-F5344CB8AC3E}">
        <p14:creationId xmlns:p14="http://schemas.microsoft.com/office/powerpoint/2010/main" val="710331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9938"/>
            <a:ext cx="8229600" cy="427038"/>
          </a:xfrm>
        </p:spPr>
        <p:txBody>
          <a:bodyPr>
            <a:noAutofit/>
          </a:bodyPr>
          <a:lstStyle/>
          <a:p>
            <a:pPr algn="l"/>
            <a:r>
              <a:rPr lang="en-US" sz="2800" b="1" dirty="0">
                <a:solidFill>
                  <a:schemeClr val="tx2"/>
                </a:solidFill>
              </a:rPr>
              <a:t>Management of Xerostomia/Salivary Hypofunction </a:t>
            </a:r>
          </a:p>
        </p:txBody>
      </p:sp>
      <p:sp>
        <p:nvSpPr>
          <p:cNvPr id="3" name="Content Placeholder 2"/>
          <p:cNvSpPr>
            <a:spLocks noGrp="1"/>
          </p:cNvSpPr>
          <p:nvPr>
            <p:ph idx="1"/>
          </p:nvPr>
        </p:nvSpPr>
        <p:spPr>
          <a:xfrm>
            <a:off x="457200" y="1600201"/>
            <a:ext cx="8229600" cy="2743199"/>
          </a:xfrm>
        </p:spPr>
        <p:txBody>
          <a:bodyPr>
            <a:normAutofit/>
          </a:bodyPr>
          <a:lstStyle/>
          <a:p>
            <a:pPr lvl="0"/>
            <a:r>
              <a:rPr lang="en-US" sz="2000" dirty="0"/>
              <a:t>As a complex bodily fluid that supports the health of the dentition and oral mucosa as well as initiating digestion, salivary </a:t>
            </a:r>
            <a:r>
              <a:rPr lang="en-US" sz="2000" b="1" i="1" u="sng" dirty="0"/>
              <a:t>stimulation</a:t>
            </a:r>
            <a:r>
              <a:rPr lang="en-US" sz="2000" dirty="0"/>
              <a:t>, when physiologically feasible, is the most effective management tool.</a:t>
            </a:r>
          </a:p>
          <a:p>
            <a:pPr lvl="0"/>
            <a:r>
              <a:rPr lang="en-US" sz="2000" dirty="0"/>
              <a:t>Salivary replacement provides comfort in eating, speaking and swallowing.</a:t>
            </a:r>
          </a:p>
          <a:p>
            <a:pPr lvl="0"/>
            <a:r>
              <a:rPr lang="en-US" sz="2000" dirty="0"/>
              <a:t>Protecting the teeth with effective oral hygiene measures and use of agents such as fluoride mitigates some of the increased risk associated with a dry mouth.</a:t>
            </a:r>
            <a:endParaRPr lang="en-US" dirty="0"/>
          </a:p>
        </p:txBody>
      </p:sp>
    </p:spTree>
    <p:extLst>
      <p:ext uri="{BB962C8B-B14F-4D97-AF65-F5344CB8AC3E}">
        <p14:creationId xmlns:p14="http://schemas.microsoft.com/office/powerpoint/2010/main" val="2068309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Autofit/>
          </a:bodyPr>
          <a:lstStyle/>
          <a:p>
            <a:pPr algn="l"/>
            <a:r>
              <a:rPr lang="en-US" sz="2800" b="1" dirty="0">
                <a:solidFill>
                  <a:schemeClr val="tx2"/>
                </a:solidFill>
              </a:rPr>
              <a:t>Salivary Stimulation</a:t>
            </a:r>
          </a:p>
        </p:txBody>
      </p:sp>
      <p:sp>
        <p:nvSpPr>
          <p:cNvPr id="3" name="Content Placeholder 2"/>
          <p:cNvSpPr>
            <a:spLocks noGrp="1"/>
          </p:cNvSpPr>
          <p:nvPr>
            <p:ph idx="1"/>
          </p:nvPr>
        </p:nvSpPr>
        <p:spPr>
          <a:xfrm>
            <a:off x="457200" y="1600200"/>
            <a:ext cx="8229600" cy="4648199"/>
          </a:xfrm>
        </p:spPr>
        <p:txBody>
          <a:bodyPr>
            <a:normAutofit fontScale="92500" lnSpcReduction="10000"/>
          </a:bodyPr>
          <a:lstStyle/>
          <a:p>
            <a:pPr lvl="0"/>
            <a:r>
              <a:rPr lang="en-US" sz="2400" dirty="0"/>
              <a:t>Sugarless gum and candy</a:t>
            </a:r>
          </a:p>
          <a:p>
            <a:pPr lvl="1">
              <a:buFont typeface="Courier New" panose="02070309020205020404" pitchFamily="49" charset="0"/>
              <a:buChar char="o"/>
            </a:pPr>
            <a:r>
              <a:rPr lang="en-US" sz="2400" dirty="0"/>
              <a:t>Sweetened with polyols (e.g., xylitol, sorbitol)</a:t>
            </a:r>
          </a:p>
          <a:p>
            <a:pPr lvl="2"/>
            <a:r>
              <a:rPr lang="en-US" dirty="0"/>
              <a:t>Replace fermentable carbohydrates with sweeteners of low </a:t>
            </a:r>
            <a:r>
              <a:rPr lang="en-US" dirty="0" err="1"/>
              <a:t>cariogenicity</a:t>
            </a:r>
            <a:endParaRPr lang="en-US" dirty="0"/>
          </a:p>
          <a:p>
            <a:pPr lvl="2"/>
            <a:r>
              <a:rPr lang="en-US" dirty="0"/>
              <a:t>May have a direct anti-plaque effect</a:t>
            </a:r>
          </a:p>
          <a:p>
            <a:pPr lvl="0"/>
            <a:r>
              <a:rPr lang="en-US" sz="2400" dirty="0"/>
              <a:t>Prescription sialagogues (</a:t>
            </a:r>
            <a:r>
              <a:rPr lang="en-US" dirty="0"/>
              <a:t> drugs or substances that increases the flow rate of </a:t>
            </a:r>
            <a:r>
              <a:rPr lang="en-US" dirty="0" err="1"/>
              <a:t>salavia</a:t>
            </a:r>
            <a:r>
              <a:rPr lang="en-US" dirty="0"/>
              <a:t>)</a:t>
            </a:r>
            <a:endParaRPr lang="en-US" sz="2400" dirty="0"/>
          </a:p>
          <a:p>
            <a:pPr lvl="1">
              <a:buFont typeface="Courier New" panose="02070309020205020404" pitchFamily="49" charset="0"/>
              <a:buChar char="o"/>
            </a:pPr>
            <a:r>
              <a:rPr lang="en-US" sz="2400" dirty="0"/>
              <a:t>Pilocarpine hydrochloride </a:t>
            </a:r>
          </a:p>
          <a:p>
            <a:pPr lvl="2"/>
            <a:r>
              <a:rPr lang="en-US" dirty="0"/>
              <a:t>Head and neck cancer/</a:t>
            </a:r>
            <a:r>
              <a:rPr lang="en-US" dirty="0" err="1"/>
              <a:t>Sjogren’s</a:t>
            </a:r>
            <a:r>
              <a:rPr lang="en-US" dirty="0"/>
              <a:t> syndrome</a:t>
            </a:r>
          </a:p>
          <a:p>
            <a:pPr lvl="2"/>
            <a:r>
              <a:rPr lang="en-US" dirty="0"/>
              <a:t>5-10 mg 3-4 times per day not to exceed 30 mg</a:t>
            </a:r>
          </a:p>
          <a:p>
            <a:pPr lvl="2"/>
            <a:r>
              <a:rPr lang="en-US" dirty="0"/>
              <a:t>Titrated to lowest effective dose</a:t>
            </a:r>
          </a:p>
          <a:p>
            <a:pPr lvl="1">
              <a:buFont typeface="Courier New" panose="02070309020205020404" pitchFamily="49" charset="0"/>
              <a:buChar char="o"/>
            </a:pPr>
            <a:r>
              <a:rPr lang="en-US" sz="2400" dirty="0" err="1"/>
              <a:t>Cevimeline</a:t>
            </a:r>
            <a:endParaRPr lang="en-US" sz="2400" dirty="0"/>
          </a:p>
          <a:p>
            <a:pPr lvl="2"/>
            <a:r>
              <a:rPr lang="en-US" dirty="0" err="1"/>
              <a:t>Sjogren’s</a:t>
            </a:r>
            <a:r>
              <a:rPr lang="en-US" dirty="0"/>
              <a:t> syndrome</a:t>
            </a:r>
          </a:p>
          <a:p>
            <a:pPr lvl="2"/>
            <a:r>
              <a:rPr lang="en-US" dirty="0"/>
              <a:t>30 mg </a:t>
            </a:r>
            <a:r>
              <a:rPr lang="en-US" dirty="0" err="1"/>
              <a:t>tid</a:t>
            </a:r>
            <a:r>
              <a:rPr lang="en-US" dirty="0"/>
              <a:t> (3 times daily)</a:t>
            </a:r>
          </a:p>
        </p:txBody>
      </p:sp>
    </p:spTree>
    <p:extLst>
      <p:ext uri="{BB962C8B-B14F-4D97-AF65-F5344CB8AC3E}">
        <p14:creationId xmlns:p14="http://schemas.microsoft.com/office/powerpoint/2010/main" val="736299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rmAutofit/>
          </a:bodyPr>
          <a:lstStyle/>
          <a:p>
            <a:pPr algn="l"/>
            <a:r>
              <a:rPr lang="en-US" sz="2800" b="1" dirty="0">
                <a:solidFill>
                  <a:schemeClr val="tx2"/>
                </a:solidFill>
              </a:rPr>
              <a:t>Salivary Replacement</a:t>
            </a:r>
          </a:p>
        </p:txBody>
      </p:sp>
      <p:sp>
        <p:nvSpPr>
          <p:cNvPr id="3" name="Content Placeholder 2"/>
          <p:cNvSpPr>
            <a:spLocks noGrp="1"/>
          </p:cNvSpPr>
          <p:nvPr>
            <p:ph idx="1"/>
          </p:nvPr>
        </p:nvSpPr>
        <p:spPr>
          <a:xfrm>
            <a:off x="457200" y="1600200"/>
            <a:ext cx="8229600" cy="4038599"/>
          </a:xfrm>
        </p:spPr>
        <p:txBody>
          <a:bodyPr>
            <a:noAutofit/>
          </a:bodyPr>
          <a:lstStyle/>
          <a:p>
            <a:pPr lvl="0"/>
            <a:r>
              <a:rPr lang="en-US" sz="2000" dirty="0"/>
              <a:t>Water </a:t>
            </a:r>
          </a:p>
          <a:p>
            <a:pPr lvl="1">
              <a:buFont typeface="Courier New" panose="02070309020205020404" pitchFamily="49" charset="0"/>
              <a:buChar char="o"/>
            </a:pPr>
            <a:r>
              <a:rPr lang="en-US" sz="2000" dirty="0"/>
              <a:t>A cup with a lid filled with ice and water is convenient.</a:t>
            </a:r>
          </a:p>
          <a:p>
            <a:pPr lvl="1">
              <a:buFont typeface="Courier New" panose="02070309020205020404" pitchFamily="49" charset="0"/>
              <a:buChar char="o"/>
            </a:pPr>
            <a:r>
              <a:rPr lang="en-US" sz="2000" dirty="0"/>
              <a:t>Sugared beverages greatly increase the risk of oral diseases; artificial sweeteners are less worrisome.</a:t>
            </a:r>
          </a:p>
          <a:p>
            <a:pPr lvl="0"/>
            <a:r>
              <a:rPr lang="en-US" sz="2000" dirty="0"/>
              <a:t>Artificial saliva, mouthwashes</a:t>
            </a:r>
          </a:p>
          <a:p>
            <a:pPr lvl="1">
              <a:buFont typeface="Courier New" panose="02070309020205020404" pitchFamily="49" charset="0"/>
              <a:buChar char="o"/>
            </a:pPr>
            <a:r>
              <a:rPr lang="en-US" sz="2000" dirty="0"/>
              <a:t>Several manufacturers market products for persons with salivary </a:t>
            </a:r>
            <a:r>
              <a:rPr lang="en-US" sz="2000" dirty="0" err="1"/>
              <a:t>hypofunction</a:t>
            </a:r>
            <a:r>
              <a:rPr lang="en-US" sz="2000" dirty="0"/>
              <a:t>.</a:t>
            </a:r>
          </a:p>
          <a:p>
            <a:pPr lvl="1">
              <a:buFont typeface="Courier New" panose="02070309020205020404" pitchFamily="49" charset="0"/>
              <a:buChar char="o"/>
            </a:pPr>
            <a:r>
              <a:rPr lang="en-US" sz="2000" dirty="0"/>
              <a:t>The products may support speech, swallowing, and oral comfort by providing oral lubrication.</a:t>
            </a:r>
          </a:p>
          <a:p>
            <a:pPr lvl="1">
              <a:buFont typeface="Courier New" panose="02070309020205020404" pitchFamily="49" charset="0"/>
              <a:buChar char="o"/>
            </a:pPr>
            <a:r>
              <a:rPr lang="en-US" sz="2000" dirty="0"/>
              <a:t>The products do not possess the disease-suppression or disease-reversal properties of natural saliva.</a:t>
            </a:r>
          </a:p>
        </p:txBody>
      </p:sp>
    </p:spTree>
    <p:extLst>
      <p:ext uri="{BB962C8B-B14F-4D97-AF65-F5344CB8AC3E}">
        <p14:creationId xmlns:p14="http://schemas.microsoft.com/office/powerpoint/2010/main" val="1354818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304800"/>
          </a:xfrm>
        </p:spPr>
        <p:txBody>
          <a:bodyPr>
            <a:noAutofit/>
          </a:bodyPr>
          <a:lstStyle/>
          <a:p>
            <a:pPr algn="l"/>
            <a:r>
              <a:rPr lang="en-US" sz="2800" b="1" dirty="0">
                <a:solidFill>
                  <a:schemeClr val="tx2"/>
                </a:solidFill>
              </a:rPr>
              <a:t>Diet</a:t>
            </a:r>
          </a:p>
        </p:txBody>
      </p:sp>
      <p:sp>
        <p:nvSpPr>
          <p:cNvPr id="3" name="Content Placeholder 2"/>
          <p:cNvSpPr>
            <a:spLocks noGrp="1"/>
          </p:cNvSpPr>
          <p:nvPr>
            <p:ph idx="1"/>
          </p:nvPr>
        </p:nvSpPr>
        <p:spPr>
          <a:xfrm>
            <a:off x="457200" y="1967734"/>
            <a:ext cx="8229600" cy="1219200"/>
          </a:xfrm>
        </p:spPr>
        <p:txBody>
          <a:bodyPr>
            <a:normAutofit/>
          </a:bodyPr>
          <a:lstStyle/>
          <a:p>
            <a:pPr lvl="0"/>
            <a:r>
              <a:rPr lang="en-US" sz="2000" dirty="0"/>
              <a:t>Reduce </a:t>
            </a:r>
            <a:r>
              <a:rPr lang="en-US" sz="2000" i="1" dirty="0"/>
              <a:t>frequency</a:t>
            </a:r>
            <a:r>
              <a:rPr lang="en-US" sz="2000" dirty="0"/>
              <a:t> of intake of fermentable carbohydrates</a:t>
            </a:r>
          </a:p>
          <a:p>
            <a:pPr lvl="0"/>
            <a:r>
              <a:rPr lang="en-US" sz="2000" dirty="0"/>
              <a:t>Replace with foods rich in proteins</a:t>
            </a:r>
            <a:endParaRPr lang="en-US" dirty="0"/>
          </a:p>
        </p:txBody>
      </p:sp>
    </p:spTree>
    <p:extLst>
      <p:ext uri="{BB962C8B-B14F-4D97-AF65-F5344CB8AC3E}">
        <p14:creationId xmlns:p14="http://schemas.microsoft.com/office/powerpoint/2010/main" val="1956427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2"/>
            <a:ext cx="7153564" cy="523220"/>
          </a:xfrm>
        </p:spPr>
        <p:txBody>
          <a:bodyPr/>
          <a:lstStyle/>
          <a:p>
            <a:r>
              <a:rPr lang="en-US" dirty="0"/>
              <a:t>Outline</a:t>
            </a:r>
            <a:r>
              <a:rPr lang="en-US" dirty="0">
                <a:solidFill>
                  <a:schemeClr val="bg1"/>
                </a:solidFill>
              </a:rPr>
              <a:t> 9 - Periodontal Disease </a:t>
            </a:r>
            <a:endParaRPr lang="en-CA" dirty="0">
              <a:solidFill>
                <a:schemeClr val="bg1"/>
              </a:solidFill>
            </a:endParaRPr>
          </a:p>
        </p:txBody>
      </p:sp>
      <p:sp>
        <p:nvSpPr>
          <p:cNvPr id="2" name="Content Placeholder 1">
            <a:extLst>
              <a:ext uri="{FF2B5EF4-FFF2-40B4-BE49-F238E27FC236}">
                <a16:creationId xmlns:a16="http://schemas.microsoft.com/office/drawing/2014/main" id="{CF62BC5B-052B-4E09-879D-8F05800B4E59}"/>
              </a:ext>
            </a:extLst>
          </p:cNvPr>
          <p:cNvSpPr>
            <a:spLocks noGrp="1"/>
          </p:cNvSpPr>
          <p:nvPr>
            <p:ph idx="1"/>
          </p:nvPr>
        </p:nvSpPr>
        <p:spPr>
          <a:xfrm>
            <a:off x="457200" y="1560945"/>
            <a:ext cx="8229600" cy="3724096"/>
          </a:xfrm>
        </p:spPr>
        <p:txBody>
          <a:bodyPr/>
          <a:lstStyle/>
          <a:p>
            <a:pPr marL="285750" lvl="0" indent="-285750"/>
            <a:r>
              <a:rPr lang="en-US" dirty="0"/>
              <a:t>Oral implications of systemic disease</a:t>
            </a:r>
          </a:p>
          <a:p>
            <a:pPr marL="285750" lvl="0" indent="-285750"/>
            <a:r>
              <a:rPr lang="en-US" dirty="0"/>
              <a:t>Antibiotic prophylaxis prior to dental care</a:t>
            </a:r>
          </a:p>
          <a:p>
            <a:pPr marL="285750" lvl="0" indent="-285750"/>
            <a:r>
              <a:rPr lang="en-US" dirty="0"/>
              <a:t>Oral impact of medications</a:t>
            </a:r>
          </a:p>
          <a:p>
            <a:pPr marL="285750" lvl="0" indent="-285750"/>
            <a:r>
              <a:rPr lang="en-US" dirty="0"/>
              <a:t>Preparation for entering the mouth</a:t>
            </a:r>
          </a:p>
          <a:p>
            <a:pPr marL="285750" lvl="0" indent="-285750"/>
            <a:r>
              <a:rPr lang="en-US" dirty="0"/>
              <a:t>Oral diseases common to older adults</a:t>
            </a:r>
          </a:p>
          <a:p>
            <a:pPr marL="285750" lvl="0" indent="-285750"/>
            <a:r>
              <a:rPr lang="en-US" dirty="0"/>
              <a:t>Assisting with oral hygiene</a:t>
            </a:r>
          </a:p>
          <a:p>
            <a:pPr marL="285750" lvl="0" indent="-285750"/>
            <a:r>
              <a:rPr lang="en-US" dirty="0"/>
              <a:t>Salivary Flow</a:t>
            </a:r>
          </a:p>
          <a:p>
            <a:pPr marL="285750" lvl="0" indent="-285750"/>
            <a:r>
              <a:rPr lang="en-US" b="1" dirty="0"/>
              <a:t>Periodontal Disease </a:t>
            </a:r>
          </a:p>
          <a:p>
            <a:pPr marL="285750" lvl="0" indent="-285750"/>
            <a:r>
              <a:rPr lang="en-US" dirty="0"/>
              <a:t>Denture Care for Persons Living with Dementia</a:t>
            </a:r>
          </a:p>
          <a:p>
            <a:pPr marL="285750" lvl="0" indent="-285750"/>
            <a:r>
              <a:rPr lang="en-US" dirty="0"/>
              <a:t>Early Intervention</a:t>
            </a:r>
          </a:p>
        </p:txBody>
      </p:sp>
    </p:spTree>
    <p:extLst>
      <p:ext uri="{BB962C8B-B14F-4D97-AF65-F5344CB8AC3E}">
        <p14:creationId xmlns:p14="http://schemas.microsoft.com/office/powerpoint/2010/main" val="2789284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927" y="909814"/>
            <a:ext cx="8229600" cy="503238"/>
          </a:xfrm>
        </p:spPr>
        <p:txBody>
          <a:bodyPr>
            <a:noAutofit/>
          </a:bodyPr>
          <a:lstStyle/>
          <a:p>
            <a:pPr algn="l"/>
            <a:r>
              <a:rPr lang="en-US" sz="2800" b="1" dirty="0">
                <a:solidFill>
                  <a:schemeClr val="tx2"/>
                </a:solidFill>
              </a:rPr>
              <a:t>Periodontal Disease</a:t>
            </a:r>
          </a:p>
        </p:txBody>
      </p:sp>
      <p:sp>
        <p:nvSpPr>
          <p:cNvPr id="3" name="Content Placeholder 2"/>
          <p:cNvSpPr>
            <a:spLocks noGrp="1"/>
          </p:cNvSpPr>
          <p:nvPr>
            <p:ph idx="1"/>
          </p:nvPr>
        </p:nvSpPr>
        <p:spPr>
          <a:xfrm>
            <a:off x="457200" y="1600201"/>
            <a:ext cx="8229600" cy="3581400"/>
          </a:xfrm>
        </p:spPr>
        <p:txBody>
          <a:bodyPr>
            <a:normAutofit/>
          </a:bodyPr>
          <a:lstStyle/>
          <a:p>
            <a:pPr lvl="0"/>
            <a:r>
              <a:rPr lang="en-US" sz="2000" dirty="0"/>
              <a:t>Diseases of the periodontium (supporting structures of the teeth) arise in response to pathogenic microorganisms in dental plaque.  </a:t>
            </a:r>
          </a:p>
          <a:p>
            <a:pPr lvl="0"/>
            <a:r>
              <a:rPr lang="en-US" sz="2000" dirty="0"/>
              <a:t>The initial soft tissue reaction to plaque is gingival inflammation with redness and bleeding (“gingivitis”). This can be resolved by thorough cleaning of tooth surfaces. </a:t>
            </a:r>
          </a:p>
          <a:p>
            <a:pPr lvl="0"/>
            <a:r>
              <a:rPr lang="en-US" sz="2000" dirty="0"/>
              <a:t>A variable blend of host and microbial factors may trigger the release of destructive inflammatory factors that irreversibly destroy hard and soft tissues surrounding affected teeth (“periodontitis”).  </a:t>
            </a:r>
          </a:p>
          <a:p>
            <a:pPr lvl="0"/>
            <a:r>
              <a:rPr lang="en-US" sz="2000" dirty="0"/>
              <a:t>In the advanced stages of periodontitis disease, the teeth become mobile and may eventually be lost, impairing mastication.</a:t>
            </a:r>
          </a:p>
        </p:txBody>
      </p:sp>
    </p:spTree>
    <p:extLst>
      <p:ext uri="{BB962C8B-B14F-4D97-AF65-F5344CB8AC3E}">
        <p14:creationId xmlns:p14="http://schemas.microsoft.com/office/powerpoint/2010/main" val="787696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rmAutofit/>
          </a:bodyPr>
          <a:lstStyle/>
          <a:p>
            <a:pPr algn="l"/>
            <a:r>
              <a:rPr lang="en-US" sz="2800" b="1" dirty="0">
                <a:solidFill>
                  <a:schemeClr val="tx2"/>
                </a:solidFill>
              </a:rPr>
              <a:t>Periodontal Disease (continued)</a:t>
            </a:r>
          </a:p>
        </p:txBody>
      </p:sp>
      <p:sp>
        <p:nvSpPr>
          <p:cNvPr id="3" name="Content Placeholder 2"/>
          <p:cNvSpPr>
            <a:spLocks noGrp="1"/>
          </p:cNvSpPr>
          <p:nvPr>
            <p:ph idx="1"/>
          </p:nvPr>
        </p:nvSpPr>
        <p:spPr>
          <a:xfrm>
            <a:off x="457200" y="1600201"/>
            <a:ext cx="8229600" cy="2514600"/>
          </a:xfrm>
        </p:spPr>
        <p:txBody>
          <a:bodyPr>
            <a:normAutofit/>
          </a:bodyPr>
          <a:lstStyle/>
          <a:p>
            <a:pPr lvl="0"/>
            <a:r>
              <a:rPr lang="en-US" sz="2000" dirty="0"/>
              <a:t>Advanced periodontal disease is more common with advanced age because of the tissue loss over the life span.</a:t>
            </a:r>
          </a:p>
          <a:p>
            <a:pPr lvl="0"/>
            <a:r>
              <a:rPr lang="en-US" sz="2000" dirty="0"/>
              <a:t>Diminished or absent oral self-care of PLwD places them at elevated risk for gingival and periodontal diseases (</a:t>
            </a:r>
            <a:r>
              <a:rPr lang="en-US" sz="2000" dirty="0" err="1"/>
              <a:t>Zenthöfer</a:t>
            </a:r>
            <a:r>
              <a:rPr lang="en-US" sz="2000" dirty="0"/>
              <a:t>, et al., 2014),</a:t>
            </a:r>
            <a:r>
              <a:rPr lang="en-US" sz="2000" baseline="30000" dirty="0"/>
              <a:t> </a:t>
            </a:r>
            <a:r>
              <a:rPr lang="en-US" sz="2000" dirty="0"/>
              <a:t>and makes it imperative that daily oral hygiene is faithfully and effectively provided by care partners.</a:t>
            </a:r>
            <a:endParaRPr lang="en-US" dirty="0"/>
          </a:p>
        </p:txBody>
      </p:sp>
    </p:spTree>
    <p:extLst>
      <p:ext uri="{BB962C8B-B14F-4D97-AF65-F5344CB8AC3E}">
        <p14:creationId xmlns:p14="http://schemas.microsoft.com/office/powerpoint/2010/main" val="38399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87" y="1255981"/>
            <a:ext cx="8229600" cy="304800"/>
          </a:xfrm>
        </p:spPr>
        <p:txBody>
          <a:bodyPr>
            <a:noAutofit/>
          </a:bodyPr>
          <a:lstStyle/>
          <a:p>
            <a:pPr algn="l"/>
            <a:r>
              <a:rPr lang="en-US" sz="2800" b="1" dirty="0">
                <a:solidFill>
                  <a:schemeClr val="tx2"/>
                </a:solidFill>
              </a:rPr>
              <a:t>Case Report</a:t>
            </a:r>
          </a:p>
        </p:txBody>
      </p:sp>
      <p:sp>
        <p:nvSpPr>
          <p:cNvPr id="3" name="Content Placeholder 2"/>
          <p:cNvSpPr>
            <a:spLocks noGrp="1"/>
          </p:cNvSpPr>
          <p:nvPr>
            <p:ph idx="1"/>
          </p:nvPr>
        </p:nvSpPr>
        <p:spPr>
          <a:xfrm>
            <a:off x="452846" y="1981200"/>
            <a:ext cx="8229600" cy="3200399"/>
          </a:xfrm>
        </p:spPr>
        <p:txBody>
          <a:bodyPr>
            <a:normAutofit lnSpcReduction="10000"/>
          </a:bodyPr>
          <a:lstStyle/>
          <a:p>
            <a:pPr lvl="0"/>
            <a:r>
              <a:rPr lang="en-US" sz="2200" dirty="0"/>
              <a:t>An 85-year-old person in the advanced stages of Alzheimer's disease developed new  challenging behaviors</a:t>
            </a:r>
          </a:p>
          <a:p>
            <a:pPr lvl="1">
              <a:buFont typeface="Courier New" panose="02070309020205020404" pitchFamily="49" charset="0"/>
              <a:buChar char="o"/>
            </a:pPr>
            <a:r>
              <a:rPr lang="en-US" sz="2200" dirty="0"/>
              <a:t>Biting and hitting care-providers</a:t>
            </a:r>
          </a:p>
          <a:p>
            <a:pPr lvl="1">
              <a:buFont typeface="Courier New" panose="02070309020205020404" pitchFamily="49" charset="0"/>
              <a:buChar char="o"/>
            </a:pPr>
            <a:r>
              <a:rPr lang="en-US" sz="2200" dirty="0"/>
              <a:t>Biting cutlery</a:t>
            </a:r>
          </a:p>
          <a:p>
            <a:pPr lvl="1">
              <a:buFont typeface="Courier New" panose="02070309020205020404" pitchFamily="49" charset="0"/>
              <a:buChar char="o"/>
            </a:pPr>
            <a:r>
              <a:rPr lang="en-US" sz="2200" dirty="0"/>
              <a:t>Weight loss</a:t>
            </a:r>
          </a:p>
          <a:p>
            <a:pPr lvl="1">
              <a:buFont typeface="Courier New" panose="02070309020205020404" pitchFamily="49" charset="0"/>
              <a:buChar char="o"/>
            </a:pPr>
            <a:r>
              <a:rPr lang="en-US" sz="2200" dirty="0"/>
              <a:t>Biting his own hand</a:t>
            </a:r>
          </a:p>
          <a:p>
            <a:pPr lvl="1">
              <a:buFont typeface="Courier New" panose="02070309020205020404" pitchFamily="49" charset="0"/>
              <a:buChar char="o"/>
            </a:pPr>
            <a:r>
              <a:rPr lang="en-US" sz="2200" dirty="0"/>
              <a:t>Spitting</a:t>
            </a:r>
            <a:endParaRPr lang="en-US" sz="2000" dirty="0"/>
          </a:p>
          <a:p>
            <a:pPr marL="457200" lvl="1" indent="0" algn="r">
              <a:spcBef>
                <a:spcPts val="2000"/>
              </a:spcBef>
              <a:buNone/>
            </a:pPr>
            <a:r>
              <a:rPr lang="en-US" sz="2000" dirty="0"/>
              <a:t>(</a:t>
            </a:r>
            <a:r>
              <a:rPr lang="en-US" sz="2000" dirty="0" err="1"/>
              <a:t>Inaba</a:t>
            </a:r>
            <a:r>
              <a:rPr lang="en-US" sz="2000" dirty="0"/>
              <a:t> et al, 2011)</a:t>
            </a:r>
          </a:p>
        </p:txBody>
      </p:sp>
    </p:spTree>
    <p:extLst>
      <p:ext uri="{BB962C8B-B14F-4D97-AF65-F5344CB8AC3E}">
        <p14:creationId xmlns:p14="http://schemas.microsoft.com/office/powerpoint/2010/main" val="1838932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Oral Cancer</a:t>
            </a:r>
          </a:p>
        </p:txBody>
      </p:sp>
      <p:pic>
        <p:nvPicPr>
          <p:cNvPr id="5" name="Picture Placeholder 4" descr="Close-up photo of an open mouth, showing oral cancer in the gums."/>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4688" b="-14688"/>
          <a:stretch/>
        </p:blipFill>
        <p:spPr>
          <a:xfrm>
            <a:off x="6990907" y="331640"/>
            <a:ext cx="1588135" cy="1097257"/>
          </a:xfrm>
        </p:spPr>
      </p:pic>
      <p:sp>
        <p:nvSpPr>
          <p:cNvPr id="3" name="Content Placeholder 2"/>
          <p:cNvSpPr>
            <a:spLocks noGrp="1"/>
          </p:cNvSpPr>
          <p:nvPr>
            <p:ph idx="1"/>
          </p:nvPr>
        </p:nvSpPr>
        <p:spPr>
          <a:xfrm>
            <a:off x="457200" y="1627763"/>
            <a:ext cx="8229600" cy="4468237"/>
          </a:xfrm>
        </p:spPr>
        <p:txBody>
          <a:bodyPr>
            <a:noAutofit/>
          </a:bodyPr>
          <a:lstStyle/>
          <a:p>
            <a:pPr lvl="0"/>
            <a:r>
              <a:rPr lang="en-US" sz="1900" dirty="0"/>
              <a:t>Over 45,000 new cases per year in US, mostly in individuals age 50 and over; male preponderance</a:t>
            </a:r>
          </a:p>
          <a:p>
            <a:pPr lvl="0"/>
            <a:r>
              <a:rPr lang="en-US" sz="1900" dirty="0"/>
              <a:t>Associated with tobacco/heavy alcohol use and human papilloma virus</a:t>
            </a:r>
          </a:p>
          <a:p>
            <a:pPr lvl="0"/>
            <a:r>
              <a:rPr lang="en-US" sz="1900" dirty="0"/>
              <a:t>Most common sites: base and lateral border of the tongue and floor of the mouth</a:t>
            </a:r>
          </a:p>
          <a:p>
            <a:pPr lvl="0"/>
            <a:r>
              <a:rPr lang="en-US" sz="1900" dirty="0"/>
              <a:t>Red and mixed red/white lesions far more concerning, mandating immediate evaluation by an oral health professional</a:t>
            </a:r>
          </a:p>
          <a:p>
            <a:pPr lvl="0"/>
            <a:r>
              <a:rPr lang="en-US" sz="1900" dirty="0"/>
              <a:t>White lesions less likely malignant. Potential causes (e.g., trauma from fractured tooth, denture irritation, etc.) should be addressed and the lesion re-evaluated in 7-14 days.  If it persists, referral for professional assessment should occur.</a:t>
            </a:r>
          </a:p>
          <a:p>
            <a:pPr lvl="0"/>
            <a:r>
              <a:rPr lang="en-US" sz="1900" dirty="0"/>
              <a:t>Generally favorable prognosis when disease is localized; lymphatic or metastatic involvement substantially worsens morbidity and mortality</a:t>
            </a:r>
          </a:p>
          <a:p>
            <a:pPr marL="0" lvl="0" indent="0" algn="r">
              <a:buNone/>
            </a:pPr>
            <a:r>
              <a:rPr lang="en-US" sz="1900" dirty="0"/>
              <a:t>(NCI Statistics Fact Sheets) </a:t>
            </a:r>
          </a:p>
        </p:txBody>
      </p:sp>
    </p:spTree>
    <p:extLst>
      <p:ext uri="{BB962C8B-B14F-4D97-AF65-F5344CB8AC3E}">
        <p14:creationId xmlns:p14="http://schemas.microsoft.com/office/powerpoint/2010/main" val="285695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Autofit/>
          </a:bodyPr>
          <a:lstStyle/>
          <a:p>
            <a:pPr algn="l"/>
            <a:r>
              <a:rPr lang="en-US" sz="2800" b="1" dirty="0" err="1">
                <a:solidFill>
                  <a:schemeClr val="tx2"/>
                </a:solidFill>
              </a:rPr>
              <a:t>Edentulousness</a:t>
            </a:r>
            <a:r>
              <a:rPr lang="en-US" sz="2800" b="1" dirty="0">
                <a:solidFill>
                  <a:schemeClr val="tx2"/>
                </a:solidFill>
              </a:rPr>
              <a:t>--Toothlessness</a:t>
            </a:r>
          </a:p>
        </p:txBody>
      </p:sp>
      <p:sp>
        <p:nvSpPr>
          <p:cNvPr id="3" name="Content Placeholder 2"/>
          <p:cNvSpPr>
            <a:spLocks noGrp="1"/>
          </p:cNvSpPr>
          <p:nvPr>
            <p:ph idx="1"/>
          </p:nvPr>
        </p:nvSpPr>
        <p:spPr>
          <a:xfrm>
            <a:off x="457200" y="1463040"/>
            <a:ext cx="8229600" cy="3108960"/>
          </a:xfrm>
        </p:spPr>
        <p:txBody>
          <a:bodyPr>
            <a:noAutofit/>
          </a:bodyPr>
          <a:lstStyle/>
          <a:p>
            <a:pPr lvl="0"/>
            <a:r>
              <a:rPr lang="en-US" sz="2000" dirty="0"/>
              <a:t>Thanks to fluoridated drinking water, fluoride-containing toothpaste, and increased access to dental care, less than 25% of Americans aged 75 and over experience toothlessness. </a:t>
            </a:r>
          </a:p>
          <a:p>
            <a:pPr lvl="0"/>
            <a:r>
              <a:rPr lang="en-US" sz="2000" dirty="0"/>
              <a:t>Toothlessness is most prevalent in rural areas, southeastern states, and among people who are less educated, socio-demographically disadvantaged, or immigrants.</a:t>
            </a:r>
          </a:p>
          <a:p>
            <a:pPr lvl="0"/>
            <a:r>
              <a:rPr lang="en-US" sz="2000" dirty="0"/>
              <a:t>Incidence is likely greater in PLwD due to impaired self-care and the likelihood for dental professionals to opt for extracting diseased teeth.</a:t>
            </a:r>
            <a:endParaRPr lang="en-US" sz="1600" dirty="0"/>
          </a:p>
        </p:txBody>
      </p:sp>
    </p:spTree>
    <p:extLst>
      <p:ext uri="{BB962C8B-B14F-4D97-AF65-F5344CB8AC3E}">
        <p14:creationId xmlns:p14="http://schemas.microsoft.com/office/powerpoint/2010/main" val="1838996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648200" cy="457200"/>
          </a:xfrm>
        </p:spPr>
        <p:txBody>
          <a:bodyPr>
            <a:noAutofit/>
          </a:bodyPr>
          <a:lstStyle/>
          <a:p>
            <a:pPr algn="l"/>
            <a:r>
              <a:rPr lang="en-US" sz="2800" b="1" dirty="0" err="1">
                <a:solidFill>
                  <a:schemeClr val="tx2"/>
                </a:solidFill>
              </a:rPr>
              <a:t>Toothlessness</a:t>
            </a:r>
            <a:r>
              <a:rPr lang="en-US" sz="2800" b="1" dirty="0">
                <a:solidFill>
                  <a:schemeClr val="tx2"/>
                </a:solidFill>
              </a:rPr>
              <a:t> and Dentures</a:t>
            </a:r>
          </a:p>
        </p:txBody>
      </p:sp>
      <p:pic>
        <p:nvPicPr>
          <p:cNvPr id="5" name="Picture Placeholder 4" descr="Photo of dentures"/>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5644" r="-15644"/>
          <a:stretch/>
        </p:blipFill>
        <p:spPr>
          <a:xfrm>
            <a:off x="7086600" y="457200"/>
            <a:ext cx="1674656" cy="1157035"/>
          </a:xfrm>
        </p:spPr>
      </p:pic>
      <p:sp>
        <p:nvSpPr>
          <p:cNvPr id="3" name="Content Placeholder 2"/>
          <p:cNvSpPr>
            <a:spLocks noGrp="1"/>
          </p:cNvSpPr>
          <p:nvPr>
            <p:ph idx="1"/>
          </p:nvPr>
        </p:nvSpPr>
        <p:spPr>
          <a:xfrm>
            <a:off x="457200" y="1627763"/>
            <a:ext cx="8229600" cy="3782437"/>
          </a:xfrm>
        </p:spPr>
        <p:txBody>
          <a:bodyPr>
            <a:noAutofit/>
          </a:bodyPr>
          <a:lstStyle/>
          <a:p>
            <a:pPr lvl="0"/>
            <a:r>
              <a:rPr lang="en-US" sz="2000" dirty="0" err="1"/>
              <a:t>Edentulousness</a:t>
            </a:r>
            <a:r>
              <a:rPr lang="en-US" sz="2000" dirty="0"/>
              <a:t> is not clearly correlated with suboptimal nutritional intake.</a:t>
            </a:r>
          </a:p>
          <a:p>
            <a:pPr lvl="0"/>
            <a:r>
              <a:rPr lang="en-US" sz="2000" dirty="0"/>
              <a:t>Dentures may </a:t>
            </a:r>
            <a:r>
              <a:rPr lang="en-US" sz="2000" b="1" i="1" dirty="0"/>
              <a:t>anecdotally</a:t>
            </a:r>
            <a:r>
              <a:rPr lang="en-US" sz="2000" dirty="0"/>
              <a:t> lead to improved dietary intake.</a:t>
            </a:r>
          </a:p>
          <a:p>
            <a:pPr lvl="0"/>
            <a:r>
              <a:rPr lang="en-US" sz="2000" dirty="0"/>
              <a:t>Dentures restore the appearance of teeth and fill out the lips and lower face; improve the clarity of speech; and may result in an expanded range of foods’ textures.</a:t>
            </a:r>
          </a:p>
          <a:p>
            <a:pPr lvl="0"/>
            <a:r>
              <a:rPr lang="en-US" sz="2000" dirty="0"/>
              <a:t>Once teeth have been removed, the alveolar processes diminish in volume at a variable rate over the ensuing years.  </a:t>
            </a:r>
          </a:p>
          <a:p>
            <a:pPr lvl="0"/>
            <a:r>
              <a:rPr lang="en-US" sz="2000" dirty="0"/>
              <a:t>Use of dentures requires a level of tolerance, learning, and orofacial neuromuscular proprioception and control that PLwD may not adequately possess.</a:t>
            </a:r>
          </a:p>
        </p:txBody>
      </p:sp>
    </p:spTree>
    <p:extLst>
      <p:ext uri="{BB962C8B-B14F-4D97-AF65-F5344CB8AC3E}">
        <p14:creationId xmlns:p14="http://schemas.microsoft.com/office/powerpoint/2010/main" val="1424614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2"/>
            <a:ext cx="7153564" cy="523220"/>
          </a:xfrm>
        </p:spPr>
        <p:txBody>
          <a:bodyPr/>
          <a:lstStyle/>
          <a:p>
            <a:r>
              <a:rPr lang="en-US" dirty="0"/>
              <a:t>Outline</a:t>
            </a:r>
            <a:r>
              <a:rPr lang="en-US" sz="2000" dirty="0">
                <a:solidFill>
                  <a:schemeClr val="bg1"/>
                </a:solidFill>
              </a:rPr>
              <a:t> 10 - Denture Care for Persons Living with Dementia</a:t>
            </a:r>
            <a:endParaRPr lang="en-CA" sz="2000" dirty="0">
              <a:solidFill>
                <a:schemeClr val="bg1"/>
              </a:solidFill>
            </a:endParaRPr>
          </a:p>
        </p:txBody>
      </p:sp>
      <p:sp>
        <p:nvSpPr>
          <p:cNvPr id="2" name="Content Placeholder 1">
            <a:extLst>
              <a:ext uri="{FF2B5EF4-FFF2-40B4-BE49-F238E27FC236}">
                <a16:creationId xmlns:a16="http://schemas.microsoft.com/office/drawing/2014/main" id="{219B6548-4142-46B4-B125-B66362DAA8D3}"/>
              </a:ext>
            </a:extLst>
          </p:cNvPr>
          <p:cNvSpPr>
            <a:spLocks noGrp="1"/>
          </p:cNvSpPr>
          <p:nvPr>
            <p:ph idx="1"/>
          </p:nvPr>
        </p:nvSpPr>
        <p:spPr>
          <a:xfrm>
            <a:off x="457200" y="1560945"/>
            <a:ext cx="8229600" cy="3724096"/>
          </a:xfrm>
        </p:spPr>
        <p:txBody>
          <a:bodyPr/>
          <a:lstStyle/>
          <a:p>
            <a:pPr marL="285750" lvl="0" indent="-285750"/>
            <a:r>
              <a:rPr lang="en-US" dirty="0"/>
              <a:t>Oral implications of systemic disease</a:t>
            </a:r>
          </a:p>
          <a:p>
            <a:pPr marL="285750" lvl="0" indent="-285750"/>
            <a:r>
              <a:rPr lang="en-US" dirty="0"/>
              <a:t>Antibiotic prophylaxis prior to dental care</a:t>
            </a:r>
          </a:p>
          <a:p>
            <a:pPr marL="285750" lvl="0" indent="-285750"/>
            <a:r>
              <a:rPr lang="en-US" dirty="0"/>
              <a:t>Oral impact of medications</a:t>
            </a:r>
          </a:p>
          <a:p>
            <a:pPr marL="285750" lvl="0" indent="-285750"/>
            <a:r>
              <a:rPr lang="en-US" dirty="0"/>
              <a:t>Preparation for entering the mouth</a:t>
            </a:r>
          </a:p>
          <a:p>
            <a:pPr marL="285750" lvl="0" indent="-285750"/>
            <a:r>
              <a:rPr lang="en-US" dirty="0"/>
              <a:t>Oral diseases common to older adults</a:t>
            </a:r>
          </a:p>
          <a:p>
            <a:pPr marL="285750" lvl="0" indent="-285750"/>
            <a:r>
              <a:rPr lang="en-US" dirty="0"/>
              <a:t>Assisting with oral hygiene</a:t>
            </a:r>
          </a:p>
          <a:p>
            <a:pPr marL="285750" lvl="0" indent="-285750"/>
            <a:r>
              <a:rPr lang="en-US" dirty="0"/>
              <a:t>Salivary Flow</a:t>
            </a:r>
          </a:p>
          <a:p>
            <a:pPr marL="285750" lvl="0" indent="-285750"/>
            <a:r>
              <a:rPr lang="en-US" dirty="0"/>
              <a:t>Periodontal Disease </a:t>
            </a:r>
          </a:p>
          <a:p>
            <a:pPr marL="285750" lvl="0" indent="-285750"/>
            <a:r>
              <a:rPr lang="en-US" b="1" dirty="0"/>
              <a:t>Denture Care for Persons Living with Dementia</a:t>
            </a:r>
          </a:p>
          <a:p>
            <a:pPr marL="285750" lvl="0" indent="-285750"/>
            <a:r>
              <a:rPr lang="en-US" dirty="0"/>
              <a:t>Early Intervention</a:t>
            </a:r>
          </a:p>
        </p:txBody>
      </p:sp>
    </p:spTree>
    <p:extLst>
      <p:ext uri="{BB962C8B-B14F-4D97-AF65-F5344CB8AC3E}">
        <p14:creationId xmlns:p14="http://schemas.microsoft.com/office/powerpoint/2010/main" val="3765355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rmAutofit/>
          </a:bodyPr>
          <a:lstStyle/>
          <a:p>
            <a:pPr algn="l"/>
            <a:r>
              <a:rPr lang="en-US" sz="2800" b="1" dirty="0">
                <a:solidFill>
                  <a:schemeClr val="tx2"/>
                </a:solidFill>
              </a:rPr>
              <a:t>Denture Care for Persons Living with Dementia</a:t>
            </a:r>
          </a:p>
        </p:txBody>
      </p:sp>
      <p:sp>
        <p:nvSpPr>
          <p:cNvPr id="3" name="Content Placeholder 2"/>
          <p:cNvSpPr>
            <a:spLocks noGrp="1"/>
          </p:cNvSpPr>
          <p:nvPr>
            <p:ph idx="1"/>
          </p:nvPr>
        </p:nvSpPr>
        <p:spPr>
          <a:xfrm>
            <a:off x="457200" y="1877337"/>
            <a:ext cx="8229600" cy="2389863"/>
          </a:xfrm>
        </p:spPr>
        <p:txBody>
          <a:bodyPr>
            <a:noAutofit/>
          </a:bodyPr>
          <a:lstStyle/>
          <a:p>
            <a:pPr lvl="0"/>
            <a:r>
              <a:rPr lang="en-US" sz="2000" dirty="0"/>
              <a:t>Dentures, like teeth, are populated with adherent microbial colonies. Unlike teeth, dentures support yeast colonies.</a:t>
            </a:r>
          </a:p>
          <a:p>
            <a:pPr lvl="0"/>
            <a:r>
              <a:rPr lang="en-US" sz="2000" dirty="0"/>
              <a:t>Brush dentures at least daily.</a:t>
            </a:r>
          </a:p>
          <a:p>
            <a:pPr lvl="0"/>
            <a:r>
              <a:rPr lang="en-US" sz="2000" dirty="0"/>
              <a:t>Leave dentures out of the mouth part of each day.</a:t>
            </a:r>
          </a:p>
          <a:p>
            <a:pPr lvl="0"/>
            <a:r>
              <a:rPr lang="en-US" sz="2000" dirty="0"/>
              <a:t>Store dentures in clean water or denture soaking solution. </a:t>
            </a:r>
          </a:p>
          <a:p>
            <a:pPr lvl="0"/>
            <a:r>
              <a:rPr lang="en-US" sz="2000" dirty="0"/>
              <a:t>For safety reasons, PLwD should not have access to dentures stored in soaking solution. </a:t>
            </a:r>
          </a:p>
        </p:txBody>
      </p:sp>
    </p:spTree>
    <p:extLst>
      <p:ext uri="{BB962C8B-B14F-4D97-AF65-F5344CB8AC3E}">
        <p14:creationId xmlns:p14="http://schemas.microsoft.com/office/powerpoint/2010/main" val="1953788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Autofit/>
          </a:bodyPr>
          <a:lstStyle/>
          <a:p>
            <a:pPr algn="l"/>
            <a:r>
              <a:rPr lang="en-US" sz="2800" b="1" dirty="0">
                <a:solidFill>
                  <a:schemeClr val="tx2"/>
                </a:solidFill>
              </a:rPr>
              <a:t>Dentures in Congregate Settings</a:t>
            </a:r>
          </a:p>
        </p:txBody>
      </p:sp>
      <p:sp>
        <p:nvSpPr>
          <p:cNvPr id="3" name="Content Placeholder 2"/>
          <p:cNvSpPr>
            <a:spLocks noGrp="1"/>
          </p:cNvSpPr>
          <p:nvPr>
            <p:ph idx="1"/>
          </p:nvPr>
        </p:nvSpPr>
        <p:spPr>
          <a:xfrm>
            <a:off x="457200" y="1828801"/>
            <a:ext cx="8229600" cy="3124200"/>
          </a:xfrm>
        </p:spPr>
        <p:txBody>
          <a:bodyPr>
            <a:noAutofit/>
          </a:bodyPr>
          <a:lstStyle/>
          <a:p>
            <a:pPr lvl="0"/>
            <a:r>
              <a:rPr lang="en-US" sz="2000" dirty="0"/>
              <a:t>Every denture is individually fabricated to fit one person’s mouth, but to the untrained eye, they look alike.</a:t>
            </a:r>
          </a:p>
          <a:p>
            <a:pPr lvl="0"/>
            <a:r>
              <a:rPr lang="en-US" sz="2000" dirty="0"/>
              <a:t>For this reason, people who reside in or attend settings largely populated by persons of advanced age and those living with dementia should have labels placed on their dentures.</a:t>
            </a:r>
          </a:p>
          <a:p>
            <a:pPr lvl="0"/>
            <a:r>
              <a:rPr lang="en-US" sz="2000" dirty="0"/>
              <a:t>Clear labeling will reduce the risk of losing dentures.</a:t>
            </a:r>
          </a:p>
        </p:txBody>
      </p:sp>
    </p:spTree>
    <p:extLst>
      <p:ext uri="{BB962C8B-B14F-4D97-AF65-F5344CB8AC3E}">
        <p14:creationId xmlns:p14="http://schemas.microsoft.com/office/powerpoint/2010/main" val="660866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a:bodyPr>
          <a:lstStyle/>
          <a:p>
            <a:r>
              <a:rPr lang="en-US" dirty="0">
                <a:solidFill>
                  <a:srgbClr val="1F497D"/>
                </a:solidFill>
              </a:rPr>
              <a:t>Oral Health and Adults with Intellectual Disability</a:t>
            </a:r>
            <a:endParaRPr lang="en-US" dirty="0"/>
          </a:p>
        </p:txBody>
      </p:sp>
      <p:sp>
        <p:nvSpPr>
          <p:cNvPr id="3" name="Content Placeholder 2"/>
          <p:cNvSpPr>
            <a:spLocks noGrp="1"/>
          </p:cNvSpPr>
          <p:nvPr>
            <p:ph idx="1"/>
          </p:nvPr>
        </p:nvSpPr>
        <p:spPr>
          <a:xfrm>
            <a:off x="457200" y="1463040"/>
            <a:ext cx="8229600" cy="4955203"/>
          </a:xfrm>
        </p:spPr>
        <p:txBody>
          <a:bodyPr/>
          <a:lstStyle/>
          <a:p>
            <a:r>
              <a:rPr lang="en-US" dirty="0"/>
              <a:t>Adults with Down syndrome are at significantly increased risk for the development of dementia as they age and may have poor oral health practices.</a:t>
            </a:r>
          </a:p>
          <a:p>
            <a:r>
              <a:rPr lang="en-US" dirty="0"/>
              <a:t>Craniofacial and dental anomalies are common features of many genetic diagnoses. These anomalies may lead to increased incidence and/or severity of dental caries and periodontal disease. Some adults with intellectual disability may not tolerate prosthetic replacement of teeth or dentures.</a:t>
            </a:r>
          </a:p>
          <a:p>
            <a:r>
              <a:rPr lang="en-US" dirty="0"/>
              <a:t>Persons with intellectual disability may have a far longer history of poor diet and oral care than other adults; this must be factored in to the current dental and medical care plan.</a:t>
            </a:r>
          </a:p>
          <a:p>
            <a:r>
              <a:rPr lang="en-US" dirty="0"/>
              <a:t>In addition to cognitive decline associated with dementia, adults with intellectual disability present with a cognitive disability that can impair attempts at dental examination and treatment. </a:t>
            </a:r>
          </a:p>
        </p:txBody>
      </p:sp>
    </p:spTree>
    <p:extLst>
      <p:ext uri="{BB962C8B-B14F-4D97-AF65-F5344CB8AC3E}">
        <p14:creationId xmlns:p14="http://schemas.microsoft.com/office/powerpoint/2010/main" val="1386522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Autofit/>
          </a:bodyPr>
          <a:lstStyle/>
          <a:p>
            <a:pPr algn="l"/>
            <a:r>
              <a:rPr lang="en-US" sz="2800" b="1" dirty="0">
                <a:solidFill>
                  <a:schemeClr val="tx2"/>
                </a:solidFill>
              </a:rPr>
              <a:t>Dental Treatment Options</a:t>
            </a:r>
          </a:p>
        </p:txBody>
      </p:sp>
      <p:sp>
        <p:nvSpPr>
          <p:cNvPr id="3" name="Content Placeholder 2"/>
          <p:cNvSpPr>
            <a:spLocks noGrp="1"/>
          </p:cNvSpPr>
          <p:nvPr>
            <p:ph idx="1"/>
          </p:nvPr>
        </p:nvSpPr>
        <p:spPr>
          <a:xfrm>
            <a:off x="457200" y="1600201"/>
            <a:ext cx="8229600" cy="2514600"/>
          </a:xfrm>
        </p:spPr>
        <p:txBody>
          <a:bodyPr>
            <a:noAutofit/>
          </a:bodyPr>
          <a:lstStyle/>
          <a:p>
            <a:pPr lvl="0"/>
            <a:r>
              <a:rPr lang="en-US" sz="2000" dirty="0"/>
              <a:t>Factors to consider:</a:t>
            </a:r>
          </a:p>
          <a:p>
            <a:pPr lvl="1">
              <a:buFont typeface="Courier New" panose="02070309020205020404" pitchFamily="49" charset="0"/>
              <a:buChar char="o"/>
            </a:pPr>
            <a:r>
              <a:rPr lang="en-US" sz="2000" dirty="0"/>
              <a:t>Early intervention</a:t>
            </a:r>
          </a:p>
          <a:p>
            <a:pPr lvl="1">
              <a:buFont typeface="Courier New" panose="02070309020205020404" pitchFamily="49" charset="0"/>
              <a:buChar char="o"/>
            </a:pPr>
            <a:r>
              <a:rPr lang="en-US" sz="2000" dirty="0"/>
              <a:t>Access and finance</a:t>
            </a:r>
          </a:p>
          <a:p>
            <a:pPr lvl="1">
              <a:buFont typeface="Courier New" panose="02070309020205020404" pitchFamily="49" charset="0"/>
              <a:buChar char="o"/>
            </a:pPr>
            <a:r>
              <a:rPr lang="en-US" sz="2000" dirty="0"/>
              <a:t>Quality of life</a:t>
            </a:r>
          </a:p>
          <a:p>
            <a:pPr lvl="1">
              <a:buFont typeface="Courier New" panose="02070309020205020404" pitchFamily="49" charset="0"/>
              <a:buChar char="o"/>
            </a:pPr>
            <a:r>
              <a:rPr lang="en-US" sz="2000" dirty="0"/>
              <a:t>Challenging behaviors</a:t>
            </a:r>
          </a:p>
          <a:p>
            <a:pPr lvl="1">
              <a:buFont typeface="Courier New" panose="02070309020205020404" pitchFamily="49" charset="0"/>
              <a:buChar char="o"/>
            </a:pPr>
            <a:r>
              <a:rPr lang="en-US" sz="2000" dirty="0"/>
              <a:t>Realistic expectations</a:t>
            </a:r>
          </a:p>
        </p:txBody>
      </p:sp>
    </p:spTree>
    <p:extLst>
      <p:ext uri="{BB962C8B-B14F-4D97-AF65-F5344CB8AC3E}">
        <p14:creationId xmlns:p14="http://schemas.microsoft.com/office/powerpoint/2010/main" val="9815361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2"/>
            <a:ext cx="7153564" cy="523220"/>
          </a:xfrm>
        </p:spPr>
        <p:txBody>
          <a:bodyPr/>
          <a:lstStyle/>
          <a:p>
            <a:r>
              <a:rPr lang="en-US" dirty="0"/>
              <a:t>Outline</a:t>
            </a:r>
            <a:r>
              <a:rPr lang="en-US" dirty="0">
                <a:solidFill>
                  <a:schemeClr val="bg1"/>
                </a:solidFill>
              </a:rPr>
              <a:t> 11 - Early Intervention</a:t>
            </a:r>
            <a:endParaRPr lang="en-CA" dirty="0">
              <a:solidFill>
                <a:schemeClr val="bg1"/>
              </a:solidFill>
            </a:endParaRPr>
          </a:p>
        </p:txBody>
      </p:sp>
      <p:sp>
        <p:nvSpPr>
          <p:cNvPr id="2" name="Content Placeholder 1">
            <a:extLst>
              <a:ext uri="{FF2B5EF4-FFF2-40B4-BE49-F238E27FC236}">
                <a16:creationId xmlns:a16="http://schemas.microsoft.com/office/drawing/2014/main" id="{AB8A0126-47D5-4835-9D33-3347C1553812}"/>
              </a:ext>
            </a:extLst>
          </p:cNvPr>
          <p:cNvSpPr>
            <a:spLocks noGrp="1"/>
          </p:cNvSpPr>
          <p:nvPr>
            <p:ph idx="1"/>
          </p:nvPr>
        </p:nvSpPr>
        <p:spPr>
          <a:xfrm>
            <a:off x="457200" y="1560945"/>
            <a:ext cx="8229600" cy="3724096"/>
          </a:xfrm>
        </p:spPr>
        <p:txBody>
          <a:bodyPr/>
          <a:lstStyle/>
          <a:p>
            <a:pPr marL="285750" lvl="0" indent="-285750"/>
            <a:r>
              <a:rPr lang="en-US" dirty="0"/>
              <a:t>Oral implications of systemic disease</a:t>
            </a:r>
          </a:p>
          <a:p>
            <a:pPr marL="285750" lvl="0" indent="-285750"/>
            <a:r>
              <a:rPr lang="en-US" dirty="0"/>
              <a:t>Antibiotic prophylaxis prior to dental care</a:t>
            </a:r>
          </a:p>
          <a:p>
            <a:pPr marL="285750" lvl="0" indent="-285750"/>
            <a:r>
              <a:rPr lang="en-US" dirty="0"/>
              <a:t>Oral impact of medications</a:t>
            </a:r>
          </a:p>
          <a:p>
            <a:pPr marL="285750" lvl="0" indent="-285750"/>
            <a:r>
              <a:rPr lang="en-US" dirty="0"/>
              <a:t>Preparation for entering the mouth</a:t>
            </a:r>
          </a:p>
          <a:p>
            <a:pPr marL="285750" lvl="0" indent="-285750"/>
            <a:r>
              <a:rPr lang="en-US" dirty="0"/>
              <a:t>Oral diseases common to older adults</a:t>
            </a:r>
          </a:p>
          <a:p>
            <a:pPr marL="285750" lvl="0" indent="-285750"/>
            <a:r>
              <a:rPr lang="en-US" dirty="0"/>
              <a:t>Assisting with oral hygiene</a:t>
            </a:r>
          </a:p>
          <a:p>
            <a:pPr marL="285750" lvl="0" indent="-285750"/>
            <a:r>
              <a:rPr lang="en-US" dirty="0"/>
              <a:t>Salivary Flow</a:t>
            </a:r>
          </a:p>
          <a:p>
            <a:pPr marL="285750" lvl="0" indent="-285750"/>
            <a:r>
              <a:rPr lang="en-US" dirty="0"/>
              <a:t>Periodontal Disease </a:t>
            </a:r>
          </a:p>
          <a:p>
            <a:pPr marL="285750" lvl="0" indent="-285750"/>
            <a:r>
              <a:rPr lang="en-US" dirty="0"/>
              <a:t>Denture Care for Persons Living with Dementia</a:t>
            </a:r>
          </a:p>
          <a:p>
            <a:pPr marL="285750" lvl="0" indent="-285750"/>
            <a:r>
              <a:rPr lang="en-US" b="1" dirty="0"/>
              <a:t>Early Intervention</a:t>
            </a:r>
          </a:p>
        </p:txBody>
      </p:sp>
    </p:spTree>
    <p:extLst>
      <p:ext uri="{BB962C8B-B14F-4D97-AF65-F5344CB8AC3E}">
        <p14:creationId xmlns:p14="http://schemas.microsoft.com/office/powerpoint/2010/main" val="7807830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Autofit/>
          </a:bodyPr>
          <a:lstStyle/>
          <a:p>
            <a:pPr algn="l"/>
            <a:r>
              <a:rPr lang="en-US" sz="2800" b="1" dirty="0">
                <a:solidFill>
                  <a:schemeClr val="tx2"/>
                </a:solidFill>
              </a:rPr>
              <a:t>Early Intervention</a:t>
            </a:r>
          </a:p>
        </p:txBody>
      </p:sp>
      <p:sp>
        <p:nvSpPr>
          <p:cNvPr id="3" name="Content Placeholder 2"/>
          <p:cNvSpPr>
            <a:spLocks noGrp="1"/>
          </p:cNvSpPr>
          <p:nvPr>
            <p:ph idx="1"/>
          </p:nvPr>
        </p:nvSpPr>
        <p:spPr>
          <a:xfrm>
            <a:off x="457200" y="1600201"/>
            <a:ext cx="8229600" cy="2819400"/>
          </a:xfrm>
        </p:spPr>
        <p:txBody>
          <a:bodyPr>
            <a:noAutofit/>
          </a:bodyPr>
          <a:lstStyle/>
          <a:p>
            <a:pPr lvl="0"/>
            <a:r>
              <a:rPr lang="en-US" sz="2000" dirty="0"/>
              <a:t>Dementia diminishes the capacity of PLwD for treatment decision-making, self-care, and impulse suppression over time.</a:t>
            </a:r>
          </a:p>
          <a:p>
            <a:pPr lvl="0"/>
            <a:r>
              <a:rPr lang="en-US" sz="2000" dirty="0"/>
              <a:t>Identify </a:t>
            </a:r>
            <a:r>
              <a:rPr lang="en-US" sz="2000" dirty="0" err="1"/>
              <a:t>PLwD’s</a:t>
            </a:r>
            <a:r>
              <a:rPr lang="en-US" sz="2000" dirty="0"/>
              <a:t> priorities and preferences as early as possible.</a:t>
            </a:r>
          </a:p>
          <a:p>
            <a:pPr lvl="0"/>
            <a:r>
              <a:rPr lang="en-US" sz="2000" dirty="0"/>
              <a:t>Dental care requiring more patient cooperation, learning, and adaptation becomes increasingly challenging over time.</a:t>
            </a:r>
          </a:p>
          <a:p>
            <a:pPr lvl="0"/>
            <a:r>
              <a:rPr lang="en-US" sz="2000" dirty="0"/>
              <a:t>Daily oral care behaviors should begin as soon as possible but do not guarantee that </a:t>
            </a:r>
            <a:r>
              <a:rPr lang="en-US" sz="2000" dirty="0" err="1"/>
              <a:t>PLwD's</a:t>
            </a:r>
            <a:r>
              <a:rPr lang="en-US" sz="2000" dirty="0"/>
              <a:t> tolerance and cooperation will be sustained. </a:t>
            </a:r>
          </a:p>
        </p:txBody>
      </p:sp>
    </p:spTree>
    <p:extLst>
      <p:ext uri="{BB962C8B-B14F-4D97-AF65-F5344CB8AC3E}">
        <p14:creationId xmlns:p14="http://schemas.microsoft.com/office/powerpoint/2010/main" val="135390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46" y="1295400"/>
            <a:ext cx="8229600" cy="381000"/>
          </a:xfrm>
        </p:spPr>
        <p:txBody>
          <a:bodyPr>
            <a:noAutofit/>
          </a:bodyPr>
          <a:lstStyle/>
          <a:p>
            <a:pPr algn="l"/>
            <a:r>
              <a:rPr lang="en-US" sz="2800" b="1" dirty="0">
                <a:solidFill>
                  <a:schemeClr val="tx2"/>
                </a:solidFill>
              </a:rPr>
              <a:t>Case Report (continued)</a:t>
            </a:r>
          </a:p>
        </p:txBody>
      </p:sp>
      <p:sp>
        <p:nvSpPr>
          <p:cNvPr id="3" name="Content Placeholder 2"/>
          <p:cNvSpPr>
            <a:spLocks noGrp="1"/>
          </p:cNvSpPr>
          <p:nvPr>
            <p:ph idx="1"/>
          </p:nvPr>
        </p:nvSpPr>
        <p:spPr>
          <a:xfrm>
            <a:off x="452846" y="1981201"/>
            <a:ext cx="8229600" cy="2362200"/>
          </a:xfrm>
        </p:spPr>
        <p:txBody>
          <a:bodyPr>
            <a:normAutofit/>
          </a:bodyPr>
          <a:lstStyle/>
          <a:p>
            <a:pPr lvl="0"/>
            <a:r>
              <a:rPr lang="en-US" dirty="0"/>
              <a:t>No improvement until dental examination despite repeated physical exams/medication  </a:t>
            </a:r>
          </a:p>
          <a:p>
            <a:pPr lvl="0"/>
            <a:r>
              <a:rPr lang="en-US" dirty="0"/>
              <a:t>Extraction of three carious teeth (under general anesthesia)</a:t>
            </a:r>
          </a:p>
          <a:p>
            <a:pPr lvl="0"/>
            <a:r>
              <a:rPr lang="en-US" dirty="0"/>
              <a:t>Antisocial behaviors (hitting, biting, and spitting) ended.</a:t>
            </a:r>
          </a:p>
          <a:p>
            <a:pPr marL="0" lvl="0" indent="0" algn="r">
              <a:spcBef>
                <a:spcPts val="2000"/>
              </a:spcBef>
              <a:buNone/>
            </a:pPr>
            <a:r>
              <a:rPr lang="en-US" dirty="0"/>
              <a:t>(</a:t>
            </a:r>
            <a:r>
              <a:rPr lang="en-US" dirty="0" err="1"/>
              <a:t>Inaba</a:t>
            </a:r>
            <a:r>
              <a:rPr lang="en-US" dirty="0"/>
              <a:t> et al, 2011)</a:t>
            </a:r>
          </a:p>
        </p:txBody>
      </p:sp>
    </p:spTree>
    <p:extLst>
      <p:ext uri="{BB962C8B-B14F-4D97-AF65-F5344CB8AC3E}">
        <p14:creationId xmlns:p14="http://schemas.microsoft.com/office/powerpoint/2010/main" val="1531810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50838"/>
          </a:xfrm>
        </p:spPr>
        <p:txBody>
          <a:bodyPr>
            <a:noAutofit/>
          </a:bodyPr>
          <a:lstStyle/>
          <a:p>
            <a:pPr algn="l"/>
            <a:r>
              <a:rPr lang="en-US" sz="2800" b="1" dirty="0">
                <a:solidFill>
                  <a:schemeClr val="tx2"/>
                </a:solidFill>
              </a:rPr>
              <a:t>Access and Finance</a:t>
            </a:r>
          </a:p>
        </p:txBody>
      </p:sp>
      <p:sp>
        <p:nvSpPr>
          <p:cNvPr id="3" name="Content Placeholder 2"/>
          <p:cNvSpPr>
            <a:spLocks noGrp="1"/>
          </p:cNvSpPr>
          <p:nvPr>
            <p:ph idx="1"/>
          </p:nvPr>
        </p:nvSpPr>
        <p:spPr>
          <a:xfrm>
            <a:off x="457200" y="1600201"/>
            <a:ext cx="8229600" cy="3429000"/>
          </a:xfrm>
        </p:spPr>
        <p:txBody>
          <a:bodyPr>
            <a:noAutofit/>
          </a:bodyPr>
          <a:lstStyle/>
          <a:p>
            <a:pPr lvl="0"/>
            <a:r>
              <a:rPr lang="en-US" sz="2000" dirty="0"/>
              <a:t>Dental care can be prohibitively costly for a person or family on a fixed budget.  </a:t>
            </a:r>
          </a:p>
          <a:p>
            <a:pPr lvl="0"/>
            <a:r>
              <a:rPr lang="en-US" sz="2000" dirty="0"/>
              <a:t>Financial barriers may limit care options (</a:t>
            </a:r>
            <a:r>
              <a:rPr lang="en-US" sz="2000" dirty="0" err="1"/>
              <a:t>e.g</a:t>
            </a:r>
            <a:r>
              <a:rPr lang="en-US" sz="2000" dirty="0"/>
              <a:t>, prevention, extractions, and fillings).</a:t>
            </a:r>
          </a:p>
          <a:p>
            <a:pPr lvl="0"/>
            <a:r>
              <a:rPr lang="en-US" sz="2000" dirty="0"/>
              <a:t>Most dental offices have limited capacity to accommodate persons in wheelchairs, adults with aversive behaviors or who require conscious sedation.</a:t>
            </a:r>
          </a:p>
          <a:p>
            <a:pPr lvl="0"/>
            <a:r>
              <a:rPr lang="en-US" sz="2000" dirty="0"/>
              <a:t>PLwD may require dental care in the home, in a long-term care facility, or with anesthesia in a hospital setting.</a:t>
            </a:r>
          </a:p>
        </p:txBody>
      </p:sp>
    </p:spTree>
    <p:extLst>
      <p:ext uri="{BB962C8B-B14F-4D97-AF65-F5344CB8AC3E}">
        <p14:creationId xmlns:p14="http://schemas.microsoft.com/office/powerpoint/2010/main" val="1200173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Autofit/>
          </a:bodyPr>
          <a:lstStyle/>
          <a:p>
            <a:pPr algn="l"/>
            <a:r>
              <a:rPr lang="en-US" sz="2800" b="1" dirty="0">
                <a:solidFill>
                  <a:schemeClr val="tx2"/>
                </a:solidFill>
              </a:rPr>
              <a:t>Behavioral Issues in the Dental Setting</a:t>
            </a:r>
          </a:p>
        </p:txBody>
      </p:sp>
      <p:sp>
        <p:nvSpPr>
          <p:cNvPr id="3" name="Content Placeholder 2"/>
          <p:cNvSpPr>
            <a:spLocks noGrp="1"/>
          </p:cNvSpPr>
          <p:nvPr>
            <p:ph idx="1"/>
          </p:nvPr>
        </p:nvSpPr>
        <p:spPr>
          <a:xfrm>
            <a:off x="457200" y="1600200"/>
            <a:ext cx="8229600" cy="3809999"/>
          </a:xfrm>
        </p:spPr>
        <p:txBody>
          <a:bodyPr>
            <a:noAutofit/>
          </a:bodyPr>
          <a:lstStyle/>
          <a:p>
            <a:pPr lvl="0"/>
            <a:r>
              <a:rPr lang="en-US" sz="2000" dirty="0"/>
              <a:t>PLwD may tolerate dental care in a typical office setting.</a:t>
            </a:r>
          </a:p>
          <a:p>
            <a:pPr lvl="0"/>
            <a:r>
              <a:rPr lang="en-US" sz="2000" dirty="0"/>
              <a:t>PLwD may also react negatively to an unfamiliar setting. </a:t>
            </a:r>
          </a:p>
          <a:p>
            <a:pPr lvl="0"/>
            <a:r>
              <a:rPr lang="en-US" sz="2000" dirty="0"/>
              <a:t>Dental personnel with advanced training may be able to manage PLwD through verbal and non-verbal techniques to facilitate routine dental care.  </a:t>
            </a:r>
          </a:p>
          <a:p>
            <a:pPr lvl="0"/>
            <a:r>
              <a:rPr lang="en-US" sz="2000" dirty="0"/>
              <a:t>Administration of low-dosage oral benzodiazepine may facilitate cooperation during dental care (in consultation with primary care team).  </a:t>
            </a:r>
          </a:p>
          <a:p>
            <a:pPr lvl="0"/>
            <a:r>
              <a:rPr lang="en-US" sz="2000" dirty="0"/>
              <a:t>Nitrous oxide administration may not be tolerated due to the apparatus placed over the nose. </a:t>
            </a:r>
          </a:p>
          <a:p>
            <a:pPr lvl="0"/>
            <a:r>
              <a:rPr lang="en-US" dirty="0"/>
              <a:t>With persons living with dementia and intellectual disability, it is often helpful to have a staff or family member accompany them into the setting on the dental care visit. </a:t>
            </a:r>
          </a:p>
        </p:txBody>
      </p:sp>
    </p:spTree>
    <p:extLst>
      <p:ext uri="{BB962C8B-B14F-4D97-AF65-F5344CB8AC3E}">
        <p14:creationId xmlns:p14="http://schemas.microsoft.com/office/powerpoint/2010/main" val="18676350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457200"/>
          </a:xfrm>
        </p:spPr>
        <p:txBody>
          <a:bodyPr>
            <a:noAutofit/>
          </a:bodyPr>
          <a:lstStyle/>
          <a:p>
            <a:pPr algn="l"/>
            <a:r>
              <a:rPr lang="en-US" sz="2800" b="1" dirty="0">
                <a:solidFill>
                  <a:schemeClr val="tx2"/>
                </a:solidFill>
              </a:rPr>
              <a:t>Realistic Expectations</a:t>
            </a:r>
          </a:p>
        </p:txBody>
      </p:sp>
      <p:pic>
        <p:nvPicPr>
          <p:cNvPr id="5" name="Picture Placeholder 4" descr="Photo of a dental team performing surgery"/>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940" b="3940"/>
          <a:stretch>
            <a:fillRect/>
          </a:stretch>
        </p:blipFill>
        <p:spPr/>
      </p:pic>
      <p:sp>
        <p:nvSpPr>
          <p:cNvPr id="3" name="Content Placeholder 2"/>
          <p:cNvSpPr>
            <a:spLocks noGrp="1"/>
          </p:cNvSpPr>
          <p:nvPr>
            <p:ph idx="1"/>
          </p:nvPr>
        </p:nvSpPr>
        <p:spPr>
          <a:xfrm>
            <a:off x="457200" y="1627763"/>
            <a:ext cx="8229600" cy="3249037"/>
          </a:xfrm>
        </p:spPr>
        <p:txBody>
          <a:bodyPr>
            <a:noAutofit/>
          </a:bodyPr>
          <a:lstStyle/>
          <a:p>
            <a:pPr lvl="0"/>
            <a:r>
              <a:rPr lang="en-US" sz="2000" dirty="0"/>
              <a:t>Most prosthetic tooth replacements will require a greater commitment to technically challenging daily oral care for the lifetime of the prosthesis than does the natural dentition.  </a:t>
            </a:r>
          </a:p>
          <a:p>
            <a:pPr lvl="0"/>
            <a:r>
              <a:rPr lang="en-US" sz="2000" dirty="0"/>
              <a:t>The exception to the preceding generalization is removable dentures that replace all the teeth, and can be removed from the mouth for cleaning.  </a:t>
            </a:r>
          </a:p>
          <a:p>
            <a:pPr lvl="0"/>
            <a:r>
              <a:rPr lang="en-US" sz="2000" dirty="0"/>
              <a:t>If </a:t>
            </a:r>
            <a:r>
              <a:rPr lang="en-US" sz="2000" dirty="0" err="1"/>
              <a:t>PLwD’s</a:t>
            </a:r>
            <a:r>
              <a:rPr lang="en-US" sz="2000" dirty="0"/>
              <a:t> reaction to receiving dental care is so severe that it requires sedation or general anesthesia, treatment must usually be limited to removal of all or at least diseased teeth and prophylaxis (cleaning).   </a:t>
            </a:r>
          </a:p>
          <a:p>
            <a:pPr lvl="0"/>
            <a:r>
              <a:rPr lang="en-US" dirty="0"/>
              <a:t>Care partners and family member should be educated about how to assist with the cleaning.</a:t>
            </a:r>
            <a:endParaRPr lang="en-US" sz="1800" dirty="0"/>
          </a:p>
        </p:txBody>
      </p:sp>
    </p:spTree>
    <p:extLst>
      <p:ext uri="{BB962C8B-B14F-4D97-AF65-F5344CB8AC3E}">
        <p14:creationId xmlns:p14="http://schemas.microsoft.com/office/powerpoint/2010/main" val="16844287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Autofit/>
          </a:bodyPr>
          <a:lstStyle/>
          <a:p>
            <a:pPr algn="l"/>
            <a:r>
              <a:rPr lang="en-US" sz="2800" b="1" dirty="0">
                <a:solidFill>
                  <a:schemeClr val="tx2"/>
                </a:solidFill>
              </a:rPr>
              <a:t>Quality of Life</a:t>
            </a:r>
            <a:endParaRPr lang="en-US" sz="2800" b="1" dirty="0">
              <a:solidFill>
                <a:schemeClr val="bg1"/>
              </a:solidFill>
            </a:endParaRPr>
          </a:p>
        </p:txBody>
      </p:sp>
      <p:sp>
        <p:nvSpPr>
          <p:cNvPr id="3" name="Content Placeholder 2"/>
          <p:cNvSpPr>
            <a:spLocks noGrp="1"/>
          </p:cNvSpPr>
          <p:nvPr>
            <p:ph idx="1"/>
          </p:nvPr>
        </p:nvSpPr>
        <p:spPr>
          <a:xfrm>
            <a:off x="457200" y="1600201"/>
            <a:ext cx="8229600" cy="2895600"/>
          </a:xfrm>
        </p:spPr>
        <p:txBody>
          <a:bodyPr>
            <a:noAutofit/>
          </a:bodyPr>
          <a:lstStyle/>
          <a:p>
            <a:pPr lvl="0"/>
            <a:r>
              <a:rPr lang="en-US" sz="2000" dirty="0"/>
              <a:t>Pain from dental and oral disease can overwhelm all other conscious experience, represent a potentially life-threatening infection, disrupt oral intake, complicate management of other chronic disease conditions, and/or result in challenging behaviors.</a:t>
            </a:r>
          </a:p>
          <a:p>
            <a:pPr lvl="0"/>
            <a:r>
              <a:rPr lang="en-US" sz="2000" dirty="0"/>
              <a:t>Untreated dental and oral disease can impede socialization. </a:t>
            </a:r>
          </a:p>
          <a:p>
            <a:pPr lvl="0"/>
            <a:r>
              <a:rPr lang="en-US" sz="2000" dirty="0"/>
              <a:t>Reduction in number of teeth is correlated with a diminishing range of tolerable foods and reduced pleasure from eating for PLwD.  </a:t>
            </a:r>
          </a:p>
        </p:txBody>
      </p:sp>
    </p:spTree>
    <p:extLst>
      <p:ext uri="{BB962C8B-B14F-4D97-AF65-F5344CB8AC3E}">
        <p14:creationId xmlns:p14="http://schemas.microsoft.com/office/powerpoint/2010/main" val="431973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sz="2800" dirty="0"/>
              <a:t>Evaluation</a:t>
            </a:r>
          </a:p>
        </p:txBody>
      </p:sp>
      <p:sp>
        <p:nvSpPr>
          <p:cNvPr id="3" name="Content Placeholder 2"/>
          <p:cNvSpPr>
            <a:spLocks noGrp="1"/>
          </p:cNvSpPr>
          <p:nvPr>
            <p:ph idx="1"/>
          </p:nvPr>
        </p:nvSpPr>
        <p:spPr>
          <a:xfrm>
            <a:off x="457200" y="1644087"/>
            <a:ext cx="8229600" cy="4375713"/>
          </a:xfrm>
        </p:spPr>
        <p:txBody>
          <a:bodyPr>
            <a:noAutofit/>
          </a:bodyPr>
          <a:lstStyle/>
          <a:p>
            <a:pPr marL="457200" marR="0" indent="-457200">
              <a:spcBef>
                <a:spcPts val="0"/>
              </a:spcBef>
              <a:spcAft>
                <a:spcPts val="0"/>
              </a:spcAft>
              <a:buFont typeface="+mj-lt"/>
              <a:buAutoNum type="arabicPeriod"/>
            </a:pPr>
            <a:r>
              <a:rPr lang="en-US" sz="1600" b="1" dirty="0">
                <a:solidFill>
                  <a:srgbClr val="000000"/>
                </a:solidFill>
                <a:ea typeface="Arial" panose="020B0604020202020204" pitchFamily="34" charset="0"/>
              </a:rPr>
              <a:t>Health professionals in addition to those in the dental field should acquire and maintain familiarity with the appearance of the normal </a:t>
            </a:r>
            <a:r>
              <a:rPr lang="en-US" sz="1600" dirty="0">
                <a:solidFill>
                  <a:srgbClr val="000000"/>
                </a:solidFill>
                <a:ea typeface="Arial" panose="020B0604020202020204" pitchFamily="34" charset="0"/>
              </a:rPr>
              <a:t>structures of the oral cavity of persons living with dementia</a:t>
            </a:r>
            <a:endParaRPr lang="en-US" sz="1600" dirty="0">
              <a:ea typeface="Times New Roman" panose="02020603050405020304" pitchFamily="18" charset="0"/>
            </a:endParaRPr>
          </a:p>
          <a:p>
            <a:pPr marL="914400" lvl="0" indent="-457200">
              <a:spcBef>
                <a:spcPts val="0"/>
              </a:spcBef>
              <a:buFont typeface="+mj-lt"/>
              <a:buAutoNum type="alphaLcPeriod"/>
            </a:pPr>
            <a:r>
              <a:rPr lang="en-US" sz="1600" dirty="0">
                <a:solidFill>
                  <a:srgbClr val="000000"/>
                </a:solidFill>
                <a:ea typeface="Arial" panose="020B0604020202020204" pitchFamily="34" charset="0"/>
              </a:rPr>
              <a:t>In order to be able to discern the presence of something that is potentially abnormal</a:t>
            </a:r>
            <a:endParaRPr lang="en-US" sz="1600" dirty="0">
              <a:ea typeface="Times New Roman" panose="02020603050405020304" pitchFamily="18" charset="0"/>
            </a:endParaRPr>
          </a:p>
          <a:p>
            <a:pPr marL="914400" lvl="0" indent="-457200">
              <a:spcBef>
                <a:spcPts val="0"/>
              </a:spcBef>
              <a:buFont typeface="+mj-lt"/>
              <a:buAutoNum type="alphaLcPeriod"/>
            </a:pPr>
            <a:r>
              <a:rPr lang="en-US" sz="1600" dirty="0">
                <a:solidFill>
                  <a:srgbClr val="000000"/>
                </a:solidFill>
                <a:ea typeface="Arial" panose="020B0604020202020204" pitchFamily="34" charset="0"/>
              </a:rPr>
              <a:t>Because access to dental care for such individuals is more likely to be compromised than access to medical or nursing care</a:t>
            </a:r>
            <a:endParaRPr lang="en-US" sz="1600" dirty="0">
              <a:ea typeface="Times New Roman" panose="02020603050405020304" pitchFamily="18" charset="0"/>
            </a:endParaRPr>
          </a:p>
          <a:p>
            <a:pPr marL="914400" lvl="0" indent="-457200">
              <a:spcBef>
                <a:spcPts val="0"/>
              </a:spcBef>
              <a:buFont typeface="+mj-lt"/>
              <a:buAutoNum type="alphaLcPeriod"/>
            </a:pPr>
            <a:r>
              <a:rPr lang="en-US" sz="1600" dirty="0">
                <a:solidFill>
                  <a:srgbClr val="000000"/>
                </a:solidFill>
                <a:ea typeface="Arial" panose="020B0604020202020204" pitchFamily="34" charset="0"/>
              </a:rPr>
              <a:t>Because the mouth is a part of the body intimately associated with nutrition, respiration, communication, and socialization.</a:t>
            </a:r>
            <a:endParaRPr lang="en-US" sz="1600" dirty="0">
              <a:ea typeface="Times New Roman" panose="02020603050405020304" pitchFamily="18" charset="0"/>
            </a:endParaRPr>
          </a:p>
          <a:p>
            <a:pPr marL="914400" lvl="0" indent="-457200">
              <a:spcBef>
                <a:spcPts val="0"/>
              </a:spcBef>
              <a:buFont typeface="+mj-lt"/>
              <a:buAutoNum type="alphaLcPeriod"/>
            </a:pPr>
            <a:r>
              <a:rPr lang="en-US" sz="1600" dirty="0">
                <a:solidFill>
                  <a:srgbClr val="000000"/>
                </a:solidFill>
                <a:ea typeface="Arial" panose="020B0604020202020204" pitchFamily="34" charset="0"/>
              </a:rPr>
              <a:t>All of the above</a:t>
            </a:r>
            <a:endParaRPr lang="en-US" sz="1600" dirty="0">
              <a:ea typeface="Times New Roman" panose="02020603050405020304" pitchFamily="18" charset="0"/>
            </a:endParaRPr>
          </a:p>
          <a:p>
            <a:pPr marL="457200" marR="0" indent="-457200">
              <a:spcBef>
                <a:spcPts val="1600"/>
              </a:spcBef>
              <a:spcAft>
                <a:spcPts val="0"/>
              </a:spcAft>
              <a:buFont typeface="+mj-lt"/>
              <a:buAutoNum type="arabicPeriod" startAt="2"/>
            </a:pPr>
            <a:r>
              <a:rPr lang="en-US" sz="1600" b="1" dirty="0">
                <a:solidFill>
                  <a:srgbClr val="000000"/>
                </a:solidFill>
                <a:ea typeface="Arial" panose="020B0604020202020204" pitchFamily="34" charset="0"/>
              </a:rPr>
              <a:t>Dental caries forms as a result of</a:t>
            </a:r>
            <a:endParaRPr lang="en-US" sz="1600" b="1" dirty="0">
              <a:ea typeface="Times New Roman" panose="02020603050405020304" pitchFamily="18" charset="0"/>
            </a:endParaRPr>
          </a:p>
          <a:p>
            <a:pPr marL="914400" lvl="0" indent="-457200">
              <a:spcBef>
                <a:spcPts val="0"/>
              </a:spcBef>
              <a:buFont typeface="+mj-lt"/>
              <a:buAutoNum type="alphaLcPeriod"/>
            </a:pPr>
            <a:r>
              <a:rPr lang="en-US" sz="1600" dirty="0">
                <a:solidFill>
                  <a:srgbClr val="000000"/>
                </a:solidFill>
                <a:ea typeface="Arial" panose="020B0604020202020204" pitchFamily="34" charset="0"/>
              </a:rPr>
              <a:t>Microorganisms adhering to tooth structure and metabolizing dietary carbohydrate into organic acids</a:t>
            </a:r>
            <a:endParaRPr lang="en-US" sz="1600" dirty="0">
              <a:ea typeface="Times New Roman" panose="02020603050405020304" pitchFamily="18" charset="0"/>
            </a:endParaRPr>
          </a:p>
          <a:p>
            <a:pPr marL="914400" lvl="0" indent="-457200">
              <a:spcBef>
                <a:spcPts val="0"/>
              </a:spcBef>
              <a:buFont typeface="+mj-lt"/>
              <a:buAutoNum type="alphaLcPeriod"/>
            </a:pPr>
            <a:r>
              <a:rPr lang="en-US" sz="1600" dirty="0">
                <a:solidFill>
                  <a:srgbClr val="000000"/>
                </a:solidFill>
                <a:ea typeface="Arial" panose="020B0604020202020204" pitchFamily="34" charset="0"/>
              </a:rPr>
              <a:t>Decalcification of tooth structure by organic acids</a:t>
            </a:r>
            <a:endParaRPr lang="en-US" sz="1600" dirty="0">
              <a:ea typeface="Times New Roman" panose="02020603050405020304" pitchFamily="18" charset="0"/>
            </a:endParaRPr>
          </a:p>
          <a:p>
            <a:pPr marL="914400" lvl="0" indent="-457200">
              <a:spcBef>
                <a:spcPts val="0"/>
              </a:spcBef>
              <a:buFont typeface="+mj-lt"/>
              <a:buAutoNum type="alphaLcPeriod"/>
            </a:pPr>
            <a:r>
              <a:rPr lang="en-US" sz="1600" dirty="0">
                <a:solidFill>
                  <a:srgbClr val="000000"/>
                </a:solidFill>
                <a:ea typeface="Arial" panose="020B0604020202020204" pitchFamily="34" charset="0"/>
              </a:rPr>
              <a:t>Remineralization by saliva of decalcified areas of tooth structure to a lesser degree than the decalcification progresses</a:t>
            </a:r>
            <a:endParaRPr lang="en-US" sz="1600" dirty="0">
              <a:ea typeface="Times New Roman" panose="02020603050405020304" pitchFamily="18" charset="0"/>
            </a:endParaRPr>
          </a:p>
          <a:p>
            <a:pPr marL="914400" lvl="0" indent="-457200">
              <a:spcBef>
                <a:spcPts val="0"/>
              </a:spcBef>
              <a:buFont typeface="+mj-lt"/>
              <a:buAutoNum type="alphaLcPeriod"/>
            </a:pPr>
            <a:r>
              <a:rPr lang="en-US" sz="1600" dirty="0">
                <a:solidFill>
                  <a:srgbClr val="000000"/>
                </a:solidFill>
                <a:ea typeface="Arial" panose="020B0604020202020204" pitchFamily="34" charset="0"/>
              </a:rPr>
              <a:t>All of the above</a:t>
            </a:r>
            <a:endParaRPr lang="en-US" sz="1600" dirty="0">
              <a:effectLst/>
              <a:ea typeface="Times New Roman" panose="02020603050405020304" pitchFamily="18" charset="0"/>
            </a:endParaRPr>
          </a:p>
        </p:txBody>
      </p:sp>
    </p:spTree>
    <p:extLst>
      <p:ext uri="{BB962C8B-B14F-4D97-AF65-F5344CB8AC3E}">
        <p14:creationId xmlns:p14="http://schemas.microsoft.com/office/powerpoint/2010/main" val="6998070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sz="2800" dirty="0"/>
              <a:t>Evaluation (continued)</a:t>
            </a:r>
          </a:p>
        </p:txBody>
      </p:sp>
      <p:sp>
        <p:nvSpPr>
          <p:cNvPr id="3" name="Content Placeholder 2"/>
          <p:cNvSpPr>
            <a:spLocks noGrp="1"/>
          </p:cNvSpPr>
          <p:nvPr>
            <p:ph idx="1"/>
          </p:nvPr>
        </p:nvSpPr>
        <p:spPr>
          <a:xfrm>
            <a:off x="457200" y="1644087"/>
            <a:ext cx="8229600" cy="4375713"/>
          </a:xfrm>
        </p:spPr>
        <p:txBody>
          <a:bodyPr>
            <a:noAutofit/>
          </a:bodyPr>
          <a:lstStyle/>
          <a:p>
            <a:pPr marL="457200" marR="0" indent="-457200">
              <a:spcBef>
                <a:spcPts val="0"/>
              </a:spcBef>
              <a:spcAft>
                <a:spcPts val="0"/>
              </a:spcAft>
              <a:buFont typeface="+mj-lt"/>
              <a:buAutoNum type="arabicPeriod" startAt="3"/>
            </a:pPr>
            <a:r>
              <a:rPr lang="en-US" sz="1400" b="1" dirty="0">
                <a:solidFill>
                  <a:srgbClr val="000000"/>
                </a:solidFill>
                <a:ea typeface="Arial" panose="020B0604020202020204" pitchFamily="34" charset="0"/>
              </a:rPr>
              <a:t>Toothlessness in a person living with dementia</a:t>
            </a:r>
            <a:endParaRPr lang="en-US" sz="1400" b="1" dirty="0">
              <a:ea typeface="Times New Roman" panose="02020603050405020304" pitchFamily="18" charset="0"/>
            </a:endParaRPr>
          </a:p>
          <a:p>
            <a:pPr marL="914400" lvl="0" indent="-457200">
              <a:spcBef>
                <a:spcPts val="0"/>
              </a:spcBef>
              <a:buFont typeface="+mj-lt"/>
              <a:buAutoNum type="alphaLcPeriod"/>
            </a:pPr>
            <a:r>
              <a:rPr lang="en-US" sz="1400" dirty="0">
                <a:solidFill>
                  <a:srgbClr val="000000"/>
                </a:solidFill>
                <a:ea typeface="Arial" panose="020B0604020202020204" pitchFamily="34" charset="0"/>
              </a:rPr>
              <a:t>Cannot be managed with dentures, because the cognitive impairment that accompanies dementing illness makes it impossible for the individual to accommodate to the prostheses</a:t>
            </a:r>
          </a:p>
          <a:p>
            <a:pPr marL="914400" lvl="0" indent="-457200">
              <a:spcBef>
                <a:spcPts val="0"/>
              </a:spcBef>
              <a:buFont typeface="+mj-lt"/>
              <a:buAutoNum type="alphaLcPeriod"/>
            </a:pPr>
            <a:r>
              <a:rPr lang="en-US" sz="1400" dirty="0">
                <a:solidFill>
                  <a:srgbClr val="000000"/>
                </a:solidFill>
                <a:ea typeface="Arial" panose="020B0604020202020204" pitchFamily="34" charset="0"/>
              </a:rPr>
              <a:t>Is less common today than it was during the twentieth century because the prevalence of total tooth loss at all ages has been steadily dropping in industrialized countries</a:t>
            </a:r>
            <a:endParaRPr lang="en-US" sz="1400" dirty="0">
              <a:ea typeface="Times New Roman" panose="02020603050405020304" pitchFamily="18" charset="0"/>
            </a:endParaRPr>
          </a:p>
          <a:p>
            <a:pPr marL="914400" lvl="0" indent="-457200">
              <a:spcBef>
                <a:spcPts val="0"/>
              </a:spcBef>
              <a:buFont typeface="+mj-lt"/>
              <a:buAutoNum type="alphaLcPeriod"/>
            </a:pPr>
            <a:r>
              <a:rPr lang="en-US" sz="1400" dirty="0">
                <a:solidFill>
                  <a:srgbClr val="000000"/>
                </a:solidFill>
                <a:ea typeface="Arial" panose="020B0604020202020204" pitchFamily="34" charset="0"/>
              </a:rPr>
              <a:t>Is the most reasonable solution to nearly all dental conditions, because once the individual no longer has teeth, there is no longer a need for daily oral hygiene or periodic dental care</a:t>
            </a:r>
            <a:endParaRPr lang="en-US" sz="1400" dirty="0">
              <a:ea typeface="Times New Roman" panose="02020603050405020304" pitchFamily="18" charset="0"/>
            </a:endParaRPr>
          </a:p>
          <a:p>
            <a:pPr marL="914400" lvl="0" indent="-457200">
              <a:spcBef>
                <a:spcPts val="0"/>
              </a:spcBef>
              <a:buFont typeface="+mj-lt"/>
              <a:buAutoNum type="alphaLcPeriod"/>
            </a:pPr>
            <a:r>
              <a:rPr lang="en-US" sz="1400" dirty="0">
                <a:solidFill>
                  <a:srgbClr val="000000"/>
                </a:solidFill>
                <a:ea typeface="Arial" panose="020B0604020202020204" pitchFamily="34" charset="0"/>
              </a:rPr>
              <a:t>Is an indication for full-mouth dental implants, because they can be placed in a single visit to the dentist, are readily affordable, and can’t decay and therefore require no daily cleaning.</a:t>
            </a:r>
            <a:endParaRPr lang="en-US" sz="1400" b="1" dirty="0">
              <a:ea typeface="Times New Roman" panose="02020603050405020304" pitchFamily="18" charset="0"/>
            </a:endParaRPr>
          </a:p>
          <a:p>
            <a:pPr marL="457200" marR="0" indent="-457200">
              <a:spcBef>
                <a:spcPts val="1400"/>
              </a:spcBef>
              <a:spcAft>
                <a:spcPts val="0"/>
              </a:spcAft>
              <a:buFont typeface="+mj-lt"/>
              <a:buAutoNum type="arabicPeriod" startAt="4"/>
            </a:pPr>
            <a:r>
              <a:rPr lang="en-US" sz="1400" b="1" dirty="0">
                <a:solidFill>
                  <a:srgbClr val="000000"/>
                </a:solidFill>
                <a:ea typeface="Arial" panose="020B0604020202020204" pitchFamily="34" charset="0"/>
              </a:rPr>
              <a:t>Transient bacteremia of oral origin in a person living with dementia</a:t>
            </a:r>
            <a:endParaRPr lang="en-US" sz="1400" b="1" dirty="0">
              <a:ea typeface="Times New Roman" panose="02020603050405020304" pitchFamily="18" charset="0"/>
            </a:endParaRPr>
          </a:p>
          <a:p>
            <a:pPr marL="914400" lvl="0" indent="-457200">
              <a:spcBef>
                <a:spcPts val="0"/>
              </a:spcBef>
              <a:buFont typeface="+mj-lt"/>
              <a:buAutoNum type="alphaLcPeriod"/>
            </a:pPr>
            <a:r>
              <a:rPr lang="en-US" sz="1400" dirty="0">
                <a:solidFill>
                  <a:srgbClr val="000000"/>
                </a:solidFill>
                <a:ea typeface="Arial" panose="020B0604020202020204" pitchFamily="34" charset="0"/>
              </a:rPr>
              <a:t>Is a common occurrence due to the highly vascular nature of the oral cavity, the large number of microorganisms present, and the common occurrence of intraoral infections such as gingivitis and periodontitis due to compromised oral hygiene.</a:t>
            </a:r>
            <a:endParaRPr lang="en-US" sz="1400" dirty="0">
              <a:ea typeface="Times New Roman" panose="02020603050405020304" pitchFamily="18" charset="0"/>
            </a:endParaRPr>
          </a:p>
          <a:p>
            <a:pPr marL="914400" lvl="0" indent="-457200">
              <a:spcBef>
                <a:spcPts val="0"/>
              </a:spcBef>
              <a:buFont typeface="+mj-lt"/>
              <a:buAutoNum type="alphaLcPeriod"/>
            </a:pPr>
            <a:r>
              <a:rPr lang="en-US" sz="1400" dirty="0">
                <a:solidFill>
                  <a:srgbClr val="000000"/>
                </a:solidFill>
                <a:ea typeface="Arial" panose="020B0604020202020204" pitchFamily="34" charset="0"/>
              </a:rPr>
              <a:t>Is generally not caused by dental care or oral surgery because of the sterile field and careful technique employed in dental offices</a:t>
            </a:r>
            <a:endParaRPr lang="en-US" sz="1400" dirty="0">
              <a:ea typeface="Times New Roman" panose="02020603050405020304" pitchFamily="18" charset="0"/>
            </a:endParaRPr>
          </a:p>
          <a:p>
            <a:pPr marL="914400" lvl="0" indent="-457200">
              <a:spcBef>
                <a:spcPts val="0"/>
              </a:spcBef>
              <a:buFont typeface="+mj-lt"/>
              <a:buAutoNum type="alphaLcPeriod"/>
            </a:pPr>
            <a:r>
              <a:rPr lang="en-US" sz="1400" dirty="0">
                <a:solidFill>
                  <a:srgbClr val="000000"/>
                </a:solidFill>
                <a:ea typeface="Arial" panose="020B0604020202020204" pitchFamily="34" charset="0"/>
              </a:rPr>
              <a:t>May cause metastatic infection on cardiac valves scarred by endocarditis or replaced with implants, unless the patient has been preoperatively treated with </a:t>
            </a:r>
            <a:r>
              <a:rPr lang="en-US" sz="1400" dirty="0" err="1">
                <a:solidFill>
                  <a:srgbClr val="000000"/>
                </a:solidFill>
                <a:ea typeface="Arial" panose="020B0604020202020204" pitchFamily="34" charset="0"/>
              </a:rPr>
              <a:t>ticlopidine</a:t>
            </a:r>
            <a:r>
              <a:rPr lang="en-US" sz="1400" dirty="0">
                <a:solidFill>
                  <a:srgbClr val="000000"/>
                </a:solidFill>
                <a:ea typeface="Arial" panose="020B0604020202020204" pitchFamily="34" charset="0"/>
              </a:rPr>
              <a:t> to prevent bacteria from adhering to at-risk tissues</a:t>
            </a:r>
            <a:endParaRPr lang="en-US" sz="1400" dirty="0">
              <a:ea typeface="Times New Roman" panose="02020603050405020304" pitchFamily="18" charset="0"/>
            </a:endParaRPr>
          </a:p>
          <a:p>
            <a:pPr marL="914400" lvl="0" indent="-457200">
              <a:spcBef>
                <a:spcPts val="0"/>
              </a:spcBef>
              <a:buFont typeface="+mj-lt"/>
              <a:buAutoNum type="alphaLcPeriod"/>
            </a:pPr>
            <a:r>
              <a:rPr lang="en-US" sz="1400" dirty="0">
                <a:solidFill>
                  <a:srgbClr val="000000"/>
                </a:solidFill>
                <a:ea typeface="Arial" panose="020B0604020202020204" pitchFamily="34" charset="0"/>
              </a:rPr>
              <a:t>Is a concern in all joint prostheses, regardless of how long the appliance has been in place.</a:t>
            </a:r>
            <a:endParaRPr lang="en-US" sz="1400" dirty="0"/>
          </a:p>
        </p:txBody>
      </p:sp>
    </p:spTree>
    <p:extLst>
      <p:ext uri="{BB962C8B-B14F-4D97-AF65-F5344CB8AC3E}">
        <p14:creationId xmlns:p14="http://schemas.microsoft.com/office/powerpoint/2010/main" val="9391516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Acknowledgements</a:t>
            </a:r>
          </a:p>
        </p:txBody>
      </p:sp>
      <p:sp>
        <p:nvSpPr>
          <p:cNvPr id="3" name="Content Placeholder 2"/>
          <p:cNvSpPr>
            <a:spLocks noGrp="1"/>
          </p:cNvSpPr>
          <p:nvPr>
            <p:ph idx="1"/>
          </p:nvPr>
        </p:nvSpPr>
        <p:spPr/>
        <p:txBody>
          <a:bodyPr>
            <a:noAutofit/>
          </a:bodyPr>
          <a:lstStyle/>
          <a:p>
            <a:pPr marL="0" lvl="0" indent="0">
              <a:spcBef>
                <a:spcPts val="0"/>
              </a:spcBef>
              <a:buNone/>
              <a:defRPr/>
            </a:pPr>
            <a:r>
              <a:rPr lang="en-US" sz="1300" dirty="0">
                <a:solidFill>
                  <a:prstClr val="black"/>
                </a:solidFill>
              </a:rPr>
              <a:t>This module was prepared for the U.S. Department of Health and Human Services (HHS), Health Resources and Services Administration (HRSA), by The Bizzell Group, Inc., under contract number HHSH25034002T/HHSH250201400075I</a:t>
            </a:r>
            <a:r>
              <a:rPr lang="en-US" sz="1400" dirty="0">
                <a:solidFill>
                  <a:prstClr val="black"/>
                </a:solidFill>
              </a:rPr>
              <a:t>. </a:t>
            </a:r>
          </a:p>
          <a:p>
            <a:pPr marL="0" lvl="0" indent="0">
              <a:spcBef>
                <a:spcPts val="0"/>
              </a:spcBef>
              <a:buNone/>
              <a:defRPr/>
            </a:pPr>
            <a:endParaRPr lang="en-US" sz="1400" dirty="0">
              <a:solidFill>
                <a:prstClr val="black"/>
              </a:solidFill>
            </a:endParaRPr>
          </a:p>
          <a:p>
            <a:pPr marL="0" indent="0">
              <a:spcBef>
                <a:spcPts val="0"/>
              </a:spcBef>
              <a:buNone/>
            </a:pPr>
            <a:r>
              <a:rPr lang="en-US" sz="1400" dirty="0"/>
              <a:t>The dementia and education experts who served on the Dementia Expert Workgroup to guide the development of the modules included: </a:t>
            </a:r>
            <a:r>
              <a:rPr lang="en-US" sz="1400" b="1" dirty="0"/>
              <a:t>Alice Bonner, PhD, RN, FAAN</a:t>
            </a:r>
            <a:r>
              <a:rPr lang="en-US" sz="1400" dirty="0"/>
              <a:t>, Secretary Elder Affairs, Massachusetts Executive Office of Elder Affairs, Boston MA; </a:t>
            </a:r>
            <a:r>
              <a:rPr lang="en-US" sz="1400" b="1" dirty="0"/>
              <a:t>Laurel Coleman, MD, FACP</a:t>
            </a:r>
            <a:r>
              <a:rPr lang="en-US" sz="1400" dirty="0"/>
              <a:t>, Kauai Medical Clinic -Hawaii Pacific Health, Lihue, HI; </a:t>
            </a:r>
            <a:r>
              <a:rPr lang="en-US" sz="1400" b="1" dirty="0"/>
              <a:t>Cyndy B. Cordell, MBA</a:t>
            </a:r>
            <a:r>
              <a:rPr lang="en-US" sz="1400" dirty="0"/>
              <a:t>, Director, Healthcare Professional Services, Alzheimer's Association, Chicago, IL; </a:t>
            </a:r>
            <a:r>
              <a:rPr lang="en-US" sz="1400" b="1" dirty="0"/>
              <a:t>Dolores Gallagher Thompson, PhD, ABPP</a:t>
            </a:r>
            <a:r>
              <a:rPr lang="en-US" sz="1400" dirty="0"/>
              <a:t>, Professor of Research, Department of Psychiatry and Behavioral Sciences, Stanford University School of Medicine, Stanford, CA; </a:t>
            </a:r>
            <a:r>
              <a:rPr lang="en-US" sz="1400" b="1" dirty="0"/>
              <a:t>James Galvin, MD, MPH</a:t>
            </a:r>
            <a:r>
              <a:rPr lang="en-US" sz="1400" dirty="0"/>
              <a:t>, Professor of Clinical Biomedical Science and Associate Dean for Clinical Research, Florida Atlantic University, Boca Raton, FL; </a:t>
            </a:r>
            <a:r>
              <a:rPr lang="en-US" sz="1400" b="1" dirty="0"/>
              <a:t>Mary Guerriero Austrom, PhD</a:t>
            </a:r>
            <a:r>
              <a:rPr lang="en-US" sz="1400" dirty="0"/>
              <a:t>, Wesley P Martin Professor of Alzheimer's Disease Education, Department of Psychiatry, Associate Dean for Diversity Affairs, Indiana University-Purdue University Indianapolis, Indianapolis, IN; </a:t>
            </a:r>
            <a:r>
              <a:rPr lang="en-US" sz="1400" b="1" dirty="0"/>
              <a:t>Robert Kane, MD</a:t>
            </a:r>
            <a:r>
              <a:rPr lang="en-US" sz="1400" dirty="0"/>
              <a:t>, Professor and Minnesota Chair in Long-term Care &amp; Aging, Health Policy &amp; Management, School of Public Health, University of Minnesota; </a:t>
            </a:r>
            <a:r>
              <a:rPr lang="en-US" sz="1400" b="1" dirty="0"/>
              <a:t>Jason Karlawish, MD</a:t>
            </a:r>
            <a:r>
              <a:rPr lang="en-US" sz="1400" dirty="0"/>
              <a:t>, Professor of Medicine, Perelman School of Medicine, University of Pennsylvania</a:t>
            </a:r>
            <a:r>
              <a:rPr lang="en-US" sz="1400" b="1" dirty="0"/>
              <a:t>; Helen M. Matheny, MS, APR</a:t>
            </a:r>
            <a:r>
              <a:rPr lang="en-US" sz="1400" dirty="0"/>
              <a:t>, Director of the Alzheimer's Disease Outreach Program, Blanchette Rockefeller Neuroscience Institute, Morgantown, WV; </a:t>
            </a:r>
            <a:r>
              <a:rPr lang="en-US" sz="1400" b="1" dirty="0"/>
              <a:t>Darby Morhardt, PhD, LCSW,</a:t>
            </a:r>
            <a:r>
              <a:rPr lang="en-US" sz="1400" dirty="0"/>
              <a:t> Associate Professor, Cognitive Neurology and Alzheimer's Disease Center and Department of Preventive Medicine, Northwestern University Feinberg School of Medicine, Northwestern University, Chicago, IL; </a:t>
            </a:r>
            <a:r>
              <a:rPr lang="en-US" sz="1400" b="1" dirty="0"/>
              <a:t>Cecilia Rokusek, EdD, MSc, RDN</a:t>
            </a:r>
            <a:r>
              <a:rPr lang="en-US" sz="1400" dirty="0"/>
              <a:t>,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a:t>
            </a:r>
            <a:r>
              <a:rPr lang="en-US" sz="1400" b="1" dirty="0"/>
              <a:t>by Meg Kabat, LCSW-C, CCM; Eleanor S. McConnell, PhD, MSN, RN, GCNS, BC; Linda O. Nichols, PhD, MA, BA; Todd Semla, MS, PharmD, BCPS, FCCP, AGSF; Kenneth Shay, DDS, MS</a:t>
            </a:r>
            <a:r>
              <a:rPr lang="en-US" sz="1400" dirty="0"/>
              <a:t>, from the U.S. Department of Veterans Affairs and </a:t>
            </a:r>
            <a:r>
              <a:rPr lang="en-US" sz="1400" b="1" dirty="0"/>
              <a:t>Lea Erickson, DDS, MSPH</a:t>
            </a:r>
            <a:r>
              <a:rPr lang="en-US" sz="1400" dirty="0"/>
              <a:t>,  Associate Professor, School of Dentistry, University of Utah, Salt Lake City, Utah; </a:t>
            </a:r>
            <a:r>
              <a:rPr lang="en-US" sz="1400" b="1" dirty="0"/>
              <a:t>Seth Keller, MD </a:t>
            </a:r>
            <a:r>
              <a:rPr lang="en-US" sz="1400" dirty="0"/>
              <a:t>and </a:t>
            </a:r>
            <a:r>
              <a:rPr lang="en-US" sz="1400" b="1" dirty="0"/>
              <a:t>Matt Janicki, PhD</a:t>
            </a:r>
            <a:r>
              <a:rPr lang="en-US" dirty="0"/>
              <a:t>, National Task Group on Intellectual Disabilities and Dementia Practices.</a:t>
            </a:r>
            <a:endParaRPr lang="en-US" sz="1400" dirty="0"/>
          </a:p>
        </p:txBody>
      </p:sp>
    </p:spTree>
    <p:extLst>
      <p:ext uri="{BB962C8B-B14F-4D97-AF65-F5344CB8AC3E}">
        <p14:creationId xmlns:p14="http://schemas.microsoft.com/office/powerpoint/2010/main" val="42340321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66479"/>
            <a:ext cx="7772400" cy="1200329"/>
          </a:xfrm>
        </p:spPr>
        <p:txBody>
          <a:bodyPr/>
          <a:lstStyle/>
          <a:p>
            <a:r>
              <a:rPr lang="en-CA" dirty="0"/>
              <a:t>Brought to you by the</a:t>
            </a:r>
            <a:br>
              <a:rPr lang="en-CA" dirty="0"/>
            </a:br>
            <a:r>
              <a:rPr lang="en-CA" dirty="0"/>
              <a:t>U.S. Department of Health and Human Services,</a:t>
            </a:r>
            <a:br>
              <a:rPr lang="en-CA" dirty="0"/>
            </a:br>
            <a:r>
              <a:rPr lang="en-CA" dirty="0"/>
              <a:t>Health Resources and Services Administration</a:t>
            </a:r>
          </a:p>
        </p:txBody>
      </p:sp>
      <p:pic>
        <p:nvPicPr>
          <p:cNvPr id="7" name="Picture Placeholder 6" descr="Logo of the U.S. Department of Health &amp; Human Services.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6" name="Picture Placeholder 5" descr="Logo of the Health Resources and Services Administration (HRSA)"/>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86230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Quality of Life</a:t>
            </a:r>
          </a:p>
        </p:txBody>
      </p:sp>
      <p:graphicFrame>
        <p:nvGraphicFramePr>
          <p:cNvPr id="6" name="Content Placeholder 5" descr="Table listing reported difficulties related to quality of life, and associated dentulous and edentulous"/>
          <p:cNvGraphicFramePr>
            <a:graphicFrameLocks noGrp="1"/>
          </p:cNvGraphicFramePr>
          <p:nvPr>
            <p:ph sz="half" idx="1"/>
            <p:extLst>
              <p:ext uri="{D42A27DB-BD31-4B8C-83A1-F6EECF244321}">
                <p14:modId xmlns:p14="http://schemas.microsoft.com/office/powerpoint/2010/main" val="1207562671"/>
              </p:ext>
            </p:extLst>
          </p:nvPr>
        </p:nvGraphicFramePr>
        <p:xfrm>
          <a:off x="374650" y="1432560"/>
          <a:ext cx="8404224" cy="3383280"/>
        </p:xfrm>
        <a:graphic>
          <a:graphicData uri="http://schemas.openxmlformats.org/drawingml/2006/table">
            <a:tbl>
              <a:tblPr firstRow="1" bandRow="1">
                <a:tableStyleId>{5C22544A-7EE6-4342-B048-85BDC9FD1C3A}</a:tableStyleId>
              </a:tblPr>
              <a:tblGrid>
                <a:gridCol w="2801408">
                  <a:extLst>
                    <a:ext uri="{9D8B030D-6E8A-4147-A177-3AD203B41FA5}">
                      <a16:colId xmlns:a16="http://schemas.microsoft.com/office/drawing/2014/main" val="20000"/>
                    </a:ext>
                  </a:extLst>
                </a:gridCol>
                <a:gridCol w="2801408">
                  <a:extLst>
                    <a:ext uri="{9D8B030D-6E8A-4147-A177-3AD203B41FA5}">
                      <a16:colId xmlns:a16="http://schemas.microsoft.com/office/drawing/2014/main" val="20001"/>
                    </a:ext>
                  </a:extLst>
                </a:gridCol>
                <a:gridCol w="2801408">
                  <a:extLst>
                    <a:ext uri="{9D8B030D-6E8A-4147-A177-3AD203B41FA5}">
                      <a16:colId xmlns:a16="http://schemas.microsoft.com/office/drawing/2014/main" val="20002"/>
                    </a:ext>
                  </a:extLst>
                </a:gridCol>
              </a:tblGrid>
              <a:tr h="370840">
                <a:tc>
                  <a:txBody>
                    <a:bodyPr/>
                    <a:lstStyle/>
                    <a:p>
                      <a:pPr marL="0" marR="0" algn="ctr">
                        <a:spcBef>
                          <a:spcPts val="0"/>
                        </a:spcBef>
                        <a:spcAft>
                          <a:spcPts val="0"/>
                        </a:spcAft>
                      </a:pPr>
                      <a:r>
                        <a:rPr lang="en-US" sz="1800" b="1" dirty="0">
                          <a:effectLst/>
                          <a:latin typeface="+mn-lt"/>
                          <a:ea typeface="Times New Roman" charset="0"/>
                        </a:rPr>
                        <a:t>Reported Difficulty</a:t>
                      </a:r>
                      <a:endParaRPr lang="en-US" sz="1800" dirty="0">
                        <a:effectLst/>
                        <a:latin typeface="+mn-lt"/>
                        <a:ea typeface="Times New Roman" charset="0"/>
                      </a:endParaRPr>
                    </a:p>
                  </a:txBody>
                  <a:tcPr marL="68580" marR="68580" marT="0" marB="0">
                    <a:solidFill>
                      <a:schemeClr val="tx2"/>
                    </a:solidFill>
                  </a:tcPr>
                </a:tc>
                <a:tc>
                  <a:txBody>
                    <a:bodyPr/>
                    <a:lstStyle/>
                    <a:p>
                      <a:pPr marL="0" marR="0" algn="ctr">
                        <a:spcBef>
                          <a:spcPts val="0"/>
                        </a:spcBef>
                        <a:spcAft>
                          <a:spcPts val="0"/>
                        </a:spcAft>
                      </a:pPr>
                      <a:r>
                        <a:rPr lang="en-US" sz="1800" b="1" dirty="0">
                          <a:effectLst/>
                          <a:latin typeface="+mn-lt"/>
                          <a:ea typeface="Times New Roman" charset="0"/>
                        </a:rPr>
                        <a:t>Dentulous (Natural teeth present in oral cavity)</a:t>
                      </a:r>
                      <a:endParaRPr lang="en-US" sz="1800" dirty="0">
                        <a:effectLst/>
                        <a:latin typeface="+mn-lt"/>
                        <a:ea typeface="Times New Roman" charset="0"/>
                      </a:endParaRPr>
                    </a:p>
                  </a:txBody>
                  <a:tcPr marL="68580" marR="68580" marT="0" marB="0">
                    <a:solidFill>
                      <a:schemeClr val="tx2"/>
                    </a:solidFill>
                  </a:tcPr>
                </a:tc>
                <a:tc>
                  <a:txBody>
                    <a:bodyPr/>
                    <a:lstStyle/>
                    <a:p>
                      <a:pPr marL="0" marR="0" algn="ctr">
                        <a:spcBef>
                          <a:spcPts val="0"/>
                        </a:spcBef>
                        <a:spcAft>
                          <a:spcPts val="0"/>
                        </a:spcAft>
                      </a:pPr>
                      <a:r>
                        <a:rPr lang="en-US" sz="1800" b="1">
                          <a:effectLst/>
                          <a:latin typeface="+mn-lt"/>
                          <a:ea typeface="Times New Roman" charset="0"/>
                        </a:rPr>
                        <a:t>Edentulous (Toothlessness</a:t>
                      </a:r>
                      <a:r>
                        <a:rPr lang="en-US" sz="1800" b="1" dirty="0">
                          <a:effectLst/>
                          <a:latin typeface="+mn-lt"/>
                          <a:ea typeface="Times New Roman" charset="0"/>
                        </a:rPr>
                        <a:t>)</a:t>
                      </a:r>
                      <a:endParaRPr lang="en-US" sz="1800" dirty="0">
                        <a:effectLst/>
                        <a:latin typeface="+mn-lt"/>
                        <a:ea typeface="Times New Roman" charset="0"/>
                      </a:endParaRPr>
                    </a:p>
                  </a:txBody>
                  <a:tcPr marL="68580" marR="68580" marT="0" marB="0">
                    <a:solidFill>
                      <a:schemeClr val="tx2"/>
                    </a:solidFill>
                  </a:tcPr>
                </a:tc>
                <a:extLst>
                  <a:ext uri="{0D108BD9-81ED-4DB2-BD59-A6C34878D82A}">
                    <a16:rowId xmlns:a16="http://schemas.microsoft.com/office/drawing/2014/main" val="10000"/>
                  </a:ext>
                </a:extLst>
              </a:tr>
              <a:tr h="370840">
                <a:tc>
                  <a:txBody>
                    <a:bodyPr/>
                    <a:lstStyle/>
                    <a:p>
                      <a:pPr marL="0" marR="0" algn="ctr">
                        <a:spcBef>
                          <a:spcPts val="0"/>
                        </a:spcBef>
                        <a:spcAft>
                          <a:spcPts val="0"/>
                        </a:spcAft>
                      </a:pPr>
                      <a:r>
                        <a:rPr lang="en-US" sz="1800" dirty="0">
                          <a:effectLst/>
                          <a:latin typeface="+mn-lt"/>
                          <a:ea typeface="Times New Roman" charset="0"/>
                        </a:rPr>
                        <a:t>Eating</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29.1%</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16.9%</a:t>
                      </a:r>
                    </a:p>
                  </a:txBody>
                  <a:tcPr marL="68580" marR="68580" marT="0" marB="0"/>
                </a:tc>
                <a:extLst>
                  <a:ext uri="{0D108BD9-81ED-4DB2-BD59-A6C34878D82A}">
                    <a16:rowId xmlns:a16="http://schemas.microsoft.com/office/drawing/2014/main" val="10001"/>
                  </a:ext>
                </a:extLst>
              </a:tr>
              <a:tr h="370840">
                <a:tc>
                  <a:txBody>
                    <a:bodyPr/>
                    <a:lstStyle/>
                    <a:p>
                      <a:pPr marL="0" marR="0" algn="ctr">
                        <a:spcBef>
                          <a:spcPts val="0"/>
                        </a:spcBef>
                        <a:spcAft>
                          <a:spcPts val="0"/>
                        </a:spcAft>
                      </a:pPr>
                      <a:r>
                        <a:rPr lang="en-US" sz="1800" dirty="0">
                          <a:effectLst/>
                          <a:latin typeface="+mn-lt"/>
                          <a:ea typeface="Times New Roman" charset="0"/>
                        </a:rPr>
                        <a:t>Speaking</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6.5%</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16.4%</a:t>
                      </a:r>
                    </a:p>
                  </a:txBody>
                  <a:tcPr marL="68580" marR="68580" marT="0" marB="0"/>
                </a:tc>
                <a:extLst>
                  <a:ext uri="{0D108BD9-81ED-4DB2-BD59-A6C34878D82A}">
                    <a16:rowId xmlns:a16="http://schemas.microsoft.com/office/drawing/2014/main" val="10002"/>
                  </a:ext>
                </a:extLst>
              </a:tr>
              <a:tr h="370840">
                <a:tc>
                  <a:txBody>
                    <a:bodyPr/>
                    <a:lstStyle/>
                    <a:p>
                      <a:pPr marL="0" marR="0" algn="ctr">
                        <a:spcBef>
                          <a:spcPts val="0"/>
                        </a:spcBef>
                        <a:spcAft>
                          <a:spcPts val="0"/>
                        </a:spcAft>
                      </a:pPr>
                      <a:r>
                        <a:rPr lang="en-US" sz="1800" dirty="0">
                          <a:effectLst/>
                          <a:latin typeface="+mn-lt"/>
                          <a:ea typeface="Times New Roman" charset="0"/>
                        </a:rPr>
                        <a:t>Smiling/ Laughing</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4.0%</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9.1%</a:t>
                      </a:r>
                    </a:p>
                  </a:txBody>
                  <a:tcPr marL="68580" marR="68580" marT="0" marB="0"/>
                </a:tc>
                <a:extLst>
                  <a:ext uri="{0D108BD9-81ED-4DB2-BD59-A6C34878D82A}">
                    <a16:rowId xmlns:a16="http://schemas.microsoft.com/office/drawing/2014/main" val="10003"/>
                  </a:ext>
                </a:extLst>
              </a:tr>
              <a:tr h="370840">
                <a:tc>
                  <a:txBody>
                    <a:bodyPr/>
                    <a:lstStyle/>
                    <a:p>
                      <a:pPr marL="0" marR="0" algn="ctr">
                        <a:spcBef>
                          <a:spcPts val="0"/>
                        </a:spcBef>
                        <a:spcAft>
                          <a:spcPts val="0"/>
                        </a:spcAft>
                      </a:pPr>
                      <a:r>
                        <a:rPr lang="en-US" sz="1800" dirty="0">
                          <a:effectLst/>
                          <a:latin typeface="+mn-lt"/>
                          <a:ea typeface="Times New Roman" charset="0"/>
                        </a:rPr>
                        <a:t>Social Exchange</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3.2%</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3.6%</a:t>
                      </a:r>
                    </a:p>
                  </a:txBody>
                  <a:tcPr marL="68580" marR="68580" marT="0" marB="0"/>
                </a:tc>
                <a:extLst>
                  <a:ext uri="{0D108BD9-81ED-4DB2-BD59-A6C34878D82A}">
                    <a16:rowId xmlns:a16="http://schemas.microsoft.com/office/drawing/2014/main" val="10004"/>
                  </a:ext>
                </a:extLst>
              </a:tr>
              <a:tr h="675640">
                <a:tc>
                  <a:txBody>
                    <a:bodyPr/>
                    <a:lstStyle/>
                    <a:p>
                      <a:pPr marL="0" marR="0" algn="ctr">
                        <a:spcBef>
                          <a:spcPts val="0"/>
                        </a:spcBef>
                        <a:spcAft>
                          <a:spcPts val="0"/>
                        </a:spcAft>
                      </a:pPr>
                      <a:r>
                        <a:rPr lang="en-US" sz="1800" dirty="0">
                          <a:effectLst/>
                          <a:latin typeface="+mn-lt"/>
                          <a:ea typeface="Times New Roman" charset="0"/>
                        </a:rPr>
                        <a:t>Toothache in past 6 months</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17.7%</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NA</a:t>
                      </a:r>
                    </a:p>
                  </a:txBody>
                  <a:tcPr marL="68580" marR="68580" marT="0" marB="0"/>
                </a:tc>
                <a:extLst>
                  <a:ext uri="{0D108BD9-81ED-4DB2-BD59-A6C34878D82A}">
                    <a16:rowId xmlns:a16="http://schemas.microsoft.com/office/drawing/2014/main" val="10005"/>
                  </a:ext>
                </a:extLst>
              </a:tr>
              <a:tr h="675640">
                <a:tc>
                  <a:txBody>
                    <a:bodyPr/>
                    <a:lstStyle/>
                    <a:p>
                      <a:pPr marL="0" marR="0" algn="ctr">
                        <a:spcBef>
                          <a:spcPts val="0"/>
                        </a:spcBef>
                        <a:spcAft>
                          <a:spcPts val="0"/>
                        </a:spcAft>
                      </a:pPr>
                      <a:r>
                        <a:rPr lang="en-US" sz="1800" dirty="0">
                          <a:effectLst/>
                          <a:latin typeface="+mn-lt"/>
                          <a:ea typeface="Times New Roman" charset="0"/>
                        </a:rPr>
                        <a:t>Porter,</a:t>
                      </a:r>
                      <a:r>
                        <a:rPr lang="en-US" sz="1800" baseline="0" dirty="0">
                          <a:effectLst/>
                          <a:latin typeface="+mn-lt"/>
                          <a:ea typeface="Times New Roman" charset="0"/>
                        </a:rPr>
                        <a:t> </a:t>
                      </a:r>
                      <a:r>
                        <a:rPr lang="en-US" sz="1800" dirty="0">
                          <a:effectLst/>
                          <a:latin typeface="+mn-lt"/>
                          <a:ea typeface="Times New Roman" charset="0"/>
                        </a:rPr>
                        <a:t>2015</a:t>
                      </a:r>
                    </a:p>
                  </a:txBody>
                  <a:tcPr marL="68580" marR="68580" marT="0" marB="0"/>
                </a:tc>
                <a:tc>
                  <a:txBody>
                    <a:bodyPr/>
                    <a:lstStyle/>
                    <a:p>
                      <a:pPr marL="0" marR="0" algn="ctr">
                        <a:spcBef>
                          <a:spcPts val="0"/>
                        </a:spcBef>
                        <a:spcAft>
                          <a:spcPts val="0"/>
                        </a:spcAft>
                      </a:pPr>
                      <a:endParaRPr lang="en-US" sz="1800" dirty="0">
                        <a:effectLst/>
                        <a:latin typeface="+mn-lt"/>
                        <a:ea typeface="Times New Roman" charset="0"/>
                      </a:endParaRPr>
                    </a:p>
                  </a:txBody>
                  <a:tcPr marL="68580" marR="68580" marT="0" marB="0"/>
                </a:tc>
                <a:tc>
                  <a:txBody>
                    <a:bodyPr/>
                    <a:lstStyle/>
                    <a:p>
                      <a:pPr marL="0" marR="0" algn="ctr">
                        <a:spcBef>
                          <a:spcPts val="0"/>
                        </a:spcBef>
                        <a:spcAft>
                          <a:spcPts val="0"/>
                        </a:spcAft>
                      </a:pPr>
                      <a:endParaRPr lang="en-US" sz="1800" dirty="0">
                        <a:effectLst/>
                        <a:latin typeface="+mn-lt"/>
                        <a:ea typeface="Times New Roman" charset="0"/>
                      </a:endParaRPr>
                    </a:p>
                  </a:txBody>
                  <a:tcPr marL="68580" marR="68580" marT="0" marB="0"/>
                </a:tc>
                <a:extLst>
                  <a:ext uri="{0D108BD9-81ED-4DB2-BD59-A6C34878D82A}">
                    <a16:rowId xmlns:a16="http://schemas.microsoft.com/office/drawing/2014/main" val="862753945"/>
                  </a:ext>
                </a:extLst>
              </a:tr>
            </a:tbl>
          </a:graphicData>
        </a:graphic>
      </p:graphicFrame>
    </p:spTree>
    <p:extLst>
      <p:ext uri="{BB962C8B-B14F-4D97-AF65-F5344CB8AC3E}">
        <p14:creationId xmlns:p14="http://schemas.microsoft.com/office/powerpoint/2010/main" val="163310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Quality of Life (continued)</a:t>
            </a:r>
          </a:p>
        </p:txBody>
      </p:sp>
      <p:graphicFrame>
        <p:nvGraphicFramePr>
          <p:cNvPr id="6" name="Content Placeholder 5" descr="Table listing subjectively reported oral problems related to quality of life, and associated dentulous and edentulous"/>
          <p:cNvGraphicFramePr>
            <a:graphicFrameLocks noGrp="1"/>
          </p:cNvGraphicFramePr>
          <p:nvPr>
            <p:ph sz="half" idx="1"/>
            <p:extLst>
              <p:ext uri="{D42A27DB-BD31-4B8C-83A1-F6EECF244321}">
                <p14:modId xmlns:p14="http://schemas.microsoft.com/office/powerpoint/2010/main" val="3921687391"/>
              </p:ext>
            </p:extLst>
          </p:nvPr>
        </p:nvGraphicFramePr>
        <p:xfrm>
          <a:off x="374650" y="1524000"/>
          <a:ext cx="8404224" cy="3144520"/>
        </p:xfrm>
        <a:graphic>
          <a:graphicData uri="http://schemas.openxmlformats.org/drawingml/2006/table">
            <a:tbl>
              <a:tblPr firstRow="1" bandRow="1">
                <a:tableStyleId>{5C22544A-7EE6-4342-B048-85BDC9FD1C3A}</a:tableStyleId>
              </a:tblPr>
              <a:tblGrid>
                <a:gridCol w="2801408">
                  <a:extLst>
                    <a:ext uri="{9D8B030D-6E8A-4147-A177-3AD203B41FA5}">
                      <a16:colId xmlns:a16="http://schemas.microsoft.com/office/drawing/2014/main" val="20000"/>
                    </a:ext>
                  </a:extLst>
                </a:gridCol>
                <a:gridCol w="2801408">
                  <a:extLst>
                    <a:ext uri="{9D8B030D-6E8A-4147-A177-3AD203B41FA5}">
                      <a16:colId xmlns:a16="http://schemas.microsoft.com/office/drawing/2014/main" val="20001"/>
                    </a:ext>
                  </a:extLst>
                </a:gridCol>
                <a:gridCol w="2801408">
                  <a:extLst>
                    <a:ext uri="{9D8B030D-6E8A-4147-A177-3AD203B41FA5}">
                      <a16:colId xmlns:a16="http://schemas.microsoft.com/office/drawing/2014/main" val="20002"/>
                    </a:ext>
                  </a:extLst>
                </a:gridCol>
              </a:tblGrid>
              <a:tr h="370840">
                <a:tc>
                  <a:txBody>
                    <a:bodyPr/>
                    <a:lstStyle/>
                    <a:p>
                      <a:pPr marL="0" marR="0" algn="ctr">
                        <a:spcBef>
                          <a:spcPts val="0"/>
                        </a:spcBef>
                        <a:spcAft>
                          <a:spcPts val="0"/>
                        </a:spcAft>
                      </a:pPr>
                      <a:r>
                        <a:rPr lang="en-US" sz="1800" b="1" dirty="0">
                          <a:effectLst/>
                          <a:latin typeface="+mn-lt"/>
                          <a:ea typeface="Times New Roman" charset="0"/>
                        </a:rPr>
                        <a:t>Subjectively Reported Oral Problems</a:t>
                      </a:r>
                      <a:endParaRPr lang="en-US" sz="1800" dirty="0">
                        <a:effectLst/>
                        <a:latin typeface="+mn-lt"/>
                        <a:ea typeface="Times New Roman" charset="0"/>
                      </a:endParaRPr>
                    </a:p>
                  </a:txBody>
                  <a:tcPr marL="68580" marR="68580" marT="0" marB="0">
                    <a:solidFill>
                      <a:schemeClr val="tx2"/>
                    </a:solidFill>
                  </a:tcPr>
                </a:tc>
                <a:tc>
                  <a:txBody>
                    <a:bodyPr/>
                    <a:lstStyle/>
                    <a:p>
                      <a:pPr marL="0" marR="0" algn="ctr">
                        <a:spcBef>
                          <a:spcPts val="0"/>
                        </a:spcBef>
                        <a:spcAft>
                          <a:spcPts val="0"/>
                        </a:spcAft>
                      </a:pPr>
                      <a:r>
                        <a:rPr lang="en-US" sz="1800" b="1" dirty="0">
                          <a:effectLst/>
                          <a:latin typeface="+mn-lt"/>
                          <a:ea typeface="Times New Roman" charset="0"/>
                        </a:rPr>
                        <a:t>Dentulous</a:t>
                      </a:r>
                      <a:endParaRPr lang="en-US" sz="1800" dirty="0">
                        <a:effectLst/>
                        <a:latin typeface="+mn-lt"/>
                        <a:ea typeface="Times New Roman" charset="0"/>
                      </a:endParaRPr>
                    </a:p>
                  </a:txBody>
                  <a:tcPr marL="68580" marR="68580" marT="0" marB="0">
                    <a:solidFill>
                      <a:schemeClr val="tx2"/>
                    </a:solidFill>
                  </a:tcPr>
                </a:tc>
                <a:tc>
                  <a:txBody>
                    <a:bodyPr/>
                    <a:lstStyle/>
                    <a:p>
                      <a:pPr marL="0" marR="0" algn="ctr">
                        <a:spcBef>
                          <a:spcPts val="0"/>
                        </a:spcBef>
                        <a:spcAft>
                          <a:spcPts val="0"/>
                        </a:spcAft>
                      </a:pPr>
                      <a:r>
                        <a:rPr lang="en-US" sz="1800" b="1" dirty="0">
                          <a:effectLst/>
                          <a:latin typeface="+mn-lt"/>
                          <a:ea typeface="Times New Roman" charset="0"/>
                        </a:rPr>
                        <a:t>Edentulous</a:t>
                      </a:r>
                      <a:endParaRPr lang="en-US" sz="1800" dirty="0">
                        <a:effectLst/>
                        <a:latin typeface="+mn-lt"/>
                        <a:ea typeface="Times New Roman" charset="0"/>
                      </a:endParaRPr>
                    </a:p>
                  </a:txBody>
                  <a:tcPr marL="68580" marR="68580" marT="0" marB="0">
                    <a:solidFill>
                      <a:schemeClr val="tx2"/>
                    </a:solidFill>
                  </a:tcPr>
                </a:tc>
                <a:extLst>
                  <a:ext uri="{0D108BD9-81ED-4DB2-BD59-A6C34878D82A}">
                    <a16:rowId xmlns:a16="http://schemas.microsoft.com/office/drawing/2014/main" val="10000"/>
                  </a:ext>
                </a:extLst>
              </a:tr>
              <a:tr h="370840">
                <a:tc>
                  <a:txBody>
                    <a:bodyPr/>
                    <a:lstStyle/>
                    <a:p>
                      <a:pPr marL="0" marR="0" algn="ctr">
                        <a:spcBef>
                          <a:spcPts val="0"/>
                        </a:spcBef>
                        <a:spcAft>
                          <a:spcPts val="0"/>
                        </a:spcAft>
                      </a:pPr>
                      <a:r>
                        <a:rPr lang="en-US" sz="1800" dirty="0">
                          <a:effectLst/>
                          <a:latin typeface="+mn-lt"/>
                          <a:ea typeface="Times New Roman" charset="0"/>
                        </a:rPr>
                        <a:t>At least one problem</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61.3%</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50.9%</a:t>
                      </a:r>
                    </a:p>
                  </a:txBody>
                  <a:tcPr marL="68580" marR="68580" marT="0" marB="0"/>
                </a:tc>
                <a:extLst>
                  <a:ext uri="{0D108BD9-81ED-4DB2-BD59-A6C34878D82A}">
                    <a16:rowId xmlns:a16="http://schemas.microsoft.com/office/drawing/2014/main" val="10001"/>
                  </a:ext>
                </a:extLst>
              </a:tr>
              <a:tr h="370840">
                <a:tc>
                  <a:txBody>
                    <a:bodyPr/>
                    <a:lstStyle/>
                    <a:p>
                      <a:pPr marL="0" marR="0" algn="ctr">
                        <a:spcBef>
                          <a:spcPts val="0"/>
                        </a:spcBef>
                        <a:spcAft>
                          <a:spcPts val="0"/>
                        </a:spcAft>
                      </a:pPr>
                      <a:r>
                        <a:rPr lang="en-US" sz="1800" dirty="0">
                          <a:effectLst/>
                          <a:latin typeface="+mn-lt"/>
                          <a:ea typeface="Times New Roman" charset="0"/>
                        </a:rPr>
                        <a:t>Loose or ill-fitting dentures</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4.3%</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4.3%</a:t>
                      </a:r>
                    </a:p>
                  </a:txBody>
                  <a:tcPr marL="68580" marR="68580" marT="0" marB="0"/>
                </a:tc>
                <a:extLst>
                  <a:ext uri="{0D108BD9-81ED-4DB2-BD59-A6C34878D82A}">
                    <a16:rowId xmlns:a16="http://schemas.microsoft.com/office/drawing/2014/main" val="10002"/>
                  </a:ext>
                </a:extLst>
              </a:tr>
              <a:tr h="370840">
                <a:tc>
                  <a:txBody>
                    <a:bodyPr/>
                    <a:lstStyle/>
                    <a:p>
                      <a:pPr marL="0" marR="0" algn="ctr">
                        <a:spcBef>
                          <a:spcPts val="0"/>
                        </a:spcBef>
                        <a:spcAft>
                          <a:spcPts val="0"/>
                        </a:spcAft>
                      </a:pPr>
                      <a:r>
                        <a:rPr lang="en-US" sz="1800" dirty="0">
                          <a:effectLst/>
                          <a:latin typeface="+mn-lt"/>
                          <a:ea typeface="Times New Roman" charset="0"/>
                        </a:rPr>
                        <a:t>Dry Mouth</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41.2%</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40.0%</a:t>
                      </a:r>
                    </a:p>
                  </a:txBody>
                  <a:tcPr marL="68580" marR="68580" marT="0" marB="0"/>
                </a:tc>
                <a:extLst>
                  <a:ext uri="{0D108BD9-81ED-4DB2-BD59-A6C34878D82A}">
                    <a16:rowId xmlns:a16="http://schemas.microsoft.com/office/drawing/2014/main" val="10003"/>
                  </a:ext>
                </a:extLst>
              </a:tr>
              <a:tr h="370840">
                <a:tc>
                  <a:txBody>
                    <a:bodyPr/>
                    <a:lstStyle/>
                    <a:p>
                      <a:pPr marL="0" marR="0" algn="ctr">
                        <a:spcBef>
                          <a:spcPts val="0"/>
                        </a:spcBef>
                        <a:spcAft>
                          <a:spcPts val="0"/>
                        </a:spcAft>
                      </a:pPr>
                      <a:r>
                        <a:rPr lang="en-US" sz="1800" dirty="0">
                          <a:effectLst/>
                          <a:latin typeface="+mn-lt"/>
                          <a:ea typeface="Times New Roman" charset="0"/>
                        </a:rPr>
                        <a:t>Social Exchange</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3.2%</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3.6%</a:t>
                      </a:r>
                    </a:p>
                  </a:txBody>
                  <a:tcPr marL="68580" marR="68580" marT="0" marB="0"/>
                </a:tc>
                <a:extLst>
                  <a:ext uri="{0D108BD9-81ED-4DB2-BD59-A6C34878D82A}">
                    <a16:rowId xmlns:a16="http://schemas.microsoft.com/office/drawing/2014/main" val="10004"/>
                  </a:ext>
                </a:extLst>
              </a:tr>
              <a:tr h="370840">
                <a:tc>
                  <a:txBody>
                    <a:bodyPr/>
                    <a:lstStyle/>
                    <a:p>
                      <a:pPr marL="0" marR="0" algn="ctr">
                        <a:spcBef>
                          <a:spcPts val="0"/>
                        </a:spcBef>
                        <a:spcAft>
                          <a:spcPts val="0"/>
                        </a:spcAft>
                      </a:pPr>
                      <a:r>
                        <a:rPr lang="en-US" sz="1800" dirty="0">
                          <a:effectLst/>
                          <a:latin typeface="+mn-lt"/>
                          <a:ea typeface="Times New Roman" charset="0"/>
                        </a:rPr>
                        <a:t>Toothache in past 6 months</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17.7%</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NA</a:t>
                      </a:r>
                    </a:p>
                  </a:txBody>
                  <a:tcPr marL="68580" marR="68580" marT="0" marB="0"/>
                </a:tc>
                <a:extLst>
                  <a:ext uri="{0D108BD9-81ED-4DB2-BD59-A6C34878D82A}">
                    <a16:rowId xmlns:a16="http://schemas.microsoft.com/office/drawing/2014/main" val="10005"/>
                  </a:ext>
                </a:extLst>
              </a:tr>
              <a:tr h="370840">
                <a:tc>
                  <a:txBody>
                    <a:bodyPr/>
                    <a:lstStyle/>
                    <a:p>
                      <a:pPr marL="0" marR="0" algn="ctr">
                        <a:spcBef>
                          <a:spcPts val="0"/>
                        </a:spcBef>
                        <a:spcAft>
                          <a:spcPts val="0"/>
                        </a:spcAft>
                      </a:pPr>
                      <a:r>
                        <a:rPr lang="en-US" sz="1800" dirty="0">
                          <a:effectLst/>
                          <a:latin typeface="+mn-lt"/>
                          <a:ea typeface="Times New Roman" charset="0"/>
                        </a:rPr>
                        <a:t>Broken Teeth</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23.9%</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NA</a:t>
                      </a:r>
                    </a:p>
                  </a:txBody>
                  <a:tcPr marL="68580" marR="68580" marT="0" marB="0"/>
                </a:tc>
                <a:extLst>
                  <a:ext uri="{0D108BD9-81ED-4DB2-BD59-A6C34878D82A}">
                    <a16:rowId xmlns:a16="http://schemas.microsoft.com/office/drawing/2014/main" val="10006"/>
                  </a:ext>
                </a:extLst>
              </a:tr>
              <a:tr h="370840">
                <a:tc>
                  <a:txBody>
                    <a:bodyPr/>
                    <a:lstStyle/>
                    <a:p>
                      <a:pPr marL="0" marR="0" algn="ctr">
                        <a:spcBef>
                          <a:spcPts val="0"/>
                        </a:spcBef>
                        <a:spcAft>
                          <a:spcPts val="0"/>
                        </a:spcAft>
                      </a:pPr>
                      <a:r>
                        <a:rPr lang="en-US" sz="1800" dirty="0">
                          <a:effectLst/>
                          <a:latin typeface="+mn-lt"/>
                          <a:ea typeface="Times New Roman" charset="0"/>
                        </a:rPr>
                        <a:t>Sensitivity</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15.4%</a:t>
                      </a:r>
                    </a:p>
                  </a:txBody>
                  <a:tcPr marL="68580" marR="68580" marT="0" marB="0"/>
                </a:tc>
                <a:tc>
                  <a:txBody>
                    <a:bodyPr/>
                    <a:lstStyle/>
                    <a:p>
                      <a:pPr marL="0" marR="0" algn="ctr">
                        <a:spcBef>
                          <a:spcPts val="0"/>
                        </a:spcBef>
                        <a:spcAft>
                          <a:spcPts val="0"/>
                        </a:spcAft>
                      </a:pPr>
                      <a:r>
                        <a:rPr lang="en-US" sz="1800" dirty="0">
                          <a:effectLst/>
                          <a:latin typeface="+mn-lt"/>
                          <a:ea typeface="Times New Roman" charset="0"/>
                        </a:rPr>
                        <a:t>NA</a:t>
                      </a: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9412830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haredContentType xmlns="Microsoft.SharePoint.Taxonomy.ContentTypeSync" SourceId="13ff120d-8bd5-4291-a148-70db8d7e9204" ContentTypeId="0x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8F67234D7727749955A18EB9CD6DB92" ma:contentTypeVersion="28" ma:contentTypeDescription="Create a new document." ma:contentTypeScope="" ma:versionID="ae945d43b0cbc4503d01322433cae909">
  <xsd:schema xmlns:xsd="http://www.w3.org/2001/XMLSchema" xmlns:xs="http://www.w3.org/2001/XMLSchema" xmlns:p="http://schemas.microsoft.com/office/2006/metadata/properties" targetNamespace="http://schemas.microsoft.com/office/2006/metadata/properties" ma:root="true" ma:fieldsID="d53a2edc3d9b1cc909dce531124bd56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C1F61-9691-42AE-BB77-B3D3D8DEBFCB}">
  <ds:schemaRef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purl.org/dc/term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91F717E0-6DF5-4575-A249-DEE8ECC15F11}">
  <ds:schemaRefs>
    <ds:schemaRef ds:uri="Microsoft.SharePoint.Taxonomy.ContentTypeSync"/>
  </ds:schemaRefs>
</ds:datastoreItem>
</file>

<file path=customXml/itemProps3.xml><?xml version="1.0" encoding="utf-8"?>
<ds:datastoreItem xmlns:ds="http://schemas.openxmlformats.org/officeDocument/2006/customXml" ds:itemID="{2D16CD86-3B45-430A-BA8D-09C4EF686C1A}">
  <ds:schemaRefs>
    <ds:schemaRef ds:uri="http://schemas.microsoft.com/sharepoint/v3/contenttype/forms"/>
  </ds:schemaRefs>
</ds:datastoreItem>
</file>

<file path=customXml/itemProps4.xml><?xml version="1.0" encoding="utf-8"?>
<ds:datastoreItem xmlns:ds="http://schemas.openxmlformats.org/officeDocument/2006/customXml" ds:itemID="{EE325F6E-9E3F-4C9F-B419-AB3652B43E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HRSA-template-2015</Template>
  <TotalTime>9209</TotalTime>
  <Words>5592</Words>
  <Application>Microsoft Office PowerPoint</Application>
  <PresentationFormat>On-screen Show (4:3)</PresentationFormat>
  <Paragraphs>635</Paragraphs>
  <Slides>77</Slides>
  <Notes>76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77</vt:i4>
      </vt:variant>
    </vt:vector>
  </HeadingPairs>
  <TitlesOfParts>
    <vt:vector size="84" baseType="lpstr">
      <vt:lpstr>Arial</vt:lpstr>
      <vt:lpstr>Calibri</vt:lpstr>
      <vt:lpstr>Courier New</vt:lpstr>
      <vt:lpstr>Times New Roman</vt:lpstr>
      <vt:lpstr>Wingdings</vt:lpstr>
      <vt:lpstr>2_Office Theme</vt:lpstr>
      <vt:lpstr>3_Office Theme</vt:lpstr>
      <vt:lpstr>Dentistry and Dementia  MODULE 16</vt:lpstr>
      <vt:lpstr>Copyright Language </vt:lpstr>
      <vt:lpstr>Outline</vt:lpstr>
      <vt:lpstr>Learning Objectives</vt:lpstr>
      <vt:lpstr>Key Take-Home Messages</vt:lpstr>
      <vt:lpstr>Case Report</vt:lpstr>
      <vt:lpstr>Case Report (continued)</vt:lpstr>
      <vt:lpstr>Quality of Life</vt:lpstr>
      <vt:lpstr>Quality of Life (continued)</vt:lpstr>
      <vt:lpstr>Oral Health</vt:lpstr>
      <vt:lpstr>Outline 2 - Oral implications of systemic disease</vt:lpstr>
      <vt:lpstr>Impact of Systemic Disease on Oral Care - 1</vt:lpstr>
      <vt:lpstr>Impact of Systemic Disease on Oral Care - 2</vt:lpstr>
      <vt:lpstr>Aspiration Pneumonia</vt:lpstr>
      <vt:lpstr>Diabetes and Oral Health</vt:lpstr>
      <vt:lpstr>Anticoagulation</vt:lpstr>
      <vt:lpstr>Head and Neck Irradiation</vt:lpstr>
      <vt:lpstr>Bisphosphonates</vt:lpstr>
      <vt:lpstr>Outline 3 - Antibiotic prophylaxis prior to dental care</vt:lpstr>
      <vt:lpstr>Antibiotic Prophylaxis Prior to Dental Care? - The Issue</vt:lpstr>
      <vt:lpstr>Antibiotic Prophylaxis Prior to Dental Care – The Guidance</vt:lpstr>
      <vt:lpstr>Outline 4 - Oral impact of medications</vt:lpstr>
      <vt:lpstr>Oral Impact of Medications</vt:lpstr>
      <vt:lpstr>Oral Assessment</vt:lpstr>
      <vt:lpstr>Outline 5 - Preparation for entering the mouth</vt:lpstr>
      <vt:lpstr>Preparation for Entering the Mouth</vt:lpstr>
      <vt:lpstr>Oral Assessment: Skin of Face, Scalp, and Neck, Nodes of the Head and Neck</vt:lpstr>
      <vt:lpstr>Oral Assessment: Lips and Labial Mucosa (Inside Lining of the Lips)</vt:lpstr>
      <vt:lpstr>Oral Assessment: Buccal (Cheek) Mucosa</vt:lpstr>
      <vt:lpstr>Oral Assessment Hard and Soft Palate Oropharynx</vt:lpstr>
      <vt:lpstr>Oral Assessment: Tongue</vt:lpstr>
      <vt:lpstr>Oral Assessment: Floor of the Mouth</vt:lpstr>
      <vt:lpstr>Oral Assessment: Teeth and Supporting Structures</vt:lpstr>
      <vt:lpstr>Outline 6 - Oral diseases common to older adults</vt:lpstr>
      <vt:lpstr>Oral Diseases Common to Older Adults</vt:lpstr>
      <vt:lpstr>Caries</vt:lpstr>
      <vt:lpstr>Caries Epidemiology</vt:lpstr>
      <vt:lpstr>Caries Location</vt:lpstr>
      <vt:lpstr>Caries Development</vt:lpstr>
      <vt:lpstr>Caries Risk is Increased in the Presence of:</vt:lpstr>
      <vt:lpstr>Caries Risk in Persons Living with Dementia</vt:lpstr>
      <vt:lpstr>Plaque Biofilm Reduction</vt:lpstr>
      <vt:lpstr>Outline 7 - Assisting with oral hygiene</vt:lpstr>
      <vt:lpstr>Assisting with Oral Hygiene</vt:lpstr>
      <vt:lpstr>Brushing</vt:lpstr>
      <vt:lpstr>Cleaning Between the Teeth</vt:lpstr>
      <vt:lpstr>Fluoride</vt:lpstr>
      <vt:lpstr>Delivery of Fluoride</vt:lpstr>
      <vt:lpstr>Sources of Fluoride Effective for Reducing Caries Risk</vt:lpstr>
      <vt:lpstr>Case Presentation</vt:lpstr>
      <vt:lpstr>Outline 8 - Salivary Flow</vt:lpstr>
      <vt:lpstr>Salivary Flow</vt:lpstr>
      <vt:lpstr>Management of Xerostomia/Salivary Hypofunction </vt:lpstr>
      <vt:lpstr>Salivary Stimulation</vt:lpstr>
      <vt:lpstr>Salivary Replacement</vt:lpstr>
      <vt:lpstr>Diet</vt:lpstr>
      <vt:lpstr>Outline 9 - Periodontal Disease </vt:lpstr>
      <vt:lpstr>Periodontal Disease</vt:lpstr>
      <vt:lpstr>Periodontal Disease (continued)</vt:lpstr>
      <vt:lpstr>Oral Cancer</vt:lpstr>
      <vt:lpstr>Edentulousness--Toothlessness</vt:lpstr>
      <vt:lpstr>Toothlessness and Dentures</vt:lpstr>
      <vt:lpstr>Outline 10 - Denture Care for Persons Living with Dementia</vt:lpstr>
      <vt:lpstr>Denture Care for Persons Living with Dementia</vt:lpstr>
      <vt:lpstr>Dentures in Congregate Settings</vt:lpstr>
      <vt:lpstr>Oral Health and Adults with Intellectual Disability</vt:lpstr>
      <vt:lpstr>Dental Treatment Options</vt:lpstr>
      <vt:lpstr>Outline 11 - Early Intervention</vt:lpstr>
      <vt:lpstr>Early Intervention</vt:lpstr>
      <vt:lpstr>Access and Finance</vt:lpstr>
      <vt:lpstr>Behavioral Issues in the Dental Setting</vt:lpstr>
      <vt:lpstr>Realistic Expectations</vt:lpstr>
      <vt:lpstr>Quality of Life</vt:lpstr>
      <vt:lpstr>Evaluation</vt:lpstr>
      <vt:lpstr>Evaluation (continued)</vt:lpstr>
      <vt:lpstr>Acknowledgements</vt:lpstr>
      <vt:lpstr>Brought to you by the U.S. Department of Health and Human Services, Health Resources and Services Administration</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Dentistry and Dementia - Module 16</dc:title>
  <dc:subject>Dentistry and Dementia - Module 16</dc:subject>
  <dc:creator>Department of Health and Human Services;Health Resources and Services Administration</dc:creator>
  <cp:keywords>Dentistry and Dementia - Module 16</cp:keywords>
  <cp:lastModifiedBy>Cummings, Mackenzie (HRSA)</cp:lastModifiedBy>
  <cp:revision>303</cp:revision>
  <dcterms:created xsi:type="dcterms:W3CDTF">2015-08-24T12:09:41Z</dcterms:created>
  <dcterms:modified xsi:type="dcterms:W3CDTF">2019-01-02T19:12:54Z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0x01010048F67234D7727749955A18EB9CD6DB92</vt:lpwstr>
  </property>
</Properties>
</file>