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1" r:id="rId2"/>
  </p:sldMasterIdLst>
  <p:notesMasterIdLst>
    <p:notesMasterId r:id="rId43"/>
  </p:notesMasterIdLst>
  <p:sldIdLst>
    <p:sldId id="256" r:id="rId3"/>
    <p:sldId id="292" r:id="rId4"/>
    <p:sldId id="257" r:id="rId5"/>
    <p:sldId id="258" r:id="rId6"/>
    <p:sldId id="289" r:id="rId7"/>
    <p:sldId id="259" r:id="rId8"/>
    <p:sldId id="282" r:id="rId9"/>
    <p:sldId id="261" r:id="rId10"/>
    <p:sldId id="299" r:id="rId11"/>
    <p:sldId id="262" r:id="rId12"/>
    <p:sldId id="263" r:id="rId13"/>
    <p:sldId id="264" r:id="rId14"/>
    <p:sldId id="283" r:id="rId15"/>
    <p:sldId id="265" r:id="rId16"/>
    <p:sldId id="295" r:id="rId17"/>
    <p:sldId id="266" r:id="rId18"/>
    <p:sldId id="285" r:id="rId19"/>
    <p:sldId id="267" r:id="rId20"/>
    <p:sldId id="268" r:id="rId21"/>
    <p:sldId id="297" r:id="rId22"/>
    <p:sldId id="269" r:id="rId23"/>
    <p:sldId id="284" r:id="rId24"/>
    <p:sldId id="270" r:id="rId25"/>
    <p:sldId id="298" r:id="rId26"/>
    <p:sldId id="302" r:id="rId27"/>
    <p:sldId id="300" r:id="rId28"/>
    <p:sldId id="271" r:id="rId29"/>
    <p:sldId id="272" r:id="rId30"/>
    <p:sldId id="273" r:id="rId31"/>
    <p:sldId id="274" r:id="rId32"/>
    <p:sldId id="275" r:id="rId33"/>
    <p:sldId id="276" r:id="rId34"/>
    <p:sldId id="277" r:id="rId35"/>
    <p:sldId id="278" r:id="rId36"/>
    <p:sldId id="260" r:id="rId37"/>
    <p:sldId id="287" r:id="rId38"/>
    <p:sldId id="286" r:id="rId39"/>
    <p:sldId id="288" r:id="rId40"/>
    <p:sldId id="290"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 userDrawn="1">
          <p15:clr>
            <a:srgbClr val="A4A3A4"/>
          </p15:clr>
        </p15:guide>
        <p15:guide id="3" orient="horz" pos="720" userDrawn="1">
          <p15:clr>
            <a:srgbClr val="A4A3A4"/>
          </p15:clr>
        </p15:guide>
        <p15:guide id="4" pos="29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wrence Hwang" initials="LH" lastIdx="3" clrIdx="0"/>
  <p:cmAuthor id="1" name="lynne schneider" initials="ls" lastIdx="4" clrIdx="1">
    <p:extLst/>
  </p:cmAuthor>
  <p:cmAuthor id="2" name="Blonska, Joanna (HRSA)" initials="BJ("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a:srgbClr val="792977"/>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9" autoAdjust="0"/>
  </p:normalViewPr>
  <p:slideViewPr>
    <p:cSldViewPr>
      <p:cViewPr varScale="1">
        <p:scale>
          <a:sx n="104" d="100"/>
          <a:sy n="104" d="100"/>
        </p:scale>
        <p:origin x="1446" y="126"/>
      </p:cViewPr>
      <p:guideLst>
        <p:guide orient="horz" pos="576"/>
        <p:guide pos="384"/>
        <p:guide orient="horz" pos="720"/>
        <p:guide pos="2980"/>
      </p:guideLst>
    </p:cSldViewPr>
  </p:slideViewPr>
  <p:outlineViewPr>
    <p:cViewPr>
      <p:scale>
        <a:sx n="33" d="100"/>
        <a:sy n="33" d="100"/>
      </p:scale>
      <p:origin x="0" y="-315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9/27/2018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dirty="0"/>
          </a:p>
        </p:txBody>
      </p:sp>
    </p:spTree>
    <p:extLst>
      <p:ext uri="{BB962C8B-B14F-4D97-AF65-F5344CB8AC3E}">
        <p14:creationId xmlns:p14="http://schemas.microsoft.com/office/powerpoint/2010/main" val="42814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dirty="0"/>
          </a:p>
        </p:txBody>
      </p:sp>
    </p:spTree>
    <p:extLst>
      <p:ext uri="{BB962C8B-B14F-4D97-AF65-F5344CB8AC3E}">
        <p14:creationId xmlns:p14="http://schemas.microsoft.com/office/powerpoint/2010/main" val="396212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dirty="0"/>
          </a:p>
        </p:txBody>
      </p:sp>
    </p:spTree>
    <p:extLst>
      <p:ext uri="{BB962C8B-B14F-4D97-AF65-F5344CB8AC3E}">
        <p14:creationId xmlns:p14="http://schemas.microsoft.com/office/powerpoint/2010/main" val="178086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dirty="0"/>
          </a:p>
        </p:txBody>
      </p:sp>
    </p:spTree>
    <p:extLst>
      <p:ext uri="{BB962C8B-B14F-4D97-AF65-F5344CB8AC3E}">
        <p14:creationId xmlns:p14="http://schemas.microsoft.com/office/powerpoint/2010/main" val="421041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dirty="0"/>
          </a:p>
        </p:txBody>
      </p:sp>
    </p:spTree>
    <p:extLst>
      <p:ext uri="{BB962C8B-B14F-4D97-AF65-F5344CB8AC3E}">
        <p14:creationId xmlns:p14="http://schemas.microsoft.com/office/powerpoint/2010/main" val="396190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dirty="0"/>
          </a:p>
        </p:txBody>
      </p:sp>
    </p:spTree>
    <p:extLst>
      <p:ext uri="{BB962C8B-B14F-4D97-AF65-F5344CB8AC3E}">
        <p14:creationId xmlns:p14="http://schemas.microsoft.com/office/powerpoint/2010/main" val="6018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dirty="0"/>
          </a:p>
        </p:txBody>
      </p:sp>
    </p:spTree>
    <p:extLst>
      <p:ext uri="{BB962C8B-B14F-4D97-AF65-F5344CB8AC3E}">
        <p14:creationId xmlns:p14="http://schemas.microsoft.com/office/powerpoint/2010/main" val="14193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dirty="0"/>
          </a:p>
        </p:txBody>
      </p:sp>
    </p:spTree>
    <p:extLst>
      <p:ext uri="{BB962C8B-B14F-4D97-AF65-F5344CB8AC3E}">
        <p14:creationId xmlns:p14="http://schemas.microsoft.com/office/powerpoint/2010/main" val="124673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dirty="0"/>
          </a:p>
        </p:txBody>
      </p:sp>
    </p:spTree>
    <p:extLst>
      <p:ext uri="{BB962C8B-B14F-4D97-AF65-F5344CB8AC3E}">
        <p14:creationId xmlns:p14="http://schemas.microsoft.com/office/powerpoint/2010/main" val="70501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dirty="0"/>
          </a:p>
        </p:txBody>
      </p:sp>
    </p:spTree>
    <p:extLst>
      <p:ext uri="{BB962C8B-B14F-4D97-AF65-F5344CB8AC3E}">
        <p14:creationId xmlns:p14="http://schemas.microsoft.com/office/powerpoint/2010/main" val="70501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dirty="0"/>
          </a:p>
        </p:txBody>
      </p:sp>
    </p:spTree>
    <p:extLst>
      <p:ext uri="{BB962C8B-B14F-4D97-AF65-F5344CB8AC3E}">
        <p14:creationId xmlns:p14="http://schemas.microsoft.com/office/powerpoint/2010/main" val="1116042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dirty="0"/>
          </a:p>
        </p:txBody>
      </p:sp>
    </p:spTree>
    <p:extLst>
      <p:ext uri="{BB962C8B-B14F-4D97-AF65-F5344CB8AC3E}">
        <p14:creationId xmlns:p14="http://schemas.microsoft.com/office/powerpoint/2010/main" val="389920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dirty="0"/>
          </a:p>
        </p:txBody>
      </p:sp>
    </p:spTree>
    <p:extLst>
      <p:ext uri="{BB962C8B-B14F-4D97-AF65-F5344CB8AC3E}">
        <p14:creationId xmlns:p14="http://schemas.microsoft.com/office/powerpoint/2010/main" val="430048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dirty="0"/>
          </a:p>
        </p:txBody>
      </p:sp>
    </p:spTree>
    <p:extLst>
      <p:ext uri="{BB962C8B-B14F-4D97-AF65-F5344CB8AC3E}">
        <p14:creationId xmlns:p14="http://schemas.microsoft.com/office/powerpoint/2010/main" val="170896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dirty="0"/>
          </a:p>
        </p:txBody>
      </p:sp>
    </p:spTree>
    <p:extLst>
      <p:ext uri="{BB962C8B-B14F-4D97-AF65-F5344CB8AC3E}">
        <p14:creationId xmlns:p14="http://schemas.microsoft.com/office/powerpoint/2010/main" val="111019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dirty="0"/>
          </a:p>
        </p:txBody>
      </p:sp>
    </p:spTree>
    <p:extLst>
      <p:ext uri="{BB962C8B-B14F-4D97-AF65-F5344CB8AC3E}">
        <p14:creationId xmlns:p14="http://schemas.microsoft.com/office/powerpoint/2010/main" val="60174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dirty="0"/>
          </a:p>
        </p:txBody>
      </p:sp>
    </p:spTree>
    <p:extLst>
      <p:ext uri="{BB962C8B-B14F-4D97-AF65-F5344CB8AC3E}">
        <p14:creationId xmlns:p14="http://schemas.microsoft.com/office/powerpoint/2010/main" val="395579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dirty="0"/>
          </a:p>
        </p:txBody>
      </p:sp>
    </p:spTree>
    <p:extLst>
      <p:ext uri="{BB962C8B-B14F-4D97-AF65-F5344CB8AC3E}">
        <p14:creationId xmlns:p14="http://schemas.microsoft.com/office/powerpoint/2010/main" val="34799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dirty="0"/>
          </a:p>
        </p:txBody>
      </p:sp>
    </p:spTree>
    <p:extLst>
      <p:ext uri="{BB962C8B-B14F-4D97-AF65-F5344CB8AC3E}">
        <p14:creationId xmlns:p14="http://schemas.microsoft.com/office/powerpoint/2010/main" val="236294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dirty="0"/>
          </a:p>
        </p:txBody>
      </p:sp>
    </p:spTree>
    <p:extLst>
      <p:ext uri="{BB962C8B-B14F-4D97-AF65-F5344CB8AC3E}">
        <p14:creationId xmlns:p14="http://schemas.microsoft.com/office/powerpoint/2010/main" val="2732255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50"/>
            <a:ext cx="4114800" cy="3086100"/>
          </a:xfrm>
        </p:spPr>
      </p:sp>
      <p:sp>
        <p:nvSpPr>
          <p:cNvPr id="3" name="Notes Placeholder 2"/>
          <p:cNvSpPr>
            <a:spLocks noGrp="1"/>
          </p:cNvSpPr>
          <p:nvPr>
            <p:ph type="body" idx="1"/>
          </p:nvPr>
        </p:nvSpPr>
        <p:spPr>
          <a:xfrm>
            <a:off x="685800" y="32004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dirty="0"/>
          </a:p>
        </p:txBody>
      </p:sp>
    </p:spTree>
    <p:extLst>
      <p:ext uri="{BB962C8B-B14F-4D97-AF65-F5344CB8AC3E}">
        <p14:creationId xmlns:p14="http://schemas.microsoft.com/office/powerpoint/2010/main" val="141306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dirty="0"/>
          </a:p>
        </p:txBody>
      </p:sp>
    </p:spTree>
    <p:extLst>
      <p:ext uri="{BB962C8B-B14F-4D97-AF65-F5344CB8AC3E}">
        <p14:creationId xmlns:p14="http://schemas.microsoft.com/office/powerpoint/2010/main" val="391560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dirty="0"/>
          </a:p>
        </p:txBody>
      </p:sp>
    </p:spTree>
    <p:extLst>
      <p:ext uri="{BB962C8B-B14F-4D97-AF65-F5344CB8AC3E}">
        <p14:creationId xmlns:p14="http://schemas.microsoft.com/office/powerpoint/2010/main" val="262020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dirty="0"/>
          </a:p>
        </p:txBody>
      </p:sp>
    </p:spTree>
    <p:extLst>
      <p:ext uri="{BB962C8B-B14F-4D97-AF65-F5344CB8AC3E}">
        <p14:creationId xmlns:p14="http://schemas.microsoft.com/office/powerpoint/2010/main" val="58834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dirty="0"/>
          </a:p>
        </p:txBody>
      </p:sp>
    </p:spTree>
    <p:extLst>
      <p:ext uri="{BB962C8B-B14F-4D97-AF65-F5344CB8AC3E}">
        <p14:creationId xmlns:p14="http://schemas.microsoft.com/office/powerpoint/2010/main" val="3032140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7463"/>
            <a:ext cx="4114800" cy="3086100"/>
          </a:xfrm>
        </p:spPr>
      </p:sp>
      <p:sp>
        <p:nvSpPr>
          <p:cNvPr id="3" name="Notes Placeholder 2"/>
          <p:cNvSpPr>
            <a:spLocks noGrp="1"/>
          </p:cNvSpPr>
          <p:nvPr>
            <p:ph type="body" idx="1"/>
          </p:nvPr>
        </p:nvSpPr>
        <p:spPr>
          <a:xfrm>
            <a:off x="685800" y="313885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dirty="0"/>
          </a:p>
        </p:txBody>
      </p:sp>
    </p:spTree>
    <p:extLst>
      <p:ext uri="{BB962C8B-B14F-4D97-AF65-F5344CB8AC3E}">
        <p14:creationId xmlns:p14="http://schemas.microsoft.com/office/powerpoint/2010/main" val="2453193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dirty="0"/>
          </a:p>
        </p:txBody>
      </p:sp>
    </p:spTree>
    <p:extLst>
      <p:ext uri="{BB962C8B-B14F-4D97-AF65-F5344CB8AC3E}">
        <p14:creationId xmlns:p14="http://schemas.microsoft.com/office/powerpoint/2010/main" val="352662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dirty="0"/>
          </a:p>
        </p:txBody>
      </p:sp>
    </p:spTree>
    <p:extLst>
      <p:ext uri="{BB962C8B-B14F-4D97-AF65-F5344CB8AC3E}">
        <p14:creationId xmlns:p14="http://schemas.microsoft.com/office/powerpoint/2010/main" val="220707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4925"/>
            <a:ext cx="4114800" cy="3086100"/>
          </a:xfrm>
        </p:spPr>
      </p:sp>
      <p:sp>
        <p:nvSpPr>
          <p:cNvPr id="3" name="Notes Placeholder 2"/>
          <p:cNvSpPr>
            <a:spLocks noGrp="1"/>
          </p:cNvSpPr>
          <p:nvPr>
            <p:ph type="body" idx="1"/>
          </p:nvPr>
        </p:nvSpPr>
        <p:spPr>
          <a:xfrm>
            <a:off x="685800" y="3156438"/>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dirty="0"/>
          </a:p>
        </p:txBody>
      </p:sp>
    </p:spTree>
    <p:extLst>
      <p:ext uri="{BB962C8B-B14F-4D97-AF65-F5344CB8AC3E}">
        <p14:creationId xmlns:p14="http://schemas.microsoft.com/office/powerpoint/2010/main" val="1397758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dirty="0"/>
          </a:p>
        </p:txBody>
      </p:sp>
    </p:spTree>
    <p:extLst>
      <p:ext uri="{BB962C8B-B14F-4D97-AF65-F5344CB8AC3E}">
        <p14:creationId xmlns:p14="http://schemas.microsoft.com/office/powerpoint/2010/main" val="165621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dirty="0"/>
          </a:p>
        </p:txBody>
      </p:sp>
    </p:spTree>
    <p:extLst>
      <p:ext uri="{BB962C8B-B14F-4D97-AF65-F5344CB8AC3E}">
        <p14:creationId xmlns:p14="http://schemas.microsoft.com/office/powerpoint/2010/main" val="1695122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dirty="0"/>
          </a:p>
        </p:txBody>
      </p:sp>
    </p:spTree>
    <p:extLst>
      <p:ext uri="{BB962C8B-B14F-4D97-AF65-F5344CB8AC3E}">
        <p14:creationId xmlns:p14="http://schemas.microsoft.com/office/powerpoint/2010/main" val="1106545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dirty="0"/>
          </a:p>
        </p:txBody>
      </p:sp>
    </p:spTree>
    <p:extLst>
      <p:ext uri="{BB962C8B-B14F-4D97-AF65-F5344CB8AC3E}">
        <p14:creationId xmlns:p14="http://schemas.microsoft.com/office/powerpoint/2010/main" val="1900527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dirty="0"/>
          </a:p>
        </p:txBody>
      </p:sp>
    </p:spTree>
    <p:extLst>
      <p:ext uri="{BB962C8B-B14F-4D97-AF65-F5344CB8AC3E}">
        <p14:creationId xmlns:p14="http://schemas.microsoft.com/office/powerpoint/2010/main" val="343002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dirty="0"/>
          </a:p>
        </p:txBody>
      </p:sp>
    </p:spTree>
    <p:extLst>
      <p:ext uri="{BB962C8B-B14F-4D97-AF65-F5344CB8AC3E}">
        <p14:creationId xmlns:p14="http://schemas.microsoft.com/office/powerpoint/2010/main" val="236354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dirty="0"/>
          </a:p>
        </p:txBody>
      </p:sp>
    </p:spTree>
    <p:extLst>
      <p:ext uri="{BB962C8B-B14F-4D97-AF65-F5344CB8AC3E}">
        <p14:creationId xmlns:p14="http://schemas.microsoft.com/office/powerpoint/2010/main" val="146666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dirty="0"/>
          </a:p>
        </p:txBody>
      </p:sp>
    </p:spTree>
    <p:extLst>
      <p:ext uri="{BB962C8B-B14F-4D97-AF65-F5344CB8AC3E}">
        <p14:creationId xmlns:p14="http://schemas.microsoft.com/office/powerpoint/2010/main" val="175950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dirty="0"/>
          </a:p>
        </p:txBody>
      </p:sp>
    </p:spTree>
    <p:extLst>
      <p:ext uri="{BB962C8B-B14F-4D97-AF65-F5344CB8AC3E}">
        <p14:creationId xmlns:p14="http://schemas.microsoft.com/office/powerpoint/2010/main" val="177549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dirty="0"/>
          </a:p>
        </p:txBody>
      </p:sp>
    </p:spTree>
    <p:extLst>
      <p:ext uri="{BB962C8B-B14F-4D97-AF65-F5344CB8AC3E}">
        <p14:creationId xmlns:p14="http://schemas.microsoft.com/office/powerpoint/2010/main" val="262626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dirty="0"/>
          </a:p>
        </p:txBody>
      </p:sp>
    </p:spTree>
    <p:extLst>
      <p:ext uri="{BB962C8B-B14F-4D97-AF65-F5344CB8AC3E}">
        <p14:creationId xmlns:p14="http://schemas.microsoft.com/office/powerpoint/2010/main" val="209925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dirty="0"/>
          </a:p>
        </p:txBody>
      </p:sp>
    </p:spTree>
    <p:extLst>
      <p:ext uri="{BB962C8B-B14F-4D97-AF65-F5344CB8AC3E}">
        <p14:creationId xmlns:p14="http://schemas.microsoft.com/office/powerpoint/2010/main" val="122025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4757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356947234"/>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89232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177742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19360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833633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70077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47137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9229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664412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41648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711241894"/>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946461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Content Placeholder 5">
            <a:extLst>
              <a:ext uri="{FF2B5EF4-FFF2-40B4-BE49-F238E27FC236}">
                <a16:creationId xmlns:a16="http://schemas.microsoft.com/office/drawing/2014/main" id="{37E61D10-0CA4-4038-B1E5-60EB2C9AB164}"/>
              </a:ext>
            </a:extLst>
          </p:cNvPr>
          <p:cNvSpPr>
            <a:spLocks noGrp="1"/>
          </p:cNvSpPr>
          <p:nvPr>
            <p:ph sz="quarter" idx="13"/>
          </p:nvPr>
        </p:nvSpPr>
        <p:spPr>
          <a:xfrm>
            <a:off x="1371600" y="4343400"/>
            <a:ext cx="6400800" cy="1216025"/>
          </a:xfrm>
        </p:spPr>
        <p:txBody>
          <a:bodyPr>
            <a:noAutofit/>
          </a:bodyPr>
          <a:lstStyle>
            <a:lvl1pPr indent="0" algn="ctr">
              <a:spcBef>
                <a:spcPts val="0"/>
              </a:spcBef>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endParaRPr lang="en-US" dirty="0"/>
          </a:p>
        </p:txBody>
      </p:sp>
    </p:spTree>
    <p:extLst>
      <p:ext uri="{BB962C8B-B14F-4D97-AF65-F5344CB8AC3E}">
        <p14:creationId xmlns:p14="http://schemas.microsoft.com/office/powerpoint/2010/main" val="167524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20342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45862883"/>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98944300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20621647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9089003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704772464"/>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46190622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11119633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3" name="Group 62"/>
          <p:cNvGrpSpPr/>
          <p:nvPr userDrawn="1"/>
        </p:nvGrpSpPr>
        <p:grpSpPr>
          <a:xfrm>
            <a:off x="513087" y="-18238"/>
            <a:ext cx="8054040" cy="307777"/>
            <a:chOff x="513087" y="-18238"/>
            <a:chExt cx="8054040" cy="307777"/>
          </a:xfrm>
        </p:grpSpPr>
        <p:grpSp>
          <p:nvGrpSpPr>
            <p:cNvPr id="64" name="Group 63"/>
            <p:cNvGrpSpPr/>
            <p:nvPr userDrawn="1"/>
          </p:nvGrpSpPr>
          <p:grpSpPr>
            <a:xfrm>
              <a:off x="513087" y="-18238"/>
              <a:ext cx="8054040" cy="307777"/>
              <a:chOff x="513087" y="-18238"/>
              <a:chExt cx="8054040" cy="307777"/>
            </a:xfrm>
          </p:grpSpPr>
          <p:sp>
            <p:nvSpPr>
              <p:cNvPr id="66" name="TextBox 65"/>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nvGrpSpPr>
              <p:cNvPr id="67" name="Group 66"/>
              <p:cNvGrpSpPr/>
              <p:nvPr userDrawn="1"/>
            </p:nvGrpSpPr>
            <p:grpSpPr>
              <a:xfrm>
                <a:off x="1317181" y="-3595"/>
                <a:ext cx="7249946" cy="262958"/>
                <a:chOff x="616951" y="-3595"/>
                <a:chExt cx="7249946" cy="262958"/>
              </a:xfrm>
            </p:grpSpPr>
            <p:sp>
              <p:nvSpPr>
                <p:cNvPr id="68" name="Rectangle 67"/>
                <p:cNvSpPr/>
                <p:nvPr userDrawn="1"/>
              </p:nvSpPr>
              <p:spPr>
                <a:xfrm>
                  <a:off x="616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69" name="Rectangle 68"/>
                <p:cNvSpPr/>
                <p:nvPr userDrawn="1"/>
              </p:nvSpPr>
              <p:spPr>
                <a:xfrm>
                  <a:off x="1076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70" name="Rectangle 69"/>
                <p:cNvSpPr/>
                <p:nvPr userDrawn="1"/>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71" name="Rectangle 70"/>
                <p:cNvSpPr/>
                <p:nvPr userDrawn="1"/>
              </p:nvSpPr>
              <p:spPr>
                <a:xfrm>
                  <a:off x="1996790" y="0"/>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4</a:t>
                  </a:r>
                </a:p>
              </p:txBody>
            </p:sp>
            <p:sp>
              <p:nvSpPr>
                <p:cNvPr id="72" name="Rectangle 71"/>
                <p:cNvSpPr/>
                <p:nvPr userDrawn="1"/>
              </p:nvSpPr>
              <p:spPr>
                <a:xfrm>
                  <a:off x="244300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73" name="Rectangle 72"/>
                <p:cNvSpPr/>
                <p:nvPr userDrawn="1"/>
              </p:nvSpPr>
              <p:spPr>
                <a:xfrm>
                  <a:off x="2902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74" name="Rectangle 73"/>
                <p:cNvSpPr/>
                <p:nvPr userDrawn="1"/>
              </p:nvSpPr>
              <p:spPr>
                <a:xfrm>
                  <a:off x="336289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75" name="Rectangle 74"/>
                <p:cNvSpPr/>
                <p:nvPr userDrawn="1"/>
              </p:nvSpPr>
              <p:spPr>
                <a:xfrm>
                  <a:off x="428278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76" name="Rectangle 75"/>
                <p:cNvSpPr/>
                <p:nvPr userDrawn="1"/>
              </p:nvSpPr>
              <p:spPr>
                <a:xfrm>
                  <a:off x="474273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77" name="Rectangle 76"/>
                <p:cNvSpPr/>
                <p:nvPr userDrawn="1"/>
              </p:nvSpPr>
              <p:spPr>
                <a:xfrm>
                  <a:off x="5188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78" name="Rectangle 77"/>
                <p:cNvSpPr/>
                <p:nvPr userDrawn="1"/>
              </p:nvSpPr>
              <p:spPr>
                <a:xfrm>
                  <a:off x="5648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79" name="Rectangle 78"/>
                <p:cNvSpPr/>
                <p:nvPr userDrawn="1"/>
              </p:nvSpPr>
              <p:spPr>
                <a:xfrm>
                  <a:off x="610884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80" name="Rectangle 79"/>
                <p:cNvSpPr/>
                <p:nvPr userDrawn="1"/>
              </p:nvSpPr>
              <p:spPr>
                <a:xfrm>
                  <a:off x="655320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81" name="Rectangle 80"/>
                <p:cNvSpPr/>
                <p:nvPr userDrawn="1"/>
              </p:nvSpPr>
              <p:spPr>
                <a:xfrm>
                  <a:off x="701314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82" name="Rectangle 81"/>
                <p:cNvSpPr/>
                <p:nvPr userDrawn="1"/>
              </p:nvSpPr>
              <p:spPr>
                <a:xfrm>
                  <a:off x="747309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grpSp>
        </p:grpSp>
        <p:sp>
          <p:nvSpPr>
            <p:cNvPr id="65" name="Rectangle 64"/>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grpSp>
    </p:spTree>
    <p:extLst>
      <p:ext uri="{BB962C8B-B14F-4D97-AF65-F5344CB8AC3E}">
        <p14:creationId xmlns:p14="http://schemas.microsoft.com/office/powerpoint/2010/main" val="14168431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49" r:id="rId20"/>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2" name="Group 61"/>
          <p:cNvGrpSpPr/>
          <p:nvPr userDrawn="1"/>
        </p:nvGrpSpPr>
        <p:grpSpPr>
          <a:xfrm>
            <a:off x="513087" y="-18238"/>
            <a:ext cx="8054040" cy="307777"/>
            <a:chOff x="513087" y="-18238"/>
            <a:chExt cx="8054040" cy="307777"/>
          </a:xfrm>
        </p:grpSpPr>
        <p:grpSp>
          <p:nvGrpSpPr>
            <p:cNvPr id="63" name="Group 62"/>
            <p:cNvGrpSpPr/>
            <p:nvPr userDrawn="1"/>
          </p:nvGrpSpPr>
          <p:grpSpPr>
            <a:xfrm>
              <a:off x="513087" y="-18238"/>
              <a:ext cx="8054040" cy="307777"/>
              <a:chOff x="513087" y="-18238"/>
              <a:chExt cx="8054040" cy="307777"/>
            </a:xfrm>
          </p:grpSpPr>
          <p:sp>
            <p:nvSpPr>
              <p:cNvPr id="65" name="TextBox 64"/>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grpSp>
            <p:nvGrpSpPr>
              <p:cNvPr id="66" name="Group 65"/>
              <p:cNvGrpSpPr/>
              <p:nvPr userDrawn="1"/>
            </p:nvGrpSpPr>
            <p:grpSpPr>
              <a:xfrm>
                <a:off x="1317181" y="-3595"/>
                <a:ext cx="7249946" cy="262958"/>
                <a:chOff x="616951" y="-3595"/>
                <a:chExt cx="7249946" cy="262958"/>
              </a:xfrm>
            </p:grpSpPr>
            <p:sp>
              <p:nvSpPr>
                <p:cNvPr id="67" name="Rectangle 66"/>
                <p:cNvSpPr/>
                <p:nvPr userDrawn="1"/>
              </p:nvSpPr>
              <p:spPr>
                <a:xfrm>
                  <a:off x="616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68" name="Rectangle 67"/>
                <p:cNvSpPr/>
                <p:nvPr userDrawn="1"/>
              </p:nvSpPr>
              <p:spPr>
                <a:xfrm>
                  <a:off x="1076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2</a:t>
                  </a:r>
                </a:p>
              </p:txBody>
            </p:sp>
            <p:sp>
              <p:nvSpPr>
                <p:cNvPr id="69" name="Rectangle 68"/>
                <p:cNvSpPr/>
                <p:nvPr userDrawn="1"/>
              </p:nvSpPr>
              <p:spPr>
                <a:xfrm>
                  <a:off x="153684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70" name="Rectangle 69"/>
                <p:cNvSpPr/>
                <p:nvPr userDrawn="1"/>
              </p:nvSpPr>
              <p:spPr>
                <a:xfrm>
                  <a:off x="1996790" y="0"/>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4</a:t>
                  </a:r>
                </a:p>
              </p:txBody>
            </p:sp>
            <p:sp>
              <p:nvSpPr>
                <p:cNvPr id="71" name="Rectangle 70"/>
                <p:cNvSpPr/>
                <p:nvPr userDrawn="1"/>
              </p:nvSpPr>
              <p:spPr>
                <a:xfrm>
                  <a:off x="244300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72" name="Rectangle 71"/>
                <p:cNvSpPr/>
                <p:nvPr userDrawn="1"/>
              </p:nvSpPr>
              <p:spPr>
                <a:xfrm>
                  <a:off x="2902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73" name="Rectangle 72"/>
                <p:cNvSpPr/>
                <p:nvPr userDrawn="1"/>
              </p:nvSpPr>
              <p:spPr>
                <a:xfrm>
                  <a:off x="336289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74" name="Rectangle 73"/>
                <p:cNvSpPr/>
                <p:nvPr userDrawn="1"/>
              </p:nvSpPr>
              <p:spPr>
                <a:xfrm>
                  <a:off x="428278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75" name="Rectangle 74"/>
                <p:cNvSpPr/>
                <p:nvPr userDrawn="1"/>
              </p:nvSpPr>
              <p:spPr>
                <a:xfrm>
                  <a:off x="474273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76" name="Rectangle 75"/>
                <p:cNvSpPr/>
                <p:nvPr userDrawn="1"/>
              </p:nvSpPr>
              <p:spPr>
                <a:xfrm>
                  <a:off x="518895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77" name="Rectangle 76"/>
                <p:cNvSpPr/>
                <p:nvPr userDrawn="1"/>
              </p:nvSpPr>
              <p:spPr>
                <a:xfrm>
                  <a:off x="564889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78" name="Rectangle 77"/>
                <p:cNvSpPr/>
                <p:nvPr userDrawn="1"/>
              </p:nvSpPr>
              <p:spPr>
                <a:xfrm>
                  <a:off x="610884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79" name="Rectangle 78"/>
                <p:cNvSpPr/>
                <p:nvPr userDrawn="1"/>
              </p:nvSpPr>
              <p:spPr>
                <a:xfrm>
                  <a:off x="655320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80" name="Rectangle 79"/>
                <p:cNvSpPr/>
                <p:nvPr userDrawn="1"/>
              </p:nvSpPr>
              <p:spPr>
                <a:xfrm>
                  <a:off x="701314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81" name="Rectangle 80"/>
                <p:cNvSpPr/>
                <p:nvPr userDrawn="1"/>
              </p:nvSpPr>
              <p:spPr>
                <a:xfrm>
                  <a:off x="747309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grpSp>
        </p:grpSp>
        <p:sp>
          <p:nvSpPr>
            <p:cNvPr id="64" name="Rectangle 63"/>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grpSp>
    </p:spTree>
    <p:extLst>
      <p:ext uri="{BB962C8B-B14F-4D97-AF65-F5344CB8AC3E}">
        <p14:creationId xmlns:p14="http://schemas.microsoft.com/office/powerpoint/2010/main" val="168534478"/>
      </p:ext>
    </p:extLst>
  </p:cSld>
  <p:clrMap bg1="lt1" tx1="dk1" bg2="lt2" tx2="dk2" accent1="accent1" accent2="accent2" accent3="accent3" accent4="accent4" accent5="accent5" accent6="accent6" hlink="hlink" folHlink="folHlink"/>
  <p:sldLayoutIdLst>
    <p:sldLayoutId id="2147483682" r:id="rId1"/>
    <p:sldLayoutId id="2147483684"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anow.org/an-extraordinary-video-about-dementi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672" y="609600"/>
            <a:ext cx="6705600" cy="2590800"/>
          </a:xfrm>
        </p:spPr>
        <p:txBody>
          <a:bodyPr>
            <a:noAutofit/>
          </a:bodyPr>
          <a:lstStyle/>
          <a:p>
            <a:r>
              <a:rPr lang="en-US" sz="3600" dirty="0"/>
              <a:t>Providing and Discussing a Dementia Diagnosis with Persons Living with Dementia (PLwD) and Their Care Partners </a:t>
            </a:r>
            <a:br>
              <a:rPr lang="en-US" sz="3600" dirty="0"/>
            </a:br>
            <a:r>
              <a:rPr lang="en-US" sz="2000" dirty="0">
                <a:solidFill>
                  <a:srgbClr val="984807"/>
                </a:solidFill>
              </a:rPr>
              <a:t>MODULE 4</a:t>
            </a:r>
          </a:p>
        </p:txBody>
      </p:sp>
      <p:pic>
        <p:nvPicPr>
          <p:cNvPr id="12" name="Picture Placeholder 11" descr="Thumbnail photo of man smiling at a clipboard being held by a medical person."/>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48" b="48"/>
          <a:stretch/>
        </p:blipFill>
        <p:spPr/>
      </p:pic>
      <p:sp>
        <p:nvSpPr>
          <p:cNvPr id="6" name="Subtitle 5"/>
          <p:cNvSpPr>
            <a:spLocks noGrp="1"/>
          </p:cNvSpPr>
          <p:nvPr>
            <p:ph type="subTitle" idx="1"/>
          </p:nvPr>
        </p:nvSpPr>
        <p:spPr>
          <a:xfrm>
            <a:off x="1371600" y="3886200"/>
            <a:ext cx="6400800" cy="777353"/>
          </a:xfrm>
        </p:spPr>
        <p:txBody>
          <a:bodyPr>
            <a:noAutofit/>
          </a:bodyPr>
          <a:lstStyle/>
          <a:p>
            <a:r>
              <a:rPr lang="en-US" sz="1400" dirty="0">
                <a:solidFill>
                  <a:schemeClr val="tx1"/>
                </a:solidFill>
              </a:rPr>
              <a:t>U.S. Department of Health and Human Services</a:t>
            </a:r>
          </a:p>
          <a:p>
            <a:r>
              <a:rPr lang="en-US" sz="1400" dirty="0">
                <a:solidFill>
                  <a:schemeClr val="tx1"/>
                </a:solidFill>
              </a:rPr>
              <a:t>Health Resources and Services Administration</a:t>
            </a:r>
          </a:p>
          <a:p>
            <a:r>
              <a:rPr lang="en-US" sz="1400" dirty="0">
                <a:solidFill>
                  <a:schemeClr val="tx1"/>
                </a:solidFill>
              </a:rPr>
              <a:t>October 2018</a:t>
            </a:r>
          </a:p>
        </p:txBody>
      </p:sp>
      <p:sp>
        <p:nvSpPr>
          <p:cNvPr id="3" name="Content Placeholder 2">
            <a:extLst>
              <a:ext uri="{FF2B5EF4-FFF2-40B4-BE49-F238E27FC236}">
                <a16:creationId xmlns:a16="http://schemas.microsoft.com/office/drawing/2014/main" id="{1E1DC826-C7D7-4402-A277-9B71956FB428}"/>
              </a:ext>
            </a:extLst>
          </p:cNvPr>
          <p:cNvSpPr>
            <a:spLocks noGrp="1"/>
          </p:cNvSpPr>
          <p:nvPr>
            <p:ph sz="quarter" idx="13"/>
          </p:nvPr>
        </p:nvSpPr>
        <p:spPr>
          <a:xfrm>
            <a:off x="1371600" y="4777860"/>
            <a:ext cx="6400800" cy="1622940"/>
          </a:xfrm>
        </p:spPr>
        <p:txBody>
          <a:bodyPr/>
          <a:lstStyle/>
          <a:p>
            <a:r>
              <a:rPr lang="en-US"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10" name="Picture Placeholder 9" descr="Logo of the U.S. Department of Health &amp; Human Services. "/>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a:stretch/>
        </p:blipFill>
        <p:spPr/>
      </p:pic>
      <p:pic>
        <p:nvPicPr>
          <p:cNvPr id="11" name="Picture Placeholder 10" descr="Logo of the Health Resources and Services Administration (HRSA) "/>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l="491" r="491"/>
          <a:stretch/>
        </p:blipFill>
        <p:spPr/>
      </p:pic>
    </p:spTree>
    <p:extLst>
      <p:ext uri="{BB962C8B-B14F-4D97-AF65-F5344CB8AC3E}">
        <p14:creationId xmlns:p14="http://schemas.microsoft.com/office/powerpoint/2010/main" val="379504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86968"/>
            <a:ext cx="8229600" cy="304800"/>
          </a:xfrm>
        </p:spPr>
        <p:txBody>
          <a:bodyPr>
            <a:noAutofit/>
          </a:bodyPr>
          <a:lstStyle/>
          <a:p>
            <a:pPr algn="l"/>
            <a:r>
              <a:rPr lang="en-US" sz="2800" b="1" dirty="0">
                <a:solidFill>
                  <a:schemeClr val="tx2"/>
                </a:solidFill>
              </a:rPr>
              <a:t>Potential Cautions for Providing Early Diagnosis</a:t>
            </a:r>
            <a:endParaRPr lang="en-US" sz="2800" dirty="0">
              <a:solidFill>
                <a:schemeClr val="tx2"/>
              </a:solidFill>
            </a:endParaRPr>
          </a:p>
        </p:txBody>
      </p:sp>
      <p:sp>
        <p:nvSpPr>
          <p:cNvPr id="3" name="Content Placeholder 2"/>
          <p:cNvSpPr>
            <a:spLocks noGrp="1"/>
          </p:cNvSpPr>
          <p:nvPr>
            <p:ph idx="1"/>
          </p:nvPr>
        </p:nvSpPr>
        <p:spPr>
          <a:xfrm>
            <a:off x="502920" y="1493837"/>
            <a:ext cx="8229600" cy="4525963"/>
          </a:xfrm>
        </p:spPr>
        <p:txBody>
          <a:bodyPr>
            <a:noAutofit/>
          </a:bodyPr>
          <a:lstStyle/>
          <a:p>
            <a:pPr lvl="0"/>
            <a:r>
              <a:rPr lang="en-US" sz="2000" dirty="0"/>
              <a:t>As with other life-changing diagnoses, early diagnosis is not always welcomed by PLwD and  their family members.</a:t>
            </a:r>
          </a:p>
          <a:p>
            <a:pPr lvl="0"/>
            <a:r>
              <a:rPr lang="en-US" dirty="0"/>
              <a:t>The PLwD and their family members typically do not know what functional and cognitive changes to expect over time or how to respond to these changes to minimize distress, enhance calm, maximize independence, and increase satisfaction. This takes instruction.</a:t>
            </a:r>
          </a:p>
          <a:p>
            <a:r>
              <a:rPr lang="en-US" sz="2000" dirty="0"/>
              <a:t>Some cultural groups do not see any benefit to an early diagnosis (Guo et al., 2000; Hinton et al., 2006; Hinton et al., 2005).</a:t>
            </a:r>
          </a:p>
          <a:p>
            <a:pPr lvl="1">
              <a:buFont typeface="Courier New" panose="02070309020205020404" pitchFamily="49" charset="0"/>
              <a:buChar char="o"/>
            </a:pPr>
            <a:r>
              <a:rPr lang="en-US" sz="2000" dirty="0"/>
              <a:t>Dementia is highly stigmatizing.</a:t>
            </a:r>
          </a:p>
          <a:p>
            <a:pPr lvl="1">
              <a:buFont typeface="Courier New" panose="02070309020205020404" pitchFamily="49" charset="0"/>
              <a:buChar char="o"/>
            </a:pPr>
            <a:r>
              <a:rPr lang="en-US" sz="2000" dirty="0"/>
              <a:t>Can lead to disconnection from family and friends</a:t>
            </a:r>
          </a:p>
          <a:p>
            <a:pPr lvl="2"/>
            <a:r>
              <a:rPr lang="en-US" sz="2000" dirty="0"/>
              <a:t>Misperception that dementia is contagious</a:t>
            </a:r>
          </a:p>
          <a:p>
            <a:pPr lvl="2"/>
            <a:r>
              <a:rPr lang="en-US" sz="2000" dirty="0"/>
              <a:t>Fear of marrying into a family with ‘defective genes’</a:t>
            </a:r>
          </a:p>
          <a:p>
            <a:pPr lvl="0"/>
            <a:r>
              <a:rPr lang="en-US" sz="2000" dirty="0"/>
              <a:t>Family fears financial obligations and strain.</a:t>
            </a:r>
          </a:p>
        </p:txBody>
      </p:sp>
    </p:spTree>
    <p:extLst>
      <p:ext uri="{BB962C8B-B14F-4D97-AF65-F5344CB8AC3E}">
        <p14:creationId xmlns:p14="http://schemas.microsoft.com/office/powerpoint/2010/main" val="240069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67512"/>
            <a:ext cx="8229600" cy="1143000"/>
          </a:xfrm>
        </p:spPr>
        <p:txBody>
          <a:bodyPr>
            <a:noAutofit/>
          </a:bodyPr>
          <a:lstStyle/>
          <a:p>
            <a:pPr algn="l"/>
            <a:r>
              <a:rPr lang="en-US" sz="2800" b="1" dirty="0">
                <a:solidFill>
                  <a:schemeClr val="tx2"/>
                </a:solidFill>
              </a:rPr>
              <a:t>Legal and Financial Benefits of Providing a Dementia Diagnosis During Earlier Stages</a:t>
            </a:r>
            <a:endParaRPr lang="en-US" sz="2800" dirty="0">
              <a:solidFill>
                <a:schemeClr val="tx2"/>
              </a:solidFill>
            </a:endParaRPr>
          </a:p>
        </p:txBody>
      </p:sp>
      <p:sp>
        <p:nvSpPr>
          <p:cNvPr id="3" name="Content Placeholder 2"/>
          <p:cNvSpPr>
            <a:spLocks noGrp="1"/>
          </p:cNvSpPr>
          <p:nvPr>
            <p:ph idx="1"/>
          </p:nvPr>
        </p:nvSpPr>
        <p:spPr>
          <a:xfrm>
            <a:off x="502920" y="1874837"/>
            <a:ext cx="8229600" cy="4525963"/>
          </a:xfrm>
        </p:spPr>
        <p:txBody>
          <a:bodyPr>
            <a:normAutofit/>
          </a:bodyPr>
          <a:lstStyle/>
          <a:p>
            <a:pPr lvl="0"/>
            <a:r>
              <a:rPr lang="en-US" dirty="0">
                <a:latin typeface="Times New Roman" panose="02020603050405020304" pitchFamily="18" charset="0"/>
                <a:ea typeface="Times New Roman" panose="02020603050405020304" pitchFamily="18" charset="0"/>
              </a:rPr>
              <a:t>An early diagnosis gives persons living with dementia and their care partner(s) time to make arrangements or obtain necessary financial and legal assistance </a:t>
            </a:r>
            <a:r>
              <a:rPr lang="en-US" sz="2000" dirty="0"/>
              <a:t>(Fisk et al, 2007; Grossberg et al., 2010, Kim et al., 2011):</a:t>
            </a:r>
          </a:p>
          <a:p>
            <a:pPr lvl="1">
              <a:buFont typeface="Courier New" panose="02070309020205020404" pitchFamily="49" charset="0"/>
              <a:buChar char="o"/>
            </a:pPr>
            <a:r>
              <a:rPr lang="en-US" sz="2000" dirty="0"/>
              <a:t>Develop legal documents.</a:t>
            </a:r>
          </a:p>
          <a:p>
            <a:pPr lvl="1">
              <a:buFont typeface="Courier New" panose="02070309020205020404" pitchFamily="49" charset="0"/>
              <a:buChar char="o"/>
            </a:pPr>
            <a:r>
              <a:rPr lang="en-US" sz="2000" dirty="0"/>
              <a:t>Identify a proxy decision-maker.</a:t>
            </a:r>
          </a:p>
          <a:p>
            <a:pPr lvl="1">
              <a:buFont typeface="Courier New" panose="02070309020205020404" pitchFamily="49" charset="0"/>
              <a:buChar char="o"/>
            </a:pPr>
            <a:r>
              <a:rPr lang="en-US" sz="2000" dirty="0"/>
              <a:t>Arrange and mobilize financial resources: </a:t>
            </a:r>
          </a:p>
          <a:p>
            <a:pPr lvl="2"/>
            <a:r>
              <a:rPr lang="en-US" sz="2000" dirty="0"/>
              <a:t>If appropriate, apply for Medicare or Medicaid.</a:t>
            </a:r>
          </a:p>
          <a:p>
            <a:pPr lvl="2"/>
            <a:r>
              <a:rPr lang="en-US" sz="2000" dirty="0"/>
              <a:t>Arrange for long-term care needs including home and community-based services.</a:t>
            </a:r>
          </a:p>
        </p:txBody>
      </p:sp>
    </p:spTree>
    <p:extLst>
      <p:ext uri="{BB962C8B-B14F-4D97-AF65-F5344CB8AC3E}">
        <p14:creationId xmlns:p14="http://schemas.microsoft.com/office/powerpoint/2010/main" val="379830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229600" cy="685800"/>
          </a:xfrm>
        </p:spPr>
        <p:txBody>
          <a:bodyPr>
            <a:noAutofit/>
          </a:bodyPr>
          <a:lstStyle/>
          <a:p>
            <a:pPr algn="l"/>
            <a:r>
              <a:rPr lang="en-US" sz="2800" b="1" dirty="0">
                <a:solidFill>
                  <a:schemeClr val="tx2"/>
                </a:solidFill>
              </a:rPr>
              <a:t>Benefits of Providing a Diagnosis of Middle-Stage Dementia</a:t>
            </a:r>
            <a:endParaRPr lang="en-US" sz="2800" dirty="0">
              <a:solidFill>
                <a:schemeClr val="tx2"/>
              </a:solidFill>
            </a:endParaRPr>
          </a:p>
        </p:txBody>
      </p:sp>
      <p:sp>
        <p:nvSpPr>
          <p:cNvPr id="3" name="Content Placeholder 2"/>
          <p:cNvSpPr>
            <a:spLocks noGrp="1"/>
          </p:cNvSpPr>
          <p:nvPr>
            <p:ph idx="1"/>
          </p:nvPr>
        </p:nvSpPr>
        <p:spPr>
          <a:xfrm>
            <a:off x="502920" y="1600200"/>
            <a:ext cx="7726680" cy="1384995"/>
          </a:xfrm>
        </p:spPr>
        <p:txBody>
          <a:bodyPr/>
          <a:lstStyle/>
          <a:p>
            <a:pPr lvl="0"/>
            <a:r>
              <a:rPr lang="en-US" sz="2000" dirty="0"/>
              <a:t>Many persons may not receive a diagnosis until they are in the middle stage of dementia. </a:t>
            </a:r>
          </a:p>
          <a:p>
            <a:pPr lvl="0"/>
            <a:r>
              <a:rPr lang="en-US" sz="2000" dirty="0"/>
              <a:t>There is </a:t>
            </a:r>
            <a:r>
              <a:rPr lang="en-US" dirty="0"/>
              <a:t>no research available at this time</a:t>
            </a:r>
            <a:r>
              <a:rPr lang="en-US" sz="2000" dirty="0"/>
              <a:t> about benefits of providing a diagnosis during this stage. </a:t>
            </a:r>
          </a:p>
        </p:txBody>
      </p:sp>
    </p:spTree>
    <p:extLst>
      <p:ext uri="{BB962C8B-B14F-4D97-AF65-F5344CB8AC3E}">
        <p14:creationId xmlns:p14="http://schemas.microsoft.com/office/powerpoint/2010/main" val="64727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r>
              <a:rPr lang="en-US" dirty="0">
                <a:solidFill>
                  <a:schemeClr val="bg1"/>
                </a:solidFill>
              </a:rPr>
              <a:t> 3 - Providing a Diagnosis</a:t>
            </a:r>
            <a:r>
              <a:rPr lang="en-US" baseline="0" dirty="0">
                <a:solidFill>
                  <a:schemeClr val="bg1"/>
                </a:solidFill>
              </a:rPr>
              <a:t> of Dementia</a:t>
            </a:r>
            <a:endParaRPr lang="en-US" dirty="0">
              <a:solidFill>
                <a:schemeClr val="bg1"/>
              </a:solidFill>
            </a:endParaRPr>
          </a:p>
        </p:txBody>
      </p:sp>
      <p:pic>
        <p:nvPicPr>
          <p:cNvPr id="10" name="Picture Placeholder 9" descr="Thumbnail photo of a man looking at a woman, touching her arm as they sit at a table with a docto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11" name="Rectangle 10" descr="Rectangle highlighting &quot;Benefits of providing early diagnosis&quot;">
            <a:extLst>
              <a:ext uri="{FF2B5EF4-FFF2-40B4-BE49-F238E27FC236}">
                <a16:creationId xmlns:a16="http://schemas.microsoft.com/office/drawing/2014/main" id="{474CA948-38FE-49B5-BF8F-7671DB27EEB4}"/>
              </a:ext>
            </a:extLst>
          </p:cNvPr>
          <p:cNvSpPr/>
          <p:nvPr/>
        </p:nvSpPr>
        <p:spPr>
          <a:xfrm>
            <a:off x="0" y="2133600"/>
            <a:ext cx="9144000" cy="426720"/>
          </a:xfrm>
          <a:prstGeom prst="rect">
            <a:avLst/>
          </a:prstGeom>
          <a:solidFill>
            <a:srgbClr val="792977"/>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35ECBA9-0B58-4813-A1D6-8F30BDA324E8}"/>
              </a:ext>
            </a:extLst>
          </p:cNvPr>
          <p:cNvSpPr>
            <a:spLocks noGrp="1"/>
          </p:cNvSpPr>
          <p:nvPr>
            <p:ph idx="1"/>
          </p:nvPr>
        </p:nvSpPr>
        <p:spPr>
          <a:xfrm>
            <a:off x="457200" y="1764412"/>
            <a:ext cx="8229600" cy="1508105"/>
          </a:xfrm>
        </p:spPr>
        <p:txBody>
          <a:bodyPr/>
          <a:lstStyle/>
          <a:p>
            <a:r>
              <a:rPr lang="en-US" dirty="0"/>
              <a:t>Benefits of providing early diagnosis </a:t>
            </a:r>
          </a:p>
          <a:p>
            <a:r>
              <a:rPr lang="en-US" dirty="0">
                <a:solidFill>
                  <a:schemeClr val="bg1"/>
                </a:solidFill>
              </a:rPr>
              <a:t>Providing a diagnosis of dementia</a:t>
            </a:r>
          </a:p>
          <a:p>
            <a:r>
              <a:rPr lang="en-US" dirty="0"/>
              <a:t>Discussing the diagnosis</a:t>
            </a:r>
          </a:p>
        </p:txBody>
      </p:sp>
    </p:spTree>
    <p:extLst>
      <p:ext uri="{BB962C8B-B14F-4D97-AF65-F5344CB8AC3E}">
        <p14:creationId xmlns:p14="http://schemas.microsoft.com/office/powerpoint/2010/main" val="151853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8153400" cy="228600"/>
          </a:xfrm>
        </p:spPr>
        <p:txBody>
          <a:bodyPr>
            <a:noAutofit/>
          </a:bodyPr>
          <a:lstStyle/>
          <a:p>
            <a:pPr algn="l"/>
            <a:r>
              <a:rPr lang="en-US" sz="2800" b="1" dirty="0">
                <a:solidFill>
                  <a:schemeClr val="tx2"/>
                </a:solidFill>
              </a:rPr>
              <a:t>How to Provide a Diagnosis of Dementia: Overview</a:t>
            </a:r>
            <a:endParaRPr lang="en-US" sz="2800" dirty="0">
              <a:solidFill>
                <a:schemeClr val="tx2"/>
              </a:solidFill>
            </a:endParaRPr>
          </a:p>
        </p:txBody>
      </p:sp>
      <p:sp>
        <p:nvSpPr>
          <p:cNvPr id="3" name="Content Placeholder 2"/>
          <p:cNvSpPr>
            <a:spLocks noGrp="1"/>
          </p:cNvSpPr>
          <p:nvPr>
            <p:ph idx="1"/>
          </p:nvPr>
        </p:nvSpPr>
        <p:spPr>
          <a:xfrm>
            <a:off x="502920" y="1295400"/>
            <a:ext cx="8229600" cy="4876800"/>
          </a:xfrm>
        </p:spPr>
        <p:txBody>
          <a:bodyPr>
            <a:noAutofit/>
          </a:bodyPr>
          <a:lstStyle/>
          <a:p>
            <a:pPr lvl="0"/>
            <a:r>
              <a:rPr lang="en-US" sz="2000" dirty="0"/>
              <a:t>Disclosing a diagnosis of dementia is a process that is best accomplished over several visits (Dhedhi et al., 2014; Fish et al., 2007; Grossberg et al., 2010; Holmes &amp; Adler, 2005; </a:t>
            </a:r>
            <a:r>
              <a:rPr lang="en-US" sz="2000" dirty="0" err="1"/>
              <a:t>Lecouturier</a:t>
            </a:r>
            <a:r>
              <a:rPr lang="en-US" sz="2000" dirty="0"/>
              <a:t> et al., 2008; Wald et al., 2003).</a:t>
            </a:r>
          </a:p>
          <a:p>
            <a:pPr lvl="1">
              <a:buFont typeface="Courier New" panose="02070309020205020404" pitchFamily="49" charset="0"/>
              <a:buChar char="o"/>
            </a:pPr>
            <a:r>
              <a:rPr lang="en-US" sz="2000" dirty="0"/>
              <a:t>It may require time to obtain the necessary information needed to make a diagnosis (Fisk et al., 2007; Grossberg et al., 2010).</a:t>
            </a:r>
          </a:p>
          <a:p>
            <a:pPr lvl="1">
              <a:buFont typeface="Courier New" panose="02070309020205020404" pitchFamily="49" charset="0"/>
              <a:buChar char="o"/>
            </a:pPr>
            <a:r>
              <a:rPr lang="en-US" sz="2000" dirty="0"/>
              <a:t>Timing of disclosure should balance the needs and concerns of both the PLwD and their families (Dhedhi et al., 2014).</a:t>
            </a:r>
          </a:p>
          <a:p>
            <a:pPr lvl="1">
              <a:buFont typeface="Courier New" panose="02070309020205020404" pitchFamily="49" charset="0"/>
              <a:buChar char="o"/>
            </a:pPr>
            <a:r>
              <a:rPr lang="en-US" sz="2000" dirty="0"/>
              <a:t>Persons receiving a diagnosis often prefer to have it provided by their primary care provider instead of a specialist (Grossberg et al., 2010; Spiegel et al., 2009). However, an individualized, person-centered approach, consistent with the wishes, knowledge, and personality of the PLwD, is oftentimes the best approach (Dhedhi et al., 2014; Fisk et al., 2007; Grossberg et al., 2010).</a:t>
            </a:r>
          </a:p>
          <a:p>
            <a:pPr lvl="1">
              <a:buFont typeface="Courier New" panose="02070309020205020404" pitchFamily="49" charset="0"/>
              <a:buChar char="o"/>
            </a:pPr>
            <a:r>
              <a:rPr lang="en-US" sz="2000" dirty="0"/>
              <a:t>Include care partners in all discussions, while also being mindful of applicable privacy policies (e.g., HIPAA) (Fisk et al., 2007).</a:t>
            </a:r>
          </a:p>
        </p:txBody>
      </p:sp>
    </p:spTree>
    <p:extLst>
      <p:ext uri="{BB962C8B-B14F-4D97-AF65-F5344CB8AC3E}">
        <p14:creationId xmlns:p14="http://schemas.microsoft.com/office/powerpoint/2010/main" val="85102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 couple with doctor</a:t>
            </a:r>
          </a:p>
        </p:txBody>
      </p:sp>
      <p:pic>
        <p:nvPicPr>
          <p:cNvPr id="6" name="Content Placeholder 5" descr="Photo of a man looking at a woman, touching her arm as they sit at a table with a docto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53990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229600" cy="884238"/>
          </a:xfrm>
        </p:spPr>
        <p:txBody>
          <a:bodyPr>
            <a:noAutofit/>
          </a:bodyPr>
          <a:lstStyle/>
          <a:p>
            <a:pPr algn="l"/>
            <a:r>
              <a:rPr lang="en-US" sz="2800" b="1" dirty="0">
                <a:solidFill>
                  <a:schemeClr val="tx2"/>
                </a:solidFill>
              </a:rPr>
              <a:t>How to Provide the Diagnosis: </a:t>
            </a:r>
            <a:br>
              <a:rPr lang="en-US" sz="2800" b="1" dirty="0">
                <a:solidFill>
                  <a:schemeClr val="tx2"/>
                </a:solidFill>
              </a:rPr>
            </a:br>
            <a:r>
              <a:rPr lang="en-US" sz="2800" b="1" dirty="0">
                <a:solidFill>
                  <a:schemeClr val="tx2"/>
                </a:solidFill>
              </a:rPr>
              <a:t>Expert Panel Recommendations</a:t>
            </a:r>
            <a:endParaRPr lang="en-US" sz="2800" dirty="0">
              <a:solidFill>
                <a:schemeClr val="tx2"/>
              </a:solidFill>
            </a:endParaRPr>
          </a:p>
        </p:txBody>
      </p:sp>
      <p:sp>
        <p:nvSpPr>
          <p:cNvPr id="3" name="Content Placeholder 2"/>
          <p:cNvSpPr>
            <a:spLocks noGrp="1"/>
          </p:cNvSpPr>
          <p:nvPr>
            <p:ph idx="1"/>
          </p:nvPr>
        </p:nvSpPr>
        <p:spPr>
          <a:xfrm>
            <a:off x="457200" y="1646237"/>
            <a:ext cx="8077200" cy="4525963"/>
          </a:xfrm>
        </p:spPr>
        <p:txBody>
          <a:bodyPr>
            <a:noAutofit/>
          </a:bodyPr>
          <a:lstStyle/>
          <a:p>
            <a:pPr lvl="0"/>
            <a:r>
              <a:rPr lang="en-US" sz="2000" dirty="0"/>
              <a:t>2008 expert panel consensus/recommendations on how to communicate a diagnosis of dementia (Grossberg et al., 2010):</a:t>
            </a:r>
          </a:p>
          <a:p>
            <a:pPr lvl="1">
              <a:buFont typeface="Courier New" panose="02070309020205020404" pitchFamily="49" charset="0"/>
              <a:buChar char="o"/>
            </a:pPr>
            <a:r>
              <a:rPr lang="en-US" sz="2000" dirty="0"/>
              <a:t>Agree that disclosure is a process (Holmes &amp; Adler, 2005; Lecouturier et al., 2008; Wald et al., 2003).</a:t>
            </a:r>
          </a:p>
          <a:p>
            <a:pPr lvl="1">
              <a:buFont typeface="Courier New" panose="02070309020205020404" pitchFamily="49" charset="0"/>
              <a:buChar char="o"/>
            </a:pPr>
            <a:r>
              <a:rPr lang="en-US" sz="2000" dirty="0"/>
              <a:t>Encourage the family and/or care partner(s) to be involved (Grossberg et al., 2010).</a:t>
            </a:r>
          </a:p>
        </p:txBody>
      </p:sp>
    </p:spTree>
    <p:extLst>
      <p:ext uri="{BB962C8B-B14F-4D97-AF65-F5344CB8AC3E}">
        <p14:creationId xmlns:p14="http://schemas.microsoft.com/office/powerpoint/2010/main" val="291298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229600" cy="990600"/>
          </a:xfrm>
        </p:spPr>
        <p:txBody>
          <a:bodyPr>
            <a:normAutofit/>
          </a:bodyPr>
          <a:lstStyle/>
          <a:p>
            <a:pPr algn="l"/>
            <a:r>
              <a:rPr lang="en-US" sz="2800" b="1" dirty="0">
                <a:solidFill>
                  <a:schemeClr val="tx2"/>
                </a:solidFill>
              </a:rPr>
              <a:t>Best Practices For Disclosing a Dementia Diagnosis</a:t>
            </a:r>
            <a:endParaRPr lang="en-US" sz="2800" dirty="0">
              <a:solidFill>
                <a:schemeClr val="tx2"/>
              </a:solidFill>
            </a:endParaRPr>
          </a:p>
        </p:txBody>
      </p:sp>
      <p:sp>
        <p:nvSpPr>
          <p:cNvPr id="3" name="Content Placeholder 2"/>
          <p:cNvSpPr>
            <a:spLocks noGrp="1"/>
          </p:cNvSpPr>
          <p:nvPr>
            <p:ph idx="1"/>
          </p:nvPr>
        </p:nvSpPr>
        <p:spPr>
          <a:xfrm>
            <a:off x="502920" y="1600200"/>
            <a:ext cx="8229600" cy="4419600"/>
          </a:xfrm>
        </p:spPr>
        <p:txBody>
          <a:bodyPr>
            <a:noAutofit/>
          </a:bodyPr>
          <a:lstStyle/>
          <a:p>
            <a:pPr lvl="0"/>
            <a:r>
              <a:rPr lang="en-US" sz="2000" dirty="0"/>
              <a:t>Use a private location with sufficient time and no distractions.  </a:t>
            </a:r>
          </a:p>
          <a:p>
            <a:pPr lvl="0"/>
            <a:r>
              <a:rPr lang="en-US" sz="2000" dirty="0"/>
              <a:t>Provide culturally sensitive care and use appropriate language.</a:t>
            </a:r>
          </a:p>
          <a:p>
            <a:pPr lvl="0"/>
            <a:r>
              <a:rPr lang="en-US" sz="2000" dirty="0"/>
              <a:t>Use proper terminology for the diagnosis such as--“Alzheimer’s disease” or “Lewy body dementia.” </a:t>
            </a:r>
          </a:p>
          <a:p>
            <a:pPr lvl="0"/>
            <a:r>
              <a:rPr lang="en-US" dirty="0"/>
              <a:t>Emphasize the current capabilities of PLwD and discuss the benefits of healthy lifestyle changes, staying active and engaged in life, and letting family and friends know when help is needed and when it is not.</a:t>
            </a:r>
          </a:p>
          <a:p>
            <a:pPr lvl="0"/>
            <a:r>
              <a:rPr lang="en-US" dirty="0"/>
              <a:t>Emphasize the pros and cons of medications and realistic expectations for it’s effectiveness. Emphasize non-pharmacological care approaches.</a:t>
            </a:r>
          </a:p>
          <a:p>
            <a:pPr lvl="0"/>
            <a:r>
              <a:rPr lang="en-US" sz="2000" dirty="0"/>
              <a:t>The healthcare provider should serve as an advocate and a source for encouragement, referrals and resources. </a:t>
            </a:r>
          </a:p>
          <a:p>
            <a:r>
              <a:rPr lang="en-US" sz="2000" dirty="0"/>
              <a:t>Provide guidance and realistic expectations for the next 6 months, and schedule follow-up visits for every 3 months or as needed.</a:t>
            </a:r>
          </a:p>
        </p:txBody>
      </p:sp>
    </p:spTree>
    <p:extLst>
      <p:ext uri="{BB962C8B-B14F-4D97-AF65-F5344CB8AC3E}">
        <p14:creationId xmlns:p14="http://schemas.microsoft.com/office/powerpoint/2010/main" val="291298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85800"/>
            <a:ext cx="8229600" cy="685800"/>
          </a:xfrm>
        </p:spPr>
        <p:txBody>
          <a:bodyPr>
            <a:normAutofit/>
          </a:bodyPr>
          <a:lstStyle/>
          <a:p>
            <a:pPr algn="l"/>
            <a:r>
              <a:rPr lang="en-US" sz="2800" b="1" dirty="0">
                <a:solidFill>
                  <a:schemeClr val="tx2"/>
                </a:solidFill>
              </a:rPr>
              <a:t>Challenges of Providing a Diagnosis of Dementia</a:t>
            </a:r>
            <a:endParaRPr lang="en-US" sz="2800" dirty="0">
              <a:solidFill>
                <a:schemeClr val="tx2"/>
              </a:solidFill>
            </a:endParaRPr>
          </a:p>
        </p:txBody>
      </p:sp>
      <p:sp>
        <p:nvSpPr>
          <p:cNvPr id="3" name="Content Placeholder 2"/>
          <p:cNvSpPr>
            <a:spLocks noGrp="1"/>
          </p:cNvSpPr>
          <p:nvPr>
            <p:ph idx="1"/>
          </p:nvPr>
        </p:nvSpPr>
        <p:spPr>
          <a:xfrm>
            <a:off x="502920" y="1463040"/>
            <a:ext cx="8229600" cy="3642360"/>
          </a:xfrm>
        </p:spPr>
        <p:txBody>
          <a:bodyPr>
            <a:noAutofit/>
          </a:bodyPr>
          <a:lstStyle/>
          <a:p>
            <a:pPr lvl="0"/>
            <a:r>
              <a:rPr lang="en-US" dirty="0"/>
              <a:t>Availability and access to appropriate dementia care services and resources are often a challenge in both urban and rural America. </a:t>
            </a:r>
          </a:p>
          <a:p>
            <a:pPr lvl="0"/>
            <a:r>
              <a:rPr lang="en-US" sz="2000" dirty="0"/>
              <a:t>Diagnostic criteria have been updated, but guidelines for sharing a diagnosis are outdated (Doody et al., 2001; </a:t>
            </a:r>
            <a:r>
              <a:rPr lang="en-US" sz="2000" dirty="0" err="1"/>
              <a:t>Gattmann</a:t>
            </a:r>
            <a:r>
              <a:rPr lang="en-US" sz="2000" dirty="0"/>
              <a:t> &amp; </a:t>
            </a:r>
            <a:r>
              <a:rPr lang="en-US" sz="2000" dirty="0" err="1"/>
              <a:t>Seleski</a:t>
            </a:r>
            <a:r>
              <a:rPr lang="en-US" sz="2000" dirty="0"/>
              <a:t>, 1999; Grossberg et al., 2010; </a:t>
            </a:r>
            <a:r>
              <a:rPr lang="en-US" sz="2000" dirty="0" err="1"/>
              <a:t>Lecouturier</a:t>
            </a:r>
            <a:r>
              <a:rPr lang="en-US" sz="2000" dirty="0"/>
              <a:t> et al., 2008).  </a:t>
            </a:r>
          </a:p>
          <a:p>
            <a:pPr lvl="0"/>
            <a:r>
              <a:rPr lang="en-US" sz="2000" dirty="0"/>
              <a:t>PLwD differ in their readiness, desire, and capacity for receiving a diagnosis of dementia (Bunn et al., 2012; </a:t>
            </a:r>
            <a:r>
              <a:rPr lang="en-US" sz="2000" dirty="0" err="1"/>
              <a:t>Dastidar</a:t>
            </a:r>
            <a:r>
              <a:rPr lang="en-US" sz="2000" dirty="0"/>
              <a:t> &amp; </a:t>
            </a:r>
            <a:r>
              <a:rPr lang="en-US" sz="2000" dirty="0" err="1"/>
              <a:t>Odden</a:t>
            </a:r>
            <a:r>
              <a:rPr lang="en-US" sz="2000" dirty="0"/>
              <a:t>, 2011; Grossberg et al., 2010).</a:t>
            </a:r>
          </a:p>
          <a:p>
            <a:pPr lvl="0"/>
            <a:r>
              <a:rPr lang="en-US" sz="2000" dirty="0"/>
              <a:t>Even if PLwD are unwilling to receive their actual diagnosis, providers must still inform them of the presence of illness that will progress and require additional assistance in the future (Grossberg et al., 2010).</a:t>
            </a:r>
          </a:p>
        </p:txBody>
      </p:sp>
    </p:spTree>
    <p:extLst>
      <p:ext uri="{BB962C8B-B14F-4D97-AF65-F5344CB8AC3E}">
        <p14:creationId xmlns:p14="http://schemas.microsoft.com/office/powerpoint/2010/main" val="163276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8229600" cy="685800"/>
          </a:xfrm>
        </p:spPr>
        <p:txBody>
          <a:bodyPr>
            <a:normAutofit/>
          </a:bodyPr>
          <a:lstStyle/>
          <a:p>
            <a:pPr algn="l"/>
            <a:r>
              <a:rPr lang="en-US" sz="2800" b="1" dirty="0">
                <a:solidFill>
                  <a:schemeClr val="tx2"/>
                </a:solidFill>
              </a:rPr>
              <a:t>Assessing Medical Decision-Making Capacity</a:t>
            </a:r>
            <a:endParaRPr lang="en-US" sz="2800" dirty="0">
              <a:solidFill>
                <a:schemeClr val="tx2"/>
              </a:solidFill>
            </a:endParaRPr>
          </a:p>
        </p:txBody>
      </p:sp>
      <p:sp>
        <p:nvSpPr>
          <p:cNvPr id="3" name="Content Placeholder 2"/>
          <p:cNvSpPr>
            <a:spLocks noGrp="1"/>
          </p:cNvSpPr>
          <p:nvPr>
            <p:ph idx="1"/>
          </p:nvPr>
        </p:nvSpPr>
        <p:spPr>
          <a:xfrm>
            <a:off x="502920" y="1143000"/>
            <a:ext cx="8229600" cy="4343399"/>
          </a:xfrm>
        </p:spPr>
        <p:txBody>
          <a:bodyPr>
            <a:noAutofit/>
          </a:bodyPr>
          <a:lstStyle/>
          <a:p>
            <a:pPr lvl="0"/>
            <a:r>
              <a:rPr lang="en-US" sz="2000" dirty="0"/>
              <a:t>Competency is a legal determination made by a judge in court at the local level (</a:t>
            </a:r>
            <a:r>
              <a:rPr lang="en-US" sz="2000" dirty="0" err="1"/>
              <a:t>Dastidar</a:t>
            </a:r>
            <a:r>
              <a:rPr lang="en-US" sz="2000" dirty="0"/>
              <a:t> &amp; Odden, 2011).</a:t>
            </a:r>
          </a:p>
          <a:p>
            <a:pPr lvl="0"/>
            <a:r>
              <a:rPr lang="en-US" sz="2000" dirty="0"/>
              <a:t>Capacity is a functional assessment made by a healthcare provider. Capacity encompasses 4 decision-making abilities (Appelbaum &amp; Grisso, 1988; Dastidar &amp; Odden, 2011; Karlawish, 2008):</a:t>
            </a:r>
          </a:p>
          <a:p>
            <a:pPr lvl="1">
              <a:buFont typeface="Courier New" panose="02070309020205020404" pitchFamily="49" charset="0"/>
              <a:buChar char="o"/>
            </a:pPr>
            <a:r>
              <a:rPr lang="en-US" sz="2000" dirty="0"/>
              <a:t>Understanding</a:t>
            </a:r>
          </a:p>
          <a:p>
            <a:pPr lvl="1">
              <a:buFont typeface="Courier New" panose="02070309020205020404" pitchFamily="49" charset="0"/>
              <a:buChar char="o"/>
            </a:pPr>
            <a:r>
              <a:rPr lang="en-US" sz="2000" dirty="0"/>
              <a:t>Appreciation</a:t>
            </a:r>
          </a:p>
          <a:p>
            <a:pPr lvl="1">
              <a:buFont typeface="Courier New" panose="02070309020205020404" pitchFamily="49" charset="0"/>
              <a:buChar char="o"/>
            </a:pPr>
            <a:r>
              <a:rPr lang="en-US" sz="2000" dirty="0"/>
              <a:t>Expressing a choice</a:t>
            </a:r>
          </a:p>
          <a:p>
            <a:pPr lvl="1">
              <a:buFont typeface="Courier New" panose="02070309020205020404" pitchFamily="49" charset="0"/>
              <a:buChar char="o"/>
            </a:pPr>
            <a:r>
              <a:rPr lang="en-US" sz="2000" dirty="0"/>
              <a:t>Rationalization or reasoning</a:t>
            </a:r>
          </a:p>
        </p:txBody>
      </p:sp>
    </p:spTree>
    <p:extLst>
      <p:ext uri="{BB962C8B-B14F-4D97-AF65-F5344CB8AC3E}">
        <p14:creationId xmlns:p14="http://schemas.microsoft.com/office/powerpoint/2010/main" val="171553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Copyright Language</a:t>
            </a:r>
          </a:p>
        </p:txBody>
      </p:sp>
      <p:sp>
        <p:nvSpPr>
          <p:cNvPr id="6" name="Content Placeholder 2"/>
          <p:cNvSpPr>
            <a:spLocks noGrp="1"/>
          </p:cNvSpPr>
          <p:nvPr>
            <p:ph idx="1"/>
          </p:nvPr>
        </p:nvSpPr>
        <p:spPr/>
        <p:txBody>
          <a:bodyPr>
            <a:noAutofit/>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US" dirty="0">
                <a:hlinkClick r:id="rId3"/>
              </a:rPr>
              <a:t>Google Find Free-to-Use Images</a:t>
            </a:r>
            <a:r>
              <a:rPr lang="en-US" dirty="0"/>
              <a:t>.</a:t>
            </a:r>
          </a:p>
        </p:txBody>
      </p:sp>
    </p:spTree>
    <p:extLst>
      <p:ext uri="{BB962C8B-B14F-4D97-AF65-F5344CB8AC3E}">
        <p14:creationId xmlns:p14="http://schemas.microsoft.com/office/powerpoint/2010/main" val="178427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920" y="685800"/>
            <a:ext cx="8229600" cy="685800"/>
          </a:xfrm>
        </p:spPr>
        <p:txBody>
          <a:bodyPr>
            <a:noAutofit/>
          </a:bodyPr>
          <a:lstStyle/>
          <a:p>
            <a:pPr algn="l"/>
            <a:r>
              <a:rPr lang="en-US" sz="2800" b="1" dirty="0">
                <a:solidFill>
                  <a:schemeClr val="tx2"/>
                </a:solidFill>
              </a:rPr>
              <a:t>Assessing Medical Decision-Making Capacity </a:t>
            </a:r>
            <a:r>
              <a:rPr lang="en-US" sz="2800" dirty="0">
                <a:solidFill>
                  <a:schemeClr val="tx2"/>
                </a:solidFill>
              </a:rPr>
              <a:t>(continued)</a:t>
            </a:r>
          </a:p>
        </p:txBody>
      </p:sp>
      <p:sp>
        <p:nvSpPr>
          <p:cNvPr id="3" name="Content Placeholder 2"/>
          <p:cNvSpPr>
            <a:spLocks noGrp="1"/>
          </p:cNvSpPr>
          <p:nvPr>
            <p:ph idx="1"/>
          </p:nvPr>
        </p:nvSpPr>
        <p:spPr>
          <a:xfrm>
            <a:off x="457200" y="1463040"/>
            <a:ext cx="8229600" cy="3108543"/>
          </a:xfrm>
        </p:spPr>
        <p:txBody>
          <a:bodyPr/>
          <a:lstStyle/>
          <a:p>
            <a:pPr lvl="0"/>
            <a:r>
              <a:rPr lang="en-US" sz="2000" dirty="0"/>
              <a:t>As with other major diagnoses, providers need to determine a person’s capacity to consider and agree to medical treatments and care options.</a:t>
            </a:r>
          </a:p>
          <a:p>
            <a:pPr lvl="0"/>
            <a:r>
              <a:rPr lang="en-US" sz="2000" dirty="0"/>
              <a:t>PLwD may have a lower decision-making capacity if they are unaware of their impairments (Cosentino et al., 2011).</a:t>
            </a:r>
          </a:p>
          <a:p>
            <a:r>
              <a:rPr lang="en-US" sz="2000" dirty="0"/>
              <a:t>There are numerous tools for assessing capacity (Dastidar &amp; Odden, 2011).</a:t>
            </a:r>
          </a:p>
          <a:p>
            <a:r>
              <a:rPr lang="en-US" sz="2000" dirty="0"/>
              <a:t>Providers can use a directed clinical interview or formal capacity assessment tools to determine the capacity of PLwD (Tunzi, 2001).</a:t>
            </a:r>
          </a:p>
          <a:p>
            <a:r>
              <a:rPr lang="en-US" sz="2000" dirty="0"/>
              <a:t>If capacity cannot be easily determined, a formal assessment may be required. </a:t>
            </a:r>
          </a:p>
        </p:txBody>
      </p:sp>
    </p:spTree>
    <p:extLst>
      <p:ext uri="{BB962C8B-B14F-4D97-AF65-F5344CB8AC3E}">
        <p14:creationId xmlns:p14="http://schemas.microsoft.com/office/powerpoint/2010/main" val="2817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85800"/>
            <a:ext cx="7086600" cy="1143000"/>
          </a:xfrm>
        </p:spPr>
        <p:txBody>
          <a:bodyPr>
            <a:normAutofit/>
          </a:bodyPr>
          <a:lstStyle/>
          <a:p>
            <a:pPr algn="l"/>
            <a:r>
              <a:rPr lang="en-US" sz="2800" b="1" dirty="0">
                <a:solidFill>
                  <a:schemeClr val="tx2"/>
                </a:solidFill>
              </a:rPr>
              <a:t>Primary Care Provider Barriers to Providing a Diagnosis of Dementia </a:t>
            </a:r>
            <a:endParaRPr lang="en-US" sz="2800" dirty="0">
              <a:solidFill>
                <a:schemeClr val="tx2"/>
              </a:solidFill>
            </a:endParaRPr>
          </a:p>
        </p:txBody>
      </p:sp>
      <p:sp>
        <p:nvSpPr>
          <p:cNvPr id="3" name="Content Placeholder 2"/>
          <p:cNvSpPr>
            <a:spLocks noGrp="1"/>
          </p:cNvSpPr>
          <p:nvPr>
            <p:ph idx="1"/>
          </p:nvPr>
        </p:nvSpPr>
        <p:spPr>
          <a:xfrm>
            <a:off x="504217" y="1905000"/>
            <a:ext cx="8229600" cy="3657599"/>
          </a:xfrm>
        </p:spPr>
        <p:txBody>
          <a:bodyPr>
            <a:noAutofit/>
          </a:bodyPr>
          <a:lstStyle/>
          <a:p>
            <a:pPr lvl="0"/>
            <a:r>
              <a:rPr lang="en-US" sz="2000" dirty="0"/>
              <a:t>Primary care providers are often reluctant to make a diagnosis of Alzheimer’s disease (or another dementia) (Boise et al., 1999; Bunn et al., 2012; Carter et al., 2004; Dubois et al., 2015; Grossberg et al., 2010; Phillips et al., 2012). There are often a few reasons for this:</a:t>
            </a:r>
          </a:p>
          <a:p>
            <a:pPr lvl="1">
              <a:buFont typeface="Courier New" panose="02070309020205020404" pitchFamily="49" charset="0"/>
              <a:buChar char="o"/>
            </a:pPr>
            <a:r>
              <a:rPr lang="en-US" sz="2000" dirty="0"/>
              <a:t>Uncertainty about the need and the utility of the diagnosis. </a:t>
            </a:r>
          </a:p>
          <a:p>
            <a:pPr lvl="1">
              <a:buFont typeface="Courier New" panose="02070309020205020404" pitchFamily="49" charset="0"/>
              <a:buChar char="o"/>
            </a:pPr>
            <a:r>
              <a:rPr lang="en-US" sz="2000" dirty="0"/>
              <a:t>They may not know whether or not it is in the person’s best interest.</a:t>
            </a:r>
          </a:p>
          <a:p>
            <a:pPr lvl="1">
              <a:buFont typeface="Courier New" panose="02070309020205020404" pitchFamily="49" charset="0"/>
              <a:buChar char="o"/>
            </a:pPr>
            <a:r>
              <a:rPr lang="en-US" sz="2000" dirty="0"/>
              <a:t>Fear of the potential harm of a dementia diagnosis (Bunn et al., 2012; Phillips et al., 2012).</a:t>
            </a:r>
          </a:p>
          <a:p>
            <a:pPr lvl="0"/>
            <a:r>
              <a:rPr lang="en-US" sz="2000" dirty="0"/>
              <a:t>To overcome barriers, providers need to recognize the benefits of disclosure (especially if the diagnosis is early-stage) on progression and quality of life (Bunn et al., 2012).  </a:t>
            </a:r>
          </a:p>
        </p:txBody>
      </p:sp>
    </p:spTree>
    <p:extLst>
      <p:ext uri="{BB962C8B-B14F-4D97-AF65-F5344CB8AC3E}">
        <p14:creationId xmlns:p14="http://schemas.microsoft.com/office/powerpoint/2010/main" val="216131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 </a:t>
            </a:r>
            <a:r>
              <a:rPr lang="en-US" dirty="0">
                <a:solidFill>
                  <a:schemeClr val="bg1"/>
                </a:solidFill>
              </a:rPr>
              <a:t>4 -</a:t>
            </a:r>
            <a:r>
              <a:rPr lang="en-US" baseline="0" dirty="0">
                <a:solidFill>
                  <a:schemeClr val="bg1"/>
                </a:solidFill>
              </a:rPr>
              <a:t> Discussing the Diagnosis</a:t>
            </a:r>
            <a:endParaRPr lang="en-US" dirty="0">
              <a:solidFill>
                <a:schemeClr val="bg1"/>
              </a:solidFill>
            </a:endParaRPr>
          </a:p>
        </p:txBody>
      </p:sp>
      <p:pic>
        <p:nvPicPr>
          <p:cNvPr id="9" name="Picture Placeholder 8" descr="Thumbnail photo of a woman talking with a docto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851" r="12851"/>
          <a:stretch>
            <a:fillRect/>
          </a:stretch>
        </p:blipFill>
        <p:spPr/>
      </p:pic>
      <p:sp>
        <p:nvSpPr>
          <p:cNvPr id="7" name="Rectangle 6" descr="Rectangle highlighting &quot;Benefits of providing early diagnosis&quot;">
            <a:extLst>
              <a:ext uri="{FF2B5EF4-FFF2-40B4-BE49-F238E27FC236}">
                <a16:creationId xmlns:a16="http://schemas.microsoft.com/office/drawing/2014/main" id="{74A9E9A1-61E8-4A30-9894-2F091F5E358D}"/>
              </a:ext>
            </a:extLst>
          </p:cNvPr>
          <p:cNvSpPr/>
          <p:nvPr/>
        </p:nvSpPr>
        <p:spPr>
          <a:xfrm>
            <a:off x="0" y="2394784"/>
            <a:ext cx="9144000" cy="426720"/>
          </a:xfrm>
          <a:prstGeom prst="rect">
            <a:avLst/>
          </a:prstGeom>
          <a:solidFill>
            <a:srgbClr val="792977"/>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0073C16-E0D3-4DB9-87F9-13E4B0BFE8A9}"/>
              </a:ext>
            </a:extLst>
          </p:cNvPr>
          <p:cNvSpPr>
            <a:spLocks noGrp="1"/>
          </p:cNvSpPr>
          <p:nvPr>
            <p:ph idx="1"/>
          </p:nvPr>
        </p:nvSpPr>
        <p:spPr>
          <a:xfrm>
            <a:off x="449534" y="1676400"/>
            <a:ext cx="8229600" cy="1508105"/>
          </a:xfrm>
        </p:spPr>
        <p:txBody>
          <a:bodyPr/>
          <a:lstStyle/>
          <a:p>
            <a:r>
              <a:rPr lang="en-US" dirty="0"/>
              <a:t>Benefits of providing early diagnosis </a:t>
            </a:r>
          </a:p>
          <a:p>
            <a:r>
              <a:rPr lang="en-US" dirty="0"/>
              <a:t>Providing a diagnosis of dementia</a:t>
            </a:r>
          </a:p>
          <a:p>
            <a:r>
              <a:rPr lang="en-US" dirty="0">
                <a:solidFill>
                  <a:schemeClr val="bg1"/>
                </a:solidFill>
              </a:rPr>
              <a:t>Discussing the diagnosis</a:t>
            </a:r>
          </a:p>
        </p:txBody>
      </p:sp>
    </p:spTree>
    <p:extLst>
      <p:ext uri="{BB962C8B-B14F-4D97-AF65-F5344CB8AC3E}">
        <p14:creationId xmlns:p14="http://schemas.microsoft.com/office/powerpoint/2010/main" val="413047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81000"/>
            <a:ext cx="8305800" cy="884238"/>
          </a:xfrm>
        </p:spPr>
        <p:txBody>
          <a:bodyPr>
            <a:noAutofit/>
          </a:bodyPr>
          <a:lstStyle/>
          <a:p>
            <a:pPr algn="l"/>
            <a:r>
              <a:rPr lang="en-US" sz="2800" b="1" dirty="0">
                <a:solidFill>
                  <a:schemeClr val="tx2"/>
                </a:solidFill>
              </a:rPr>
              <a:t>Discussing the Diagnosis of Dementia with PLwD </a:t>
            </a:r>
            <a:endParaRPr lang="en-US" sz="2800" dirty="0">
              <a:solidFill>
                <a:schemeClr val="tx2"/>
              </a:solidFill>
            </a:endParaRPr>
          </a:p>
        </p:txBody>
      </p:sp>
      <p:sp>
        <p:nvSpPr>
          <p:cNvPr id="3" name="Content Placeholder 2"/>
          <p:cNvSpPr>
            <a:spLocks noGrp="1"/>
          </p:cNvSpPr>
          <p:nvPr>
            <p:ph idx="1"/>
          </p:nvPr>
        </p:nvSpPr>
        <p:spPr>
          <a:xfrm>
            <a:off x="152400" y="1417637"/>
            <a:ext cx="8991600" cy="4525963"/>
          </a:xfrm>
        </p:spPr>
        <p:txBody>
          <a:bodyPr>
            <a:noAutofit/>
          </a:bodyPr>
          <a:lstStyle/>
          <a:p>
            <a:pPr lvl="0"/>
            <a:r>
              <a:rPr lang="en-US" sz="2000" dirty="0"/>
              <a:t>Discussing a diagnosis of Alzheimer’s disease or other dementias is challenging.</a:t>
            </a:r>
          </a:p>
          <a:p>
            <a:pPr lvl="0"/>
            <a:r>
              <a:rPr lang="en-US" sz="2000" dirty="0"/>
              <a:t>The primary care provider needs to address PLwD directly, while maintaining eye contact (if culturally appropriate) (NIA, 2016; NIH, 2016).</a:t>
            </a:r>
          </a:p>
          <a:p>
            <a:pPr lvl="0"/>
            <a:r>
              <a:rPr lang="en-US" sz="2000" dirty="0"/>
              <a:t>The primary </a:t>
            </a:r>
            <a:r>
              <a:rPr lang="en-US" dirty="0"/>
              <a:t>care </a:t>
            </a:r>
            <a:r>
              <a:rPr lang="en-US" sz="2000" dirty="0"/>
              <a:t>provider needs to assess PLwD, by: </a:t>
            </a:r>
          </a:p>
          <a:p>
            <a:pPr lvl="1">
              <a:buFont typeface="Courier New" panose="02070309020205020404" pitchFamily="49" charset="0"/>
              <a:buChar char="o"/>
            </a:pPr>
            <a:r>
              <a:rPr lang="en-US" sz="2000" dirty="0"/>
              <a:t>Assessing and emphasizing their strengths (Grossberg et al., 2010).</a:t>
            </a:r>
          </a:p>
          <a:p>
            <a:pPr lvl="1">
              <a:buFont typeface="Courier New" panose="02070309020205020404" pitchFamily="49" charset="0"/>
              <a:buChar char="o"/>
            </a:pPr>
            <a:r>
              <a:rPr lang="en-US" sz="2000" dirty="0"/>
              <a:t>Assessing their risk for depression and referring them to pharmacotherapy or psychotherapy if needed. </a:t>
            </a:r>
          </a:p>
          <a:p>
            <a:pPr lvl="1">
              <a:buFont typeface="Courier New" panose="02070309020205020404" pitchFamily="49" charset="0"/>
              <a:buChar char="o"/>
            </a:pPr>
            <a:r>
              <a:rPr lang="en-US" sz="2000" dirty="0"/>
              <a:t>Assessing their risk of attempting/committing suicide (Dubois et al., 2015).</a:t>
            </a:r>
          </a:p>
          <a:p>
            <a:pPr lvl="1">
              <a:buFont typeface="Courier New" panose="02070309020205020404" pitchFamily="49" charset="0"/>
              <a:buChar char="o"/>
            </a:pPr>
            <a:r>
              <a:rPr lang="en-US" sz="2000" dirty="0"/>
              <a:t>Assessing their level of understanding, including sensory impairments that may interfere with dialogue (NIA, 2015).</a:t>
            </a:r>
          </a:p>
        </p:txBody>
      </p:sp>
    </p:spTree>
    <p:extLst>
      <p:ext uri="{BB962C8B-B14F-4D97-AF65-F5344CB8AC3E}">
        <p14:creationId xmlns:p14="http://schemas.microsoft.com/office/powerpoint/2010/main" val="2161151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2920" y="792162"/>
            <a:ext cx="8305800" cy="884238"/>
          </a:xfrm>
        </p:spPr>
        <p:txBody>
          <a:bodyPr>
            <a:noAutofit/>
          </a:bodyPr>
          <a:lstStyle/>
          <a:p>
            <a:pPr algn="l"/>
            <a:r>
              <a:rPr lang="en-US" sz="2800" b="1" dirty="0">
                <a:solidFill>
                  <a:schemeClr val="tx2"/>
                </a:solidFill>
              </a:rPr>
              <a:t>Discussing the Diagnosis of Dementia With </a:t>
            </a:r>
            <a:r>
              <a:rPr lang="en-US" sz="2800" b="1" dirty="0" err="1">
                <a:solidFill>
                  <a:schemeClr val="tx2"/>
                </a:solidFill>
              </a:rPr>
              <a:t>PLwD</a:t>
            </a:r>
            <a:r>
              <a:rPr lang="en-US" sz="2800" b="1" dirty="0">
                <a:solidFill>
                  <a:schemeClr val="bg1"/>
                </a:solidFill>
              </a:rPr>
              <a:t>  (continued)</a:t>
            </a:r>
            <a:endParaRPr lang="en-US" sz="2800" dirty="0">
              <a:solidFill>
                <a:schemeClr val="bg1"/>
              </a:solidFill>
            </a:endParaRPr>
          </a:p>
        </p:txBody>
      </p:sp>
      <p:sp>
        <p:nvSpPr>
          <p:cNvPr id="3" name="Content Placeholder 2"/>
          <p:cNvSpPr>
            <a:spLocks noGrp="1"/>
          </p:cNvSpPr>
          <p:nvPr>
            <p:ph idx="1"/>
          </p:nvPr>
        </p:nvSpPr>
        <p:spPr>
          <a:xfrm>
            <a:off x="457200" y="1801368"/>
            <a:ext cx="8229600" cy="4739759"/>
          </a:xfrm>
        </p:spPr>
        <p:txBody>
          <a:bodyPr/>
          <a:lstStyle/>
          <a:p>
            <a:pPr lvl="0">
              <a:lnSpc>
                <a:spcPct val="115000"/>
              </a:lnSpc>
              <a:spcBef>
                <a:spcPts val="0"/>
              </a:spcBef>
              <a:spcAft>
                <a:spcPts val="1000"/>
              </a:spcAft>
              <a:buFont typeface="Symbol"/>
              <a:buChar char=""/>
            </a:pPr>
            <a:r>
              <a:rPr lang="en-US" sz="2000" dirty="0">
                <a:ea typeface="Calibri"/>
                <a:cs typeface="Times New Roman"/>
              </a:rPr>
              <a:t>If the PLwD are capable of consent, the primary care provider should include their care partner(s) in discussions (within adherence to applicable privacy (e.g., HIPAA) policies) and document the discussions (Grossberg et al., 2010).</a:t>
            </a:r>
          </a:p>
          <a:p>
            <a:pPr>
              <a:lnSpc>
                <a:spcPct val="115000"/>
              </a:lnSpc>
              <a:spcBef>
                <a:spcPts val="0"/>
              </a:spcBef>
              <a:spcAft>
                <a:spcPts val="1000"/>
              </a:spcAft>
              <a:buFont typeface="Symbol"/>
              <a:buChar char=""/>
            </a:pPr>
            <a:r>
              <a:rPr lang="en-US" sz="2000" dirty="0"/>
              <a:t>PLwD will need resources, referrals, written material, and scheduled follow-up visits. </a:t>
            </a:r>
            <a:endParaRPr lang="en-US" dirty="0"/>
          </a:p>
          <a:p>
            <a:pPr>
              <a:lnSpc>
                <a:spcPct val="115000"/>
              </a:lnSpc>
              <a:spcBef>
                <a:spcPts val="0"/>
              </a:spcBef>
              <a:spcAft>
                <a:spcPts val="1000"/>
              </a:spcAft>
              <a:buFont typeface="Symbol"/>
              <a:buChar char=""/>
            </a:pPr>
            <a:r>
              <a:rPr lang="en-US" b="1" dirty="0"/>
              <a:t>Living Beyond Dementia </a:t>
            </a:r>
            <a:r>
              <a:rPr lang="en-US" dirty="0"/>
              <a:t>– This compelling 5-minute video, produced, directed, filmed and edited by individuals living with dementia, shares personal stories about the affect of receiving the diagnosis of dementia and that helpful information and encouragement are needed</a:t>
            </a:r>
            <a:r>
              <a:rPr lang="en-US" dirty="0">
                <a:solidFill>
                  <a:srgbClr val="FF0000"/>
                </a:solidFill>
              </a:rPr>
              <a:t>.</a:t>
            </a:r>
          </a:p>
          <a:p>
            <a:pPr marL="0" lvl="0" indent="0">
              <a:buNone/>
            </a:pPr>
            <a:r>
              <a:rPr lang="en-US" dirty="0">
                <a:solidFill>
                  <a:srgbClr val="FF0000"/>
                </a:solidFill>
                <a:hlinkClick r:id="rId3"/>
              </a:rPr>
              <a:t>https://daanow.org/an-extraordinary-video-about-dementia/</a:t>
            </a:r>
            <a:endParaRPr lang="en-US" dirty="0">
              <a:solidFill>
                <a:srgbClr val="FF0000"/>
              </a:solidFill>
            </a:endParaRPr>
          </a:p>
        </p:txBody>
      </p:sp>
    </p:spTree>
    <p:extLst>
      <p:ext uri="{BB962C8B-B14F-4D97-AF65-F5344CB8AC3E}">
        <p14:creationId xmlns:p14="http://schemas.microsoft.com/office/powerpoint/2010/main" val="48974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dirty="0"/>
              <a:t>Discussing the Diagnosis with a PLwD with an Intellectual Disability</a:t>
            </a:r>
          </a:p>
        </p:txBody>
      </p:sp>
      <p:sp>
        <p:nvSpPr>
          <p:cNvPr id="3" name="Content Placeholder 2"/>
          <p:cNvSpPr>
            <a:spLocks noGrp="1"/>
          </p:cNvSpPr>
          <p:nvPr>
            <p:ph idx="1"/>
          </p:nvPr>
        </p:nvSpPr>
        <p:spPr>
          <a:xfrm>
            <a:off x="457200" y="1463040"/>
            <a:ext cx="8229600" cy="4832092"/>
          </a:xfrm>
        </p:spPr>
        <p:txBody>
          <a:bodyPr/>
          <a:lstStyle/>
          <a:p>
            <a:r>
              <a:rPr lang="en-US" dirty="0"/>
              <a:t>The discussion with a PLwD who has an intellectual disability has to be handled with care.</a:t>
            </a:r>
          </a:p>
          <a:p>
            <a:r>
              <a:rPr lang="en-US" dirty="0"/>
              <a:t>Determine that person’s capacity to understand what is dementia.</a:t>
            </a:r>
          </a:p>
          <a:p>
            <a:r>
              <a:rPr lang="en-US" dirty="0"/>
              <a:t>Most PLwD with an intellectual disability will understand that something is going on and be receptive to having someone offer an explanation.</a:t>
            </a:r>
          </a:p>
          <a:p>
            <a:r>
              <a:rPr lang="en-US" dirty="0"/>
              <a:t>The person may have already said that their “thinker may not be working” (NTG, 2012).</a:t>
            </a:r>
          </a:p>
          <a:p>
            <a:r>
              <a:rPr lang="en-US" dirty="0"/>
              <a:t>Try to explain dementia and its consequences in easy to understand language and concepts.</a:t>
            </a:r>
          </a:p>
          <a:p>
            <a:r>
              <a:rPr lang="en-US" dirty="0"/>
              <a:t>There are useful aids available to help with this discussion.  </a:t>
            </a:r>
          </a:p>
          <a:p>
            <a:r>
              <a:rPr lang="en-US" dirty="0"/>
              <a:t>‘What is Dementia?” is available from www.aadmd.org/ntg.</a:t>
            </a:r>
          </a:p>
          <a:p>
            <a:r>
              <a:rPr lang="en-US" dirty="0"/>
              <a:t>“Talking About Dementia: A Guide for Families and Caregivers and Adults with Intellectual Disability” is available from the Seven Hills Foundation (Woonsocket, Rhode Island).</a:t>
            </a:r>
          </a:p>
        </p:txBody>
      </p:sp>
    </p:spTree>
    <p:extLst>
      <p:ext uri="{BB962C8B-B14F-4D97-AF65-F5344CB8AC3E}">
        <p14:creationId xmlns:p14="http://schemas.microsoft.com/office/powerpoint/2010/main" val="3512530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Woman with Doctor</a:t>
            </a:r>
          </a:p>
        </p:txBody>
      </p:sp>
      <p:pic>
        <p:nvPicPr>
          <p:cNvPr id="8" name="Content Placeholder 7" descr="Photo of a woman sitting on a couch, talking with a doctor seated in a chair next to h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533400"/>
            <a:ext cx="8001000" cy="5332428"/>
          </a:xfrm>
        </p:spPr>
      </p:pic>
    </p:spTree>
    <p:extLst>
      <p:ext uri="{BB962C8B-B14F-4D97-AF65-F5344CB8AC3E}">
        <p14:creationId xmlns:p14="http://schemas.microsoft.com/office/powerpoint/2010/main" val="296476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13816"/>
            <a:ext cx="8229600" cy="427038"/>
          </a:xfrm>
        </p:spPr>
        <p:txBody>
          <a:bodyPr>
            <a:noAutofit/>
          </a:bodyPr>
          <a:lstStyle/>
          <a:p>
            <a:pPr algn="l"/>
            <a:r>
              <a:rPr lang="en-US" sz="2800" b="1" dirty="0">
                <a:solidFill>
                  <a:schemeClr val="tx2"/>
                </a:solidFill>
              </a:rPr>
              <a:t>Willingness to Receive a Diagnosis of Dementia </a:t>
            </a:r>
            <a:endParaRPr lang="en-US" sz="2800" dirty="0">
              <a:solidFill>
                <a:schemeClr val="tx2"/>
              </a:solidFill>
            </a:endParaRPr>
          </a:p>
        </p:txBody>
      </p:sp>
      <p:sp>
        <p:nvSpPr>
          <p:cNvPr id="3" name="Content Placeholder 2"/>
          <p:cNvSpPr>
            <a:spLocks noGrp="1"/>
          </p:cNvSpPr>
          <p:nvPr>
            <p:ph idx="1"/>
          </p:nvPr>
        </p:nvSpPr>
        <p:spPr>
          <a:xfrm>
            <a:off x="502920" y="1463040"/>
            <a:ext cx="8229600" cy="3261360"/>
          </a:xfrm>
        </p:spPr>
        <p:txBody>
          <a:bodyPr>
            <a:noAutofit/>
          </a:bodyPr>
          <a:lstStyle/>
          <a:p>
            <a:pPr lvl="0"/>
            <a:r>
              <a:rPr lang="en-US" sz="2000" dirty="0"/>
              <a:t>Many surveys indicate that the majority of persons with or without memory impairments would want to know if they had dementia (Elson, 2006; Fowler et al., 2015a; Fowler et al., 2015b; Oimet et al., 2004; Robinson et al., 2014; Turnbull et al., 2003).</a:t>
            </a:r>
          </a:p>
          <a:p>
            <a:pPr lvl="0"/>
            <a:r>
              <a:rPr lang="en-US" sz="2000" dirty="0"/>
              <a:t>Greater understanding of the consequences of a such a diagnosis may lessen that desire (Fowler et al., 2015a, 2015b; Robinson et al., 2014; Van den Dungen et al., 2014).</a:t>
            </a:r>
          </a:p>
          <a:p>
            <a:pPr lvl="0"/>
            <a:r>
              <a:rPr lang="en-US" sz="2000" dirty="0"/>
              <a:t>Persons reluctant to undergo a screening assessment perceive a minimal benefit of screening, and are also less likely to undergo testing for other conditions (Fowler et al., 2015b).</a:t>
            </a:r>
          </a:p>
        </p:txBody>
      </p:sp>
    </p:spTree>
    <p:extLst>
      <p:ext uri="{BB962C8B-B14F-4D97-AF65-F5344CB8AC3E}">
        <p14:creationId xmlns:p14="http://schemas.microsoft.com/office/powerpoint/2010/main" val="107924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86968"/>
            <a:ext cx="8229600" cy="274638"/>
          </a:xfrm>
        </p:spPr>
        <p:txBody>
          <a:bodyPr>
            <a:noAutofit/>
          </a:bodyPr>
          <a:lstStyle/>
          <a:p>
            <a:pPr algn="l"/>
            <a:r>
              <a:rPr lang="en-US" sz="2800" b="1" dirty="0">
                <a:solidFill>
                  <a:schemeClr val="tx2"/>
                </a:solidFill>
              </a:rPr>
              <a:t>Addressing Denial</a:t>
            </a:r>
            <a:endParaRPr lang="en-US" sz="2800" dirty="0">
              <a:solidFill>
                <a:schemeClr val="tx2"/>
              </a:solidFill>
            </a:endParaRPr>
          </a:p>
        </p:txBody>
      </p:sp>
      <p:sp>
        <p:nvSpPr>
          <p:cNvPr id="3" name="Content Placeholder 2"/>
          <p:cNvSpPr>
            <a:spLocks noGrp="1"/>
          </p:cNvSpPr>
          <p:nvPr>
            <p:ph idx="1"/>
          </p:nvPr>
        </p:nvSpPr>
        <p:spPr>
          <a:xfrm>
            <a:off x="502920" y="1463040"/>
            <a:ext cx="8229600" cy="4525963"/>
          </a:xfrm>
        </p:spPr>
        <p:txBody>
          <a:bodyPr>
            <a:noAutofit/>
          </a:bodyPr>
          <a:lstStyle/>
          <a:p>
            <a:pPr lvl="0"/>
            <a:r>
              <a:rPr lang="en-US" sz="2000" dirty="0"/>
              <a:t>Fear of the consequences associated with dementia can lead to a denial of symptoms (Alzheimer’s Association, 2011).</a:t>
            </a:r>
          </a:p>
          <a:p>
            <a:pPr lvl="1">
              <a:buFont typeface="Courier New" panose="02070309020205020404" pitchFamily="49" charset="0"/>
              <a:buChar char="o"/>
            </a:pPr>
            <a:r>
              <a:rPr lang="en-US" sz="2000" dirty="0"/>
              <a:t>Emphasize that some treatable conditions can result in the same symptoms as dementia</a:t>
            </a:r>
          </a:p>
          <a:p>
            <a:pPr lvl="0"/>
            <a:r>
              <a:rPr lang="en-US" sz="2000" dirty="0"/>
              <a:t>Memory impairment associated with dementia can lead to anosognosia—lack of awareness of impairments (Grossberg et al., 2010).</a:t>
            </a:r>
          </a:p>
          <a:p>
            <a:pPr lvl="0"/>
            <a:r>
              <a:rPr lang="en-US" sz="2000" dirty="0"/>
              <a:t>Lack of insight is not the same as denial.</a:t>
            </a:r>
          </a:p>
          <a:p>
            <a:pPr lvl="0"/>
            <a:r>
              <a:rPr lang="en-US" sz="2000" dirty="0"/>
              <a:t>The primary care provider must find a way to inform PLwD and/or their care partner(s) about the diagnosis and its consequences.</a:t>
            </a:r>
          </a:p>
        </p:txBody>
      </p:sp>
    </p:spTree>
    <p:extLst>
      <p:ext uri="{BB962C8B-B14F-4D97-AF65-F5344CB8AC3E}">
        <p14:creationId xmlns:p14="http://schemas.microsoft.com/office/powerpoint/2010/main" val="431114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8229600" cy="762000"/>
          </a:xfrm>
        </p:spPr>
        <p:txBody>
          <a:bodyPr>
            <a:noAutofit/>
          </a:bodyPr>
          <a:lstStyle/>
          <a:p>
            <a:pPr algn="l"/>
            <a:r>
              <a:rPr lang="en-US" sz="2800" b="1" dirty="0">
                <a:solidFill>
                  <a:schemeClr val="tx2"/>
                </a:solidFill>
              </a:rPr>
              <a:t>Addressing Perceived Negative Attitudes and Misperceptions</a:t>
            </a:r>
            <a:endParaRPr lang="en-US" sz="2800" dirty="0">
              <a:solidFill>
                <a:schemeClr val="tx2"/>
              </a:solidFill>
            </a:endParaRPr>
          </a:p>
        </p:txBody>
      </p:sp>
      <p:sp>
        <p:nvSpPr>
          <p:cNvPr id="3" name="Content Placeholder 2"/>
          <p:cNvSpPr>
            <a:spLocks noGrp="1"/>
          </p:cNvSpPr>
          <p:nvPr>
            <p:ph idx="1"/>
          </p:nvPr>
        </p:nvSpPr>
        <p:spPr>
          <a:xfrm>
            <a:off x="502920" y="1905000"/>
            <a:ext cx="8229600" cy="3124200"/>
          </a:xfrm>
        </p:spPr>
        <p:txBody>
          <a:bodyPr>
            <a:noAutofit/>
          </a:bodyPr>
          <a:lstStyle/>
          <a:p>
            <a:pPr lvl="0"/>
            <a:r>
              <a:rPr lang="en-US" sz="2000" dirty="0"/>
              <a:t>Perceived negative attitudes associated with dementia can prevent PLwD from obtaining a diagnosis (Aminzadeh et al., 2012; Psota, 2015).</a:t>
            </a:r>
          </a:p>
          <a:p>
            <a:pPr lvl="0"/>
            <a:r>
              <a:rPr lang="en-US" sz="2000" dirty="0"/>
              <a:t>Cultural beliefs or misperceptions can also lead to a resistance or unwillingness to receive a diagnosis of dementia. </a:t>
            </a:r>
          </a:p>
          <a:p>
            <a:pPr lvl="0"/>
            <a:r>
              <a:rPr lang="en-US" sz="2000" dirty="0"/>
              <a:t>A diagnosis of dementia has considerable impact on the identity of PLwD (Macrae, 2010; Steeman et al., 2007):</a:t>
            </a:r>
          </a:p>
          <a:p>
            <a:pPr lvl="1">
              <a:buFont typeface="Courier New" panose="02070309020205020404" pitchFamily="49" charset="0"/>
              <a:buChar char="o"/>
            </a:pPr>
            <a:r>
              <a:rPr lang="en-US" sz="2000" dirty="0"/>
              <a:t>The effect may differ among ethnicities (Bunn et al., 2012).</a:t>
            </a:r>
          </a:p>
          <a:p>
            <a:pPr lvl="1">
              <a:buFont typeface="Courier New" panose="02070309020205020404" pitchFamily="49" charset="0"/>
              <a:buChar char="o"/>
            </a:pPr>
            <a:r>
              <a:rPr lang="en-US" sz="2000" dirty="0"/>
              <a:t>A diagnosis of dementia oftentimes requires considerable adjustment for PLwD and their care partners (Bunn et al., 2012).</a:t>
            </a:r>
          </a:p>
        </p:txBody>
      </p:sp>
    </p:spTree>
    <p:extLst>
      <p:ext uri="{BB962C8B-B14F-4D97-AF65-F5344CB8AC3E}">
        <p14:creationId xmlns:p14="http://schemas.microsoft.com/office/powerpoint/2010/main" val="183849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Outline</a:t>
            </a:r>
          </a:p>
        </p:txBody>
      </p:sp>
      <p:pic>
        <p:nvPicPr>
          <p:cNvPr id="6" name="Picture Placeholder 5" descr="Thumbnail photo of  elderly man kissing elderly woman on the cheek."/>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4" r="124"/>
          <a:stretch>
            <a:fillRect/>
          </a:stretch>
        </p:blipFill>
        <p:spPr/>
      </p:pic>
      <p:sp>
        <p:nvSpPr>
          <p:cNvPr id="3" name="Content Placeholder 2"/>
          <p:cNvSpPr>
            <a:spLocks noGrp="1"/>
          </p:cNvSpPr>
          <p:nvPr>
            <p:ph idx="1"/>
          </p:nvPr>
        </p:nvSpPr>
        <p:spPr/>
        <p:txBody>
          <a:bodyPr>
            <a:normAutofit/>
          </a:bodyPr>
          <a:lstStyle/>
          <a:p>
            <a:pPr lvl="0">
              <a:lnSpc>
                <a:spcPct val="120000"/>
              </a:lnSpc>
            </a:pPr>
            <a:r>
              <a:rPr lang="en-US" sz="2000" dirty="0"/>
              <a:t>Benefits of providing early diagnosis </a:t>
            </a:r>
          </a:p>
          <a:p>
            <a:pPr lvl="0">
              <a:lnSpc>
                <a:spcPct val="120000"/>
              </a:lnSpc>
            </a:pPr>
            <a:r>
              <a:rPr lang="en-US" sz="2000" dirty="0"/>
              <a:t>Providing a diagnosis of dementia</a:t>
            </a:r>
          </a:p>
          <a:p>
            <a:pPr lvl="0">
              <a:lnSpc>
                <a:spcPct val="120000"/>
              </a:lnSpc>
            </a:pPr>
            <a:r>
              <a:rPr lang="en-US" sz="2000" dirty="0"/>
              <a:t>Discussing the diagnosis</a:t>
            </a:r>
          </a:p>
        </p:txBody>
      </p:sp>
    </p:spTree>
    <p:extLst>
      <p:ext uri="{BB962C8B-B14F-4D97-AF65-F5344CB8AC3E}">
        <p14:creationId xmlns:p14="http://schemas.microsoft.com/office/powerpoint/2010/main" val="384993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13816"/>
            <a:ext cx="8229600" cy="427038"/>
          </a:xfrm>
        </p:spPr>
        <p:txBody>
          <a:bodyPr>
            <a:noAutofit/>
          </a:bodyPr>
          <a:lstStyle/>
          <a:p>
            <a:pPr algn="l"/>
            <a:r>
              <a:rPr lang="en-US" sz="2800" b="1" dirty="0">
                <a:solidFill>
                  <a:schemeClr val="tx2"/>
                </a:solidFill>
              </a:rPr>
              <a:t>HIPAA Rules and Discussing a Diagnosis of Dementia</a:t>
            </a:r>
            <a:endParaRPr lang="en-US" sz="2800" dirty="0">
              <a:solidFill>
                <a:schemeClr val="tx2"/>
              </a:solidFill>
            </a:endParaRPr>
          </a:p>
        </p:txBody>
      </p:sp>
      <p:sp>
        <p:nvSpPr>
          <p:cNvPr id="3" name="Content Placeholder 2"/>
          <p:cNvSpPr>
            <a:spLocks noGrp="1"/>
          </p:cNvSpPr>
          <p:nvPr>
            <p:ph idx="1"/>
          </p:nvPr>
        </p:nvSpPr>
        <p:spPr>
          <a:xfrm>
            <a:off x="502920" y="1463040"/>
            <a:ext cx="8229600" cy="3261360"/>
          </a:xfrm>
        </p:spPr>
        <p:txBody>
          <a:bodyPr>
            <a:noAutofit/>
          </a:bodyPr>
          <a:lstStyle/>
          <a:p>
            <a:pPr lvl="0"/>
            <a:r>
              <a:rPr lang="en-US" sz="2000" dirty="0"/>
              <a:t>HIPAA provisions dictate when and how to share information about a diagnosis with an individual’s family, relatives, or other care partners.</a:t>
            </a:r>
          </a:p>
          <a:p>
            <a:pPr lvl="0"/>
            <a:r>
              <a:rPr lang="en-US" sz="2000" dirty="0"/>
              <a:t>Providers must obtain informed consent from PLwD to disclose their protected health information to others. </a:t>
            </a:r>
          </a:p>
          <a:p>
            <a:pPr lvl="1">
              <a:buFont typeface="Courier New" panose="02070309020205020404" pitchFamily="49" charset="0"/>
              <a:buChar char="o"/>
            </a:pPr>
            <a:r>
              <a:rPr lang="en-US" sz="2000" dirty="0"/>
              <a:t>If PLwD refuse to disclose their health information to others, providers can (and should) address the request during subsequent visits.</a:t>
            </a:r>
          </a:p>
          <a:p>
            <a:pPr lvl="1">
              <a:buFont typeface="Courier New" panose="02070309020205020404" pitchFamily="49" charset="0"/>
              <a:buChar char="o"/>
            </a:pPr>
            <a:r>
              <a:rPr lang="en-US" sz="2000" dirty="0"/>
              <a:t>In specific instances, such as when the </a:t>
            </a:r>
            <a:r>
              <a:rPr lang="en-US" dirty="0"/>
              <a:t>individual is incapacitated, </a:t>
            </a:r>
            <a:r>
              <a:rPr lang="en-US" sz="2000" dirty="0"/>
              <a:t>providers can disclose information despite the absence of consent.</a:t>
            </a:r>
          </a:p>
          <a:p>
            <a:pPr lvl="1">
              <a:buFont typeface="Courier New" panose="02070309020205020404" pitchFamily="49" charset="0"/>
              <a:buChar char="o"/>
            </a:pPr>
            <a:r>
              <a:rPr lang="en-US" sz="2000" dirty="0"/>
              <a:t>Providers must document all of these discussions and decisions.</a:t>
            </a:r>
          </a:p>
        </p:txBody>
      </p:sp>
    </p:spTree>
    <p:extLst>
      <p:ext uri="{BB962C8B-B14F-4D97-AF65-F5344CB8AC3E}">
        <p14:creationId xmlns:p14="http://schemas.microsoft.com/office/powerpoint/2010/main" val="297831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9536"/>
            <a:ext cx="8229600" cy="350838"/>
          </a:xfrm>
        </p:spPr>
        <p:txBody>
          <a:bodyPr>
            <a:noAutofit/>
          </a:bodyPr>
          <a:lstStyle/>
          <a:p>
            <a:pPr algn="l"/>
            <a:r>
              <a:rPr lang="en-US" sz="2800" b="1" dirty="0">
                <a:solidFill>
                  <a:schemeClr val="tx2"/>
                </a:solidFill>
              </a:rPr>
              <a:t>Discussing the Diagnosis with Care Partners</a:t>
            </a:r>
            <a:endParaRPr lang="en-US" sz="2800" dirty="0">
              <a:solidFill>
                <a:schemeClr val="tx2"/>
              </a:solidFill>
            </a:endParaRPr>
          </a:p>
        </p:txBody>
      </p:sp>
      <p:sp>
        <p:nvSpPr>
          <p:cNvPr id="3" name="Content Placeholder 2"/>
          <p:cNvSpPr>
            <a:spLocks noGrp="1"/>
          </p:cNvSpPr>
          <p:nvPr>
            <p:ph idx="1"/>
          </p:nvPr>
        </p:nvSpPr>
        <p:spPr>
          <a:xfrm>
            <a:off x="502920" y="1463040"/>
            <a:ext cx="8229600" cy="4404360"/>
          </a:xfrm>
        </p:spPr>
        <p:txBody>
          <a:bodyPr>
            <a:noAutofit/>
          </a:bodyPr>
          <a:lstStyle/>
          <a:p>
            <a:pPr lvl="0"/>
            <a:r>
              <a:rPr lang="en-US" sz="2000" dirty="0"/>
              <a:t>A diagnosis of dementia also affects the spouse,  family members, and care partners.</a:t>
            </a:r>
          </a:p>
          <a:p>
            <a:pPr lvl="0"/>
            <a:r>
              <a:rPr lang="en-US" sz="2000" dirty="0"/>
              <a:t>Providers can use the same recommended best practices of disclosing dementia diagnosis as discussed earlier (Grossberg et al., 2010; Lecouturier et al., 2008).</a:t>
            </a:r>
          </a:p>
          <a:p>
            <a:pPr lvl="0"/>
            <a:r>
              <a:rPr lang="en-US" sz="2000" dirty="0"/>
              <a:t>The interprofessional health care team must monitor the health of care partners as well as the health of the PLwD (Grossberg et al., 2010).</a:t>
            </a:r>
          </a:p>
          <a:p>
            <a:pPr lvl="0"/>
            <a:r>
              <a:rPr lang="en-US" sz="2000" dirty="0"/>
              <a:t>Care partners need time to adapt to the diagnosis and its consequences, and to develop new norms and a new identity (Bunn et al., 2012).</a:t>
            </a:r>
          </a:p>
          <a:p>
            <a:pPr lvl="0"/>
            <a:r>
              <a:rPr lang="en-US" sz="2000" dirty="0"/>
              <a:t>The health care team can, and should, provide resources and guidance to care partners.</a:t>
            </a:r>
          </a:p>
          <a:p>
            <a:pPr lvl="0"/>
            <a:r>
              <a:rPr lang="en-US" sz="2000" dirty="0"/>
              <a:t>The health care team should be cognizant of and sensitive to issues of ethnic, cultural, and racial diversity when discussing the diagnosis.</a:t>
            </a:r>
          </a:p>
        </p:txBody>
      </p:sp>
    </p:spTree>
    <p:extLst>
      <p:ext uri="{BB962C8B-B14F-4D97-AF65-F5344CB8AC3E}">
        <p14:creationId xmlns:p14="http://schemas.microsoft.com/office/powerpoint/2010/main" val="128660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50392"/>
            <a:ext cx="8229600" cy="350838"/>
          </a:xfrm>
        </p:spPr>
        <p:txBody>
          <a:bodyPr>
            <a:noAutofit/>
          </a:bodyPr>
          <a:lstStyle/>
          <a:p>
            <a:pPr algn="l"/>
            <a:r>
              <a:rPr lang="en-US" sz="2800" b="1" dirty="0">
                <a:solidFill>
                  <a:schemeClr val="tx2"/>
                </a:solidFill>
              </a:rPr>
              <a:t>Addressing Care Partner Needs</a:t>
            </a:r>
            <a:endParaRPr lang="en-US" sz="2800" dirty="0">
              <a:solidFill>
                <a:schemeClr val="tx2"/>
              </a:solidFill>
            </a:endParaRPr>
          </a:p>
        </p:txBody>
      </p:sp>
      <p:sp>
        <p:nvSpPr>
          <p:cNvPr id="3" name="Content Placeholder 2"/>
          <p:cNvSpPr>
            <a:spLocks noGrp="1"/>
          </p:cNvSpPr>
          <p:nvPr>
            <p:ph idx="1"/>
          </p:nvPr>
        </p:nvSpPr>
        <p:spPr>
          <a:xfrm>
            <a:off x="502920" y="1463040"/>
            <a:ext cx="8229600" cy="4023360"/>
          </a:xfrm>
        </p:spPr>
        <p:txBody>
          <a:bodyPr>
            <a:noAutofit/>
          </a:bodyPr>
          <a:lstStyle/>
          <a:p>
            <a:pPr lvl="0"/>
            <a:r>
              <a:rPr lang="en-US" sz="2000" dirty="0"/>
              <a:t>The consequences related to a diagnosis of dementia may affect care partners both medically and psychologically, and substantially reduce their quality of life (Covinsky et al., 2003; Markowitz et al., 2003; Stokes et al., 2014).</a:t>
            </a:r>
          </a:p>
          <a:p>
            <a:pPr lvl="0"/>
            <a:r>
              <a:rPr lang="en-US" sz="2000" dirty="0"/>
              <a:t>There are also many positive aspects of providing care to a significant other with dementia.</a:t>
            </a:r>
          </a:p>
          <a:p>
            <a:pPr lvl="0"/>
            <a:r>
              <a:rPr lang="en-US" sz="2000" dirty="0"/>
              <a:t>The health care team should assess the care partner(s) for depression and other stress-related conditions, and provide referrals to appropriate mental health providers in the community if warranted.</a:t>
            </a:r>
          </a:p>
          <a:p>
            <a:pPr lvl="0"/>
            <a:r>
              <a:rPr lang="en-US" sz="2000" dirty="0"/>
              <a:t>Providers should provide the care partner(s) with sufficient information about the disease, along with resources, as the care partner(s) may be afraid to reach out for assistance (Grossberg et al., 2010).</a:t>
            </a:r>
          </a:p>
        </p:txBody>
      </p:sp>
    </p:spTree>
    <p:extLst>
      <p:ext uri="{BB962C8B-B14F-4D97-AF65-F5344CB8AC3E}">
        <p14:creationId xmlns:p14="http://schemas.microsoft.com/office/powerpoint/2010/main" val="156614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86800" cy="838200"/>
          </a:xfrm>
        </p:spPr>
        <p:txBody>
          <a:bodyPr>
            <a:noAutofit/>
          </a:bodyPr>
          <a:lstStyle/>
          <a:p>
            <a:pPr algn="l"/>
            <a:r>
              <a:rPr lang="en-US" sz="2800" b="1" dirty="0">
                <a:solidFill>
                  <a:schemeClr val="tx2"/>
                </a:solidFill>
              </a:rPr>
              <a:t>Effect of Care Partner Health on the Quality of Life (</a:t>
            </a:r>
            <a:r>
              <a:rPr lang="en-US" sz="2800" b="1" dirty="0" err="1">
                <a:solidFill>
                  <a:schemeClr val="tx2"/>
                </a:solidFill>
              </a:rPr>
              <a:t>QoL</a:t>
            </a:r>
            <a:r>
              <a:rPr lang="en-US" sz="2800" b="1" dirty="0">
                <a:solidFill>
                  <a:schemeClr val="tx2"/>
                </a:solidFill>
              </a:rPr>
              <a:t>) of a </a:t>
            </a:r>
            <a:r>
              <a:rPr lang="en-US" sz="2800" b="1" dirty="0" err="1">
                <a:solidFill>
                  <a:schemeClr val="tx2"/>
                </a:solidFill>
              </a:rPr>
              <a:t>PLwD</a:t>
            </a:r>
            <a:endParaRPr lang="en-US" sz="2800" dirty="0"/>
          </a:p>
        </p:txBody>
      </p:sp>
      <p:sp>
        <p:nvSpPr>
          <p:cNvPr id="3" name="Content Placeholder 2"/>
          <p:cNvSpPr>
            <a:spLocks noGrp="1"/>
          </p:cNvSpPr>
          <p:nvPr>
            <p:ph idx="1"/>
          </p:nvPr>
        </p:nvSpPr>
        <p:spPr>
          <a:xfrm>
            <a:off x="502920" y="1905000"/>
            <a:ext cx="8229600" cy="3276600"/>
          </a:xfrm>
        </p:spPr>
        <p:txBody>
          <a:bodyPr>
            <a:noAutofit/>
          </a:bodyPr>
          <a:lstStyle/>
          <a:p>
            <a:pPr lvl="0"/>
            <a:r>
              <a:rPr lang="en-US" sz="2000" dirty="0"/>
              <a:t>Studies have shown that the care partner(s)’ health and quality of life influences the health and QoL of PLwD (Bakker et al., 2014; Black et al., 2012; Orgeta et al., 2015).</a:t>
            </a:r>
          </a:p>
          <a:p>
            <a:pPr lvl="0"/>
            <a:r>
              <a:rPr lang="en-US" sz="2000" dirty="0"/>
              <a:t>Specifically, research has indicated that increased stress related to caregiving burden negatively affects the </a:t>
            </a:r>
            <a:r>
              <a:rPr lang="en-US" sz="2000" dirty="0" err="1"/>
              <a:t>QoL</a:t>
            </a:r>
            <a:r>
              <a:rPr lang="en-US" sz="2000" dirty="0"/>
              <a:t> of PLwD (Orgeta et al., 2015).</a:t>
            </a:r>
          </a:p>
          <a:p>
            <a:pPr lvl="1">
              <a:buFont typeface="Courier New" panose="02070309020205020404" pitchFamily="49" charset="0"/>
              <a:buChar char="o"/>
            </a:pPr>
            <a:r>
              <a:rPr lang="en-US" sz="2000" dirty="0"/>
              <a:t>Findings from the Resources for Enhancing Alzheimer’s Caregiver Health (REACH) studies demonstrate the effectiveness of tailored multi-component interventions for reducing caregiving burden and depressive symptoms in the care partner(s) of </a:t>
            </a:r>
            <a:r>
              <a:rPr lang="en-US" sz="2000" dirty="0" err="1"/>
              <a:t>PLwD</a:t>
            </a:r>
            <a:r>
              <a:rPr lang="en-US" sz="2000" dirty="0"/>
              <a:t> (Gitlin et al., 2003).</a:t>
            </a:r>
          </a:p>
        </p:txBody>
      </p:sp>
    </p:spTree>
    <p:extLst>
      <p:ext uri="{BB962C8B-B14F-4D97-AF65-F5344CB8AC3E}">
        <p14:creationId xmlns:p14="http://schemas.microsoft.com/office/powerpoint/2010/main" val="324173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77824"/>
            <a:ext cx="8229600" cy="274638"/>
          </a:xfrm>
        </p:spPr>
        <p:txBody>
          <a:bodyPr>
            <a:noAutofit/>
          </a:bodyPr>
          <a:lstStyle/>
          <a:p>
            <a:pPr algn="l"/>
            <a:r>
              <a:rPr lang="en-US" sz="2800" b="1" dirty="0">
                <a:solidFill>
                  <a:schemeClr val="tx2"/>
                </a:solidFill>
              </a:rPr>
              <a:t>When to Utilize Additional Resources </a:t>
            </a:r>
            <a:endParaRPr lang="en-US" sz="2800" dirty="0">
              <a:solidFill>
                <a:schemeClr val="tx2"/>
              </a:solidFill>
            </a:endParaRPr>
          </a:p>
        </p:txBody>
      </p:sp>
      <p:sp>
        <p:nvSpPr>
          <p:cNvPr id="3" name="Content Placeholder 2"/>
          <p:cNvSpPr>
            <a:spLocks noGrp="1"/>
          </p:cNvSpPr>
          <p:nvPr>
            <p:ph idx="1"/>
          </p:nvPr>
        </p:nvSpPr>
        <p:spPr>
          <a:xfrm>
            <a:off x="685800" y="1463040"/>
            <a:ext cx="7543800" cy="3566160"/>
          </a:xfrm>
        </p:spPr>
        <p:txBody>
          <a:bodyPr>
            <a:normAutofit/>
          </a:bodyPr>
          <a:lstStyle/>
          <a:p>
            <a:pPr lvl="0"/>
            <a:r>
              <a:rPr lang="en-US" sz="2000" dirty="0"/>
              <a:t>Some circumstances require referral to a specialist, memory clinic, or other specialty center for additional evaluation (Shinagawa et al., 2016).</a:t>
            </a:r>
          </a:p>
          <a:p>
            <a:pPr lvl="0"/>
            <a:r>
              <a:rPr lang="en-US" sz="2000" dirty="0"/>
              <a:t>It is best to develop a referral network if possible, to ensure continuum of care from diagnosis to end-of-life palliative care and hospice care. </a:t>
            </a:r>
          </a:p>
          <a:p>
            <a:pPr lvl="0"/>
            <a:r>
              <a:rPr lang="en-US" dirty="0"/>
              <a:t>Given gaps in the continuum of accessible and affordable care, it is important to include telemedicine options in your network.</a:t>
            </a:r>
          </a:p>
        </p:txBody>
      </p:sp>
    </p:spTree>
    <p:extLst>
      <p:ext uri="{BB962C8B-B14F-4D97-AF65-F5344CB8AC3E}">
        <p14:creationId xmlns:p14="http://schemas.microsoft.com/office/powerpoint/2010/main" val="1730059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pPr algn="l"/>
            <a:r>
              <a:rPr lang="en-US" sz="2800" b="1" dirty="0">
                <a:solidFill>
                  <a:schemeClr val="tx2"/>
                </a:solidFill>
              </a:rPr>
              <a:t>Evaluation</a:t>
            </a:r>
          </a:p>
        </p:txBody>
      </p:sp>
      <p:sp>
        <p:nvSpPr>
          <p:cNvPr id="3" name="Content Placeholder 2"/>
          <p:cNvSpPr>
            <a:spLocks noGrp="1"/>
          </p:cNvSpPr>
          <p:nvPr>
            <p:ph idx="1"/>
          </p:nvPr>
        </p:nvSpPr>
        <p:spPr>
          <a:xfrm>
            <a:off x="457200" y="1644087"/>
            <a:ext cx="8229600" cy="2927913"/>
          </a:xfrm>
        </p:spPr>
        <p:txBody>
          <a:bodyPr>
            <a:noAutofit/>
          </a:bodyPr>
          <a:lstStyle/>
          <a:p>
            <a:pPr marL="457200" lvl="0" indent="-457200">
              <a:buFont typeface="+mj-lt"/>
              <a:buAutoNum type="arabicPeriod"/>
            </a:pPr>
            <a:r>
              <a:rPr lang="en-US" sz="2000" b="1" dirty="0"/>
              <a:t>When providing a diagnosis of dementia, the physician or other primary care provider should:</a:t>
            </a:r>
          </a:p>
          <a:p>
            <a:pPr marL="914400" lvl="1" indent="-457200">
              <a:buFont typeface="+mj-lt"/>
              <a:buAutoNum type="alphaLcPeriod"/>
            </a:pPr>
            <a:r>
              <a:rPr lang="en-US" sz="2000" dirty="0"/>
              <a:t>Always use the name of the dementia (e.g., Alzheimer’s disease or Lewy body dementia) </a:t>
            </a:r>
          </a:p>
          <a:p>
            <a:pPr marL="914400" lvl="1" indent="-457200">
              <a:buFont typeface="+mj-lt"/>
              <a:buAutoNum type="alphaLcPeriod"/>
            </a:pPr>
            <a:r>
              <a:rPr lang="en-US" sz="2000" dirty="0"/>
              <a:t>Require that a loved one or other care partner(s) be present </a:t>
            </a:r>
          </a:p>
          <a:p>
            <a:pPr marL="914400" lvl="1" indent="-457200">
              <a:buFont typeface="+mj-lt"/>
              <a:buAutoNum type="alphaLcPeriod"/>
            </a:pPr>
            <a:r>
              <a:rPr lang="en-US" sz="2000" dirty="0"/>
              <a:t>Provide an estimate of how much time the person has before cognitive impairment will likely become debilitating</a:t>
            </a:r>
          </a:p>
          <a:p>
            <a:pPr marL="914400" lvl="1" indent="-457200">
              <a:buFont typeface="+mj-lt"/>
              <a:buAutoNum type="alphaLcPeriod"/>
            </a:pPr>
            <a:r>
              <a:rPr lang="en-US" sz="2000" dirty="0"/>
              <a:t>Avoid medical jargon</a:t>
            </a:r>
          </a:p>
        </p:txBody>
      </p:sp>
    </p:spTree>
    <p:extLst>
      <p:ext uri="{BB962C8B-B14F-4D97-AF65-F5344CB8AC3E}">
        <p14:creationId xmlns:p14="http://schemas.microsoft.com/office/powerpoint/2010/main" val="49264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 (continued 1)</a:t>
            </a:r>
          </a:p>
        </p:txBody>
      </p:sp>
      <p:sp>
        <p:nvSpPr>
          <p:cNvPr id="3" name="Content Placeholder 2"/>
          <p:cNvSpPr>
            <a:spLocks noGrp="1"/>
          </p:cNvSpPr>
          <p:nvPr>
            <p:ph idx="1"/>
          </p:nvPr>
        </p:nvSpPr>
        <p:spPr>
          <a:xfrm>
            <a:off x="457200" y="1644087"/>
            <a:ext cx="8229600" cy="2775513"/>
          </a:xfrm>
        </p:spPr>
        <p:txBody>
          <a:bodyPr>
            <a:noAutofit/>
          </a:bodyPr>
          <a:lstStyle/>
          <a:p>
            <a:pPr marL="457200" lvl="0" indent="-457200">
              <a:buFont typeface="+mj-lt"/>
              <a:buAutoNum type="arabicPeriod" startAt="2"/>
            </a:pPr>
            <a:r>
              <a:rPr lang="en-US" sz="2000" b="1" dirty="0"/>
              <a:t>When discussing a diagnosis of dementia with a significant other or care partner(s) (within HIPAA rules), the provider should:</a:t>
            </a:r>
          </a:p>
          <a:p>
            <a:pPr marL="914400" lvl="1" indent="-457200">
              <a:buFont typeface="+mj-lt"/>
              <a:buAutoNum type="alphaLcPeriod"/>
            </a:pPr>
            <a:r>
              <a:rPr lang="en-US" sz="2000" dirty="0"/>
              <a:t>Emphasize the urgent need for appropriate medical treatment</a:t>
            </a:r>
          </a:p>
          <a:p>
            <a:pPr marL="914400" lvl="1" indent="-457200">
              <a:buFont typeface="+mj-lt"/>
              <a:buAutoNum type="alphaLcPeriod"/>
            </a:pPr>
            <a:r>
              <a:rPr lang="en-US" sz="2000" dirty="0"/>
              <a:t>Provide realistic expectations of disease progression over the next 3 to 6 months</a:t>
            </a:r>
          </a:p>
          <a:p>
            <a:pPr marL="914400" lvl="1" indent="-457200">
              <a:buFont typeface="+mj-lt"/>
              <a:buAutoNum type="alphaLcPeriod"/>
            </a:pPr>
            <a:r>
              <a:rPr lang="en-US" sz="2000" dirty="0"/>
              <a:t>Complete the discussion in one meeting</a:t>
            </a:r>
          </a:p>
          <a:p>
            <a:pPr marL="914400" lvl="1" indent="-457200">
              <a:buFont typeface="+mj-lt"/>
              <a:buAutoNum type="alphaLcPeriod"/>
            </a:pPr>
            <a:r>
              <a:rPr lang="en-US" sz="2000" dirty="0"/>
              <a:t>Encourage the care partner(s) to make all of the financial decisions</a:t>
            </a:r>
          </a:p>
        </p:txBody>
      </p:sp>
    </p:spTree>
    <p:extLst>
      <p:ext uri="{BB962C8B-B14F-4D97-AF65-F5344CB8AC3E}">
        <p14:creationId xmlns:p14="http://schemas.microsoft.com/office/powerpoint/2010/main" val="49264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 (continued 2) </a:t>
            </a:r>
          </a:p>
        </p:txBody>
      </p:sp>
      <p:sp>
        <p:nvSpPr>
          <p:cNvPr id="3" name="Content Placeholder 2"/>
          <p:cNvSpPr>
            <a:spLocks noGrp="1"/>
          </p:cNvSpPr>
          <p:nvPr>
            <p:ph idx="1"/>
          </p:nvPr>
        </p:nvSpPr>
        <p:spPr>
          <a:xfrm>
            <a:off x="457200" y="1644087"/>
            <a:ext cx="8229600" cy="3766113"/>
          </a:xfrm>
        </p:spPr>
        <p:txBody>
          <a:bodyPr>
            <a:noAutofit/>
          </a:bodyPr>
          <a:lstStyle/>
          <a:p>
            <a:pPr marL="457200" lvl="0" indent="-457200">
              <a:buFont typeface="+mj-lt"/>
              <a:buAutoNum type="arabicPeriod" startAt="3"/>
            </a:pPr>
            <a:r>
              <a:rPr lang="en-US" sz="2000" b="1" dirty="0"/>
              <a:t>Which of the following accurately explains HIPAA rules?</a:t>
            </a:r>
          </a:p>
          <a:p>
            <a:pPr marL="914400" lvl="1" indent="-457200">
              <a:buFont typeface="+mj-lt"/>
              <a:buAutoNum type="alphaLcPeriod"/>
            </a:pPr>
            <a:r>
              <a:rPr lang="en-US" sz="2000" dirty="0"/>
              <a:t>A provider must obtain the individual’s informed consent before disclosing any information,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unless the individual is incapacitated.</a:t>
            </a:r>
            <a:endParaRPr lang="en-US" sz="2000" dirty="0"/>
          </a:p>
          <a:p>
            <a:pPr marL="914400" lvl="1" indent="-457200">
              <a:buFont typeface="+mj-lt"/>
              <a:buAutoNum type="alphaLcPeriod"/>
            </a:pPr>
            <a:r>
              <a:rPr lang="en-US" sz="2000" dirty="0"/>
              <a:t>A provider must inform an individual that he/she has received information from their loved ones about dementia-related concerns.</a:t>
            </a:r>
          </a:p>
          <a:p>
            <a:pPr marL="914400" lvl="1" indent="-457200">
              <a:buFont typeface="+mj-lt"/>
              <a:buAutoNum type="alphaLcPeriod"/>
            </a:pPr>
            <a:r>
              <a:rPr lang="en-US" sz="2000" dirty="0"/>
              <a:t>If a person living with dementia refuses to provide consent to share the diagnosis with others, the provider should not and cannot revisit the issue at future visits.</a:t>
            </a:r>
          </a:p>
          <a:p>
            <a:pPr marL="914400" lvl="1" indent="-457200">
              <a:buFont typeface="+mj-lt"/>
              <a:buAutoNum type="alphaLcPeriod"/>
            </a:pPr>
            <a:r>
              <a:rPr lang="en-US" sz="2000" dirty="0"/>
              <a:t>A provider must seek legal guidance before disclosing protected health information if the person is incapacitated.</a:t>
            </a:r>
          </a:p>
        </p:txBody>
      </p:sp>
    </p:spTree>
    <p:extLst>
      <p:ext uri="{BB962C8B-B14F-4D97-AF65-F5344CB8AC3E}">
        <p14:creationId xmlns:p14="http://schemas.microsoft.com/office/powerpoint/2010/main" val="492645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 (continued 3) </a:t>
            </a:r>
          </a:p>
        </p:txBody>
      </p:sp>
      <p:sp>
        <p:nvSpPr>
          <p:cNvPr id="3" name="Content Placeholder 2"/>
          <p:cNvSpPr>
            <a:spLocks noGrp="1"/>
          </p:cNvSpPr>
          <p:nvPr>
            <p:ph idx="1"/>
          </p:nvPr>
        </p:nvSpPr>
        <p:spPr>
          <a:xfrm>
            <a:off x="457200" y="1644087"/>
            <a:ext cx="8229600" cy="2699313"/>
          </a:xfrm>
        </p:spPr>
        <p:txBody>
          <a:bodyPr>
            <a:noAutofit/>
          </a:bodyPr>
          <a:lstStyle/>
          <a:p>
            <a:pPr marL="457200" lvl="0" indent="-457200">
              <a:buFont typeface="+mj-lt"/>
              <a:buAutoNum type="arabicPeriod" startAt="4"/>
            </a:pPr>
            <a:r>
              <a:rPr lang="en-US" sz="2000" b="1" dirty="0"/>
              <a:t>A referral to a specialist is likely warranted if:</a:t>
            </a:r>
          </a:p>
          <a:p>
            <a:pPr marL="914400" lvl="1" indent="-457200">
              <a:buFont typeface="+mj-lt"/>
              <a:buAutoNum type="alphaLcPeriod"/>
            </a:pPr>
            <a:r>
              <a:rPr lang="en-US" sz="2000" dirty="0"/>
              <a:t>The person with likely dementia refuses to provide consent to disclose the diagnosis to family</a:t>
            </a:r>
          </a:p>
          <a:p>
            <a:pPr marL="914400" lvl="1" indent="-457200">
              <a:buFont typeface="+mj-lt"/>
              <a:buAutoNum type="alphaLcPeriod"/>
            </a:pPr>
            <a:r>
              <a:rPr lang="en-US" sz="2000" dirty="0"/>
              <a:t>The person with likely dementia is younger than the age of 65</a:t>
            </a:r>
          </a:p>
          <a:p>
            <a:pPr marL="914400" lvl="1" indent="-457200">
              <a:buFont typeface="+mj-lt"/>
              <a:buAutoNum type="alphaLcPeriod"/>
            </a:pPr>
            <a:r>
              <a:rPr lang="en-US" sz="2000" dirty="0"/>
              <a:t>The person with likely dementia refuses medical treatment for the dementia</a:t>
            </a:r>
          </a:p>
          <a:p>
            <a:pPr marL="914400" lvl="1" indent="-457200">
              <a:buFont typeface="+mj-lt"/>
              <a:buAutoNum type="alphaLcPeriod"/>
            </a:pPr>
            <a:r>
              <a:rPr lang="en-US" sz="2000" dirty="0"/>
              <a:t>All of the above</a:t>
            </a:r>
          </a:p>
        </p:txBody>
      </p:sp>
    </p:spTree>
    <p:extLst>
      <p:ext uri="{BB962C8B-B14F-4D97-AF65-F5344CB8AC3E}">
        <p14:creationId xmlns:p14="http://schemas.microsoft.com/office/powerpoint/2010/main" val="492645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p>
        </p:txBody>
      </p:sp>
      <p:sp>
        <p:nvSpPr>
          <p:cNvPr id="10" name="Content Placeholder 2"/>
          <p:cNvSpPr>
            <a:spLocks noGrp="1"/>
          </p:cNvSpPr>
          <p:nvPr>
            <p:ph idx="1"/>
          </p:nvPr>
        </p:nvSpPr>
        <p:spPr>
          <a:xfrm>
            <a:off x="228600" y="1325094"/>
            <a:ext cx="8763000" cy="4847106"/>
          </a:xfrm>
        </p:spPr>
        <p:txBody>
          <a:bodyPr>
            <a:noAutofit/>
          </a:bodyPr>
          <a:lstStyle/>
          <a:p>
            <a:pPr marL="0" indent="0">
              <a:spcBef>
                <a:spcPts val="0"/>
              </a:spcBef>
              <a:buNone/>
            </a:pPr>
            <a:r>
              <a:rPr lang="en-US" sz="1400" dirty="0"/>
              <a:t>This module was prepared for the U.S. Department of Health and Human Services (HHS), Health Resources and Services Administration (HRSA), by The </a:t>
            </a:r>
            <a:r>
              <a:rPr lang="en-US" sz="1400" dirty="0" err="1"/>
              <a:t>Bizzell</a:t>
            </a:r>
            <a:r>
              <a:rPr lang="en-US" sz="1400" dirty="0"/>
              <a:t> Group, LLC, under contract number HHSH25034002T/HHSH250201400075I. 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a:t>
            </a:r>
            <a:r>
              <a:rPr lang="en-US" sz="1400" dirty="0" err="1"/>
              <a:t>Blanchette</a:t>
            </a:r>
            <a:r>
              <a:rPr lang="en-US" sz="1400" dirty="0"/>
              <a:t>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a:t>
            </a:r>
            <a:r>
              <a:rPr lang="en-US" sz="1400" b="1" dirty="0" err="1"/>
              <a:t>PharmD</a:t>
            </a:r>
            <a:r>
              <a:rPr lang="en-US" sz="1400" b="1" dirty="0"/>
              <a:t>,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endParaRPr lang="en-US" sz="1400" dirty="0"/>
          </a:p>
        </p:txBody>
      </p:sp>
    </p:spTree>
    <p:extLst>
      <p:ext uri="{BB962C8B-B14F-4D97-AF65-F5344CB8AC3E}">
        <p14:creationId xmlns:p14="http://schemas.microsoft.com/office/powerpoint/2010/main" val="202198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Learning Objectives</a:t>
            </a:r>
          </a:p>
        </p:txBody>
      </p:sp>
      <p:sp>
        <p:nvSpPr>
          <p:cNvPr id="3" name="Content Placeholder 2"/>
          <p:cNvSpPr>
            <a:spLocks noGrp="1"/>
          </p:cNvSpPr>
          <p:nvPr>
            <p:ph idx="1"/>
          </p:nvPr>
        </p:nvSpPr>
        <p:spPr>
          <a:xfrm>
            <a:off x="457200" y="1644087"/>
            <a:ext cx="8229600" cy="3766113"/>
          </a:xfrm>
        </p:spPr>
        <p:txBody>
          <a:bodyPr>
            <a:noAutofit/>
          </a:bodyPr>
          <a:lstStyle/>
          <a:p>
            <a:pPr marL="0" indent="0">
              <a:buNone/>
            </a:pPr>
            <a:r>
              <a:rPr lang="en-US" dirty="0"/>
              <a:t>After completing this module, you will be able to:</a:t>
            </a:r>
          </a:p>
          <a:p>
            <a:pPr lvl="0"/>
            <a:r>
              <a:rPr lang="en-US" dirty="0"/>
              <a:t>List discussion points to address with persons who have a dementia diagnosis.</a:t>
            </a:r>
          </a:p>
          <a:p>
            <a:pPr lvl="0"/>
            <a:r>
              <a:rPr lang="en-US" dirty="0"/>
              <a:t>List discussion points to consider when discussing a dementia diagnosis with care partners.</a:t>
            </a:r>
          </a:p>
          <a:p>
            <a:pPr lvl="0"/>
            <a:r>
              <a:rPr lang="en-US" dirty="0"/>
              <a:t>Summarize Health Insurance Portability and Accountability Act (HIPAA) rules affecting the disclosure of a diagnosis of dementia to an individual’s family members, friends, or other care partner(s) involved in the care or payment for care of persons living with dementia (</a:t>
            </a:r>
            <a:r>
              <a:rPr lang="en-US" dirty="0" err="1"/>
              <a:t>PLwD</a:t>
            </a:r>
            <a:r>
              <a:rPr lang="en-US" dirty="0"/>
              <a:t>).</a:t>
            </a:r>
          </a:p>
          <a:p>
            <a:pPr lvl="0"/>
            <a:r>
              <a:rPr lang="en-US" dirty="0"/>
              <a:t>Describe when to refer PLwD to a neurologist, geriatric psychiatrist, neuropsychologist, or a national Alzheimer’s Disease Center.</a:t>
            </a:r>
          </a:p>
        </p:txBody>
      </p:sp>
    </p:spTree>
    <p:extLst>
      <p:ext uri="{BB962C8B-B14F-4D97-AF65-F5344CB8AC3E}">
        <p14:creationId xmlns:p14="http://schemas.microsoft.com/office/powerpoint/2010/main" val="50311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360265" y="2438400"/>
            <a:ext cx="6423471" cy="1219200"/>
          </a:xfrm>
        </p:spPr>
        <p:txBody>
          <a:bodyPr>
            <a:normAutofit/>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a:t>
            </a:r>
            <a:r>
              <a:rPr lang="en-US" sz="2400" b="1">
                <a:solidFill>
                  <a:schemeClr val="tx1"/>
                </a:solidFill>
              </a:rPr>
              <a:t>Services, Health </a:t>
            </a:r>
            <a:r>
              <a:rPr lang="en-US" sz="2400" b="1" dirty="0">
                <a:solidFill>
                  <a:schemeClr val="tx1"/>
                </a:solidFill>
              </a:rPr>
              <a:t>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9" name="Picture Placeholder 8" descr="Logo of the Health Resources and Services Administration (HRSA) "/>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192039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a:t>
            </a:r>
            <a:r>
              <a:rPr lang="en-US" baseline="0" dirty="0"/>
              <a:t> Couple</a:t>
            </a:r>
            <a:endParaRPr lang="en-US" dirty="0"/>
          </a:p>
        </p:txBody>
      </p:sp>
      <p:pic>
        <p:nvPicPr>
          <p:cNvPr id="6" name="Content Placeholder 5" descr="Photo of elderly man kissing elderly woman on the chee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0767"/>
            <a:ext cx="7956550" cy="5304366"/>
          </a:xfrm>
        </p:spPr>
      </p:pic>
    </p:spTree>
    <p:extLst>
      <p:ext uri="{BB962C8B-B14F-4D97-AF65-F5344CB8AC3E}">
        <p14:creationId xmlns:p14="http://schemas.microsoft.com/office/powerpoint/2010/main" val="58200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Key Take Home Messages</a:t>
            </a:r>
          </a:p>
        </p:txBody>
      </p:sp>
      <p:sp>
        <p:nvSpPr>
          <p:cNvPr id="3" name="Content Placeholder 2"/>
          <p:cNvSpPr>
            <a:spLocks noGrp="1"/>
          </p:cNvSpPr>
          <p:nvPr>
            <p:ph idx="1"/>
          </p:nvPr>
        </p:nvSpPr>
        <p:spPr>
          <a:xfrm>
            <a:off x="457200" y="1644087"/>
            <a:ext cx="8229600" cy="5899713"/>
          </a:xfrm>
        </p:spPr>
        <p:txBody>
          <a:bodyPr>
            <a:noAutofit/>
          </a:bodyPr>
          <a:lstStyle/>
          <a:p>
            <a:pPr lvl="0"/>
            <a:r>
              <a:rPr lang="en-US" dirty="0"/>
              <a:t>The diagnosis of dementia is provided by members of the health care team in a person-centered manner that helps identify and honor the  personhood, life goals, and care preferences of the person living with dementia (PLwD).</a:t>
            </a:r>
          </a:p>
          <a:p>
            <a:pPr lvl="0"/>
            <a:r>
              <a:rPr lang="en-US" dirty="0"/>
              <a:t>The PLwD is at the center of the care-partnering team.</a:t>
            </a:r>
          </a:p>
          <a:p>
            <a:pPr lvl="0"/>
            <a:r>
              <a:rPr lang="en-US" dirty="0"/>
              <a:t>It is vital for health care team members to encourage continued meaningful engagement for enhanced quality of life and wellbeing.</a:t>
            </a:r>
          </a:p>
          <a:p>
            <a:pPr lvl="0"/>
            <a:r>
              <a:rPr lang="en-US" dirty="0"/>
              <a:t>Early diagnosis affords an opportunity for PLwD to develop their individualized care plans based on their care preferences and life goals. </a:t>
            </a:r>
          </a:p>
          <a:p>
            <a:pPr lvl="0"/>
            <a:r>
              <a:rPr lang="en-US" dirty="0"/>
              <a:t>HIPAA requires that a provider obtain an individual’s informed consent to disclose that individual’s protected health information; a provider can disclose protected health information in specific cases. </a:t>
            </a:r>
          </a:p>
          <a:p>
            <a:pPr lvl="0"/>
            <a:r>
              <a:rPr lang="en-US" dirty="0"/>
              <a:t>Care partners are valuable members of the health care team whose mental and physical health needs are equally important.</a:t>
            </a:r>
          </a:p>
        </p:txBody>
      </p:sp>
    </p:spTree>
    <p:extLst>
      <p:ext uri="{BB962C8B-B14F-4D97-AF65-F5344CB8AC3E}">
        <p14:creationId xmlns:p14="http://schemas.microsoft.com/office/powerpoint/2010/main" val="163897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Outline</a:t>
            </a:r>
            <a:r>
              <a:rPr lang="en-US" dirty="0">
                <a:solidFill>
                  <a:schemeClr val="bg1"/>
                </a:solidFill>
              </a:rPr>
              <a:t> 2- Benefits</a:t>
            </a:r>
            <a:r>
              <a:rPr lang="en-US" baseline="0" dirty="0">
                <a:solidFill>
                  <a:schemeClr val="bg1"/>
                </a:solidFill>
              </a:rPr>
              <a:t> of Providing Early Diagnosis</a:t>
            </a:r>
            <a:endParaRPr lang="en-US" dirty="0">
              <a:solidFill>
                <a:schemeClr val="bg1"/>
              </a:solidFill>
            </a:endParaRPr>
          </a:p>
        </p:txBody>
      </p:sp>
      <p:pic>
        <p:nvPicPr>
          <p:cNvPr id="9" name="Picture Placeholder 8" descr="Thumbnail photo of doctor talking with a woman while taking notes on a clipboar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 b="48"/>
          <a:stretch>
            <a:fillRect/>
          </a:stretch>
        </p:blipFill>
        <p:spPr/>
      </p:pic>
      <p:sp>
        <p:nvSpPr>
          <p:cNvPr id="5" name="Rectangle 4" descr="Rectangle highlighting &quot;Benefits of providing early diagnosis&quot;">
            <a:extLst>
              <a:ext uri="{FF2B5EF4-FFF2-40B4-BE49-F238E27FC236}">
                <a16:creationId xmlns:a16="http://schemas.microsoft.com/office/drawing/2014/main" id="{8F06EA24-6BA0-44B7-9760-730B73C93169}"/>
              </a:ext>
            </a:extLst>
          </p:cNvPr>
          <p:cNvSpPr/>
          <p:nvPr/>
        </p:nvSpPr>
        <p:spPr>
          <a:xfrm>
            <a:off x="0" y="1901583"/>
            <a:ext cx="9144000" cy="426720"/>
          </a:xfrm>
          <a:prstGeom prst="rect">
            <a:avLst/>
          </a:prstGeom>
          <a:solidFill>
            <a:srgbClr val="792977"/>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EFCF6E-73F0-4270-82D9-2135A7FE82B0}"/>
              </a:ext>
            </a:extLst>
          </p:cNvPr>
          <p:cNvSpPr>
            <a:spLocks noGrp="1"/>
          </p:cNvSpPr>
          <p:nvPr>
            <p:ph idx="1"/>
          </p:nvPr>
        </p:nvSpPr>
        <p:spPr>
          <a:xfrm>
            <a:off x="457200" y="1901583"/>
            <a:ext cx="8229600" cy="1323439"/>
          </a:xfrm>
        </p:spPr>
        <p:txBody>
          <a:bodyPr/>
          <a:lstStyle/>
          <a:p>
            <a:pPr lvl="0">
              <a:lnSpc>
                <a:spcPct val="120000"/>
              </a:lnSpc>
            </a:pPr>
            <a:r>
              <a:rPr lang="en-US" dirty="0">
                <a:solidFill>
                  <a:schemeClr val="bg1"/>
                </a:solidFill>
              </a:rPr>
              <a:t>Benefits of providing early diagnosis </a:t>
            </a:r>
          </a:p>
          <a:p>
            <a:pPr lvl="0">
              <a:lnSpc>
                <a:spcPct val="120000"/>
              </a:lnSpc>
            </a:pPr>
            <a:r>
              <a:rPr lang="en-US" dirty="0"/>
              <a:t>Providing a diagnosis of dementia</a:t>
            </a:r>
          </a:p>
          <a:p>
            <a:pPr lvl="0">
              <a:lnSpc>
                <a:spcPct val="120000"/>
              </a:lnSpc>
            </a:pPr>
            <a:r>
              <a:rPr lang="en-US" dirty="0"/>
              <a:t>Discussing the diagnosis</a:t>
            </a:r>
          </a:p>
        </p:txBody>
      </p:sp>
    </p:spTree>
    <p:extLst>
      <p:ext uri="{BB962C8B-B14F-4D97-AF65-F5344CB8AC3E}">
        <p14:creationId xmlns:p14="http://schemas.microsoft.com/office/powerpoint/2010/main" val="405755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76656"/>
            <a:ext cx="8229600" cy="1143000"/>
          </a:xfrm>
        </p:spPr>
        <p:txBody>
          <a:bodyPr>
            <a:noAutofit/>
          </a:bodyPr>
          <a:lstStyle/>
          <a:p>
            <a:pPr algn="l"/>
            <a:r>
              <a:rPr lang="en-US" sz="2800" b="1" dirty="0">
                <a:solidFill>
                  <a:schemeClr val="tx2"/>
                </a:solidFill>
              </a:rPr>
              <a:t>Medical and Psychosocial Benefits of Providing a Dementia Diagnosis During Early Stages</a:t>
            </a:r>
            <a:endParaRPr lang="en-US" sz="2800" dirty="0">
              <a:solidFill>
                <a:schemeClr val="tx2"/>
              </a:solidFill>
            </a:endParaRPr>
          </a:p>
        </p:txBody>
      </p:sp>
      <p:sp>
        <p:nvSpPr>
          <p:cNvPr id="3" name="Content Placeholder 2"/>
          <p:cNvSpPr>
            <a:spLocks noGrp="1"/>
          </p:cNvSpPr>
          <p:nvPr>
            <p:ph idx="1"/>
          </p:nvPr>
        </p:nvSpPr>
        <p:spPr>
          <a:xfrm>
            <a:off x="502920" y="1752600"/>
            <a:ext cx="8229600" cy="4525963"/>
          </a:xfrm>
        </p:spPr>
        <p:txBody>
          <a:bodyPr>
            <a:noAutofit/>
          </a:bodyPr>
          <a:lstStyle/>
          <a:p>
            <a:pPr lvl="0"/>
            <a:r>
              <a:rPr lang="en-US" sz="2000" dirty="0"/>
              <a:t>Early diagnosis has many benefits. It:</a:t>
            </a:r>
          </a:p>
          <a:p>
            <a:pPr lvl="1">
              <a:buFont typeface="Courier New" panose="02070309020205020404" pitchFamily="49" charset="0"/>
              <a:buChar char="o"/>
            </a:pPr>
            <a:r>
              <a:rPr lang="en-US" sz="2000" dirty="0"/>
              <a:t>Provides an opportunity for early interventions and care (Dubois et al., 2015; Psota, 2015).</a:t>
            </a:r>
          </a:p>
          <a:p>
            <a:pPr lvl="1">
              <a:buFont typeface="Courier New" panose="02070309020205020404" pitchFamily="49" charset="0"/>
              <a:buChar char="o"/>
            </a:pPr>
            <a:r>
              <a:rPr lang="en-US" sz="2000" dirty="0"/>
              <a:t>Allows </a:t>
            </a:r>
            <a:r>
              <a:rPr lang="en-US" sz="2000" dirty="0" err="1"/>
              <a:t>PLwD</a:t>
            </a:r>
            <a:r>
              <a:rPr lang="en-US" sz="2000" dirty="0"/>
              <a:t> to participate in the decision-making process (Grossberg et al., 2010).</a:t>
            </a:r>
          </a:p>
          <a:p>
            <a:pPr lvl="1">
              <a:buFont typeface="Courier New" panose="02070309020205020404" pitchFamily="49" charset="0"/>
              <a:buChar char="o"/>
            </a:pPr>
            <a:r>
              <a:rPr lang="en-US" sz="2000" dirty="0"/>
              <a:t>Gives time to assemble a dementia interprofessional care team (Grossberg et al., 2010).</a:t>
            </a:r>
          </a:p>
          <a:p>
            <a:pPr lvl="1">
              <a:buFont typeface="Courier New" panose="02070309020205020404" pitchFamily="49" charset="0"/>
              <a:buChar char="o"/>
            </a:pPr>
            <a:r>
              <a:rPr lang="en-US" sz="2000" dirty="0"/>
              <a:t>Enables appropriate assessments of PLwD (Grossberg et al., 2010; Lecouturier et al., 2015; Psota, 2015). </a:t>
            </a:r>
          </a:p>
          <a:p>
            <a:pPr lvl="1">
              <a:buFont typeface="Courier New" panose="02070309020205020404" pitchFamily="49" charset="0"/>
              <a:buChar char="o"/>
            </a:pPr>
            <a:r>
              <a:rPr lang="en-US" sz="2000" dirty="0"/>
              <a:t>Enables early initiation of pharmacotherapy (Beusterien et al., 2004; Cummings et al., 2004; Dubois et al, 2014; Geldmacher et al., 2006; Geldmacher et al., 2003; Grossberg et al., 2010 ).</a:t>
            </a:r>
          </a:p>
        </p:txBody>
      </p:sp>
    </p:spTree>
    <p:extLst>
      <p:ext uri="{BB962C8B-B14F-4D97-AF65-F5344CB8AC3E}">
        <p14:creationId xmlns:p14="http://schemas.microsoft.com/office/powerpoint/2010/main" val="292455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Doctor</a:t>
            </a:r>
            <a:r>
              <a:rPr lang="en-US" baseline="0" dirty="0"/>
              <a:t> talking to patient</a:t>
            </a:r>
            <a:endParaRPr lang="en-US" dirty="0"/>
          </a:p>
        </p:txBody>
      </p:sp>
      <p:pic>
        <p:nvPicPr>
          <p:cNvPr id="6" name="Content Placeholder 5" descr="Photo of Doctor talking with woman while taking notes on a clipbo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0767"/>
            <a:ext cx="7956550" cy="5304366"/>
          </a:xfrm>
        </p:spPr>
      </p:pic>
    </p:spTree>
    <p:extLst>
      <p:ext uri="{BB962C8B-B14F-4D97-AF65-F5344CB8AC3E}">
        <p14:creationId xmlns:p14="http://schemas.microsoft.com/office/powerpoint/2010/main" val="33151850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HRSA-template-2015</Template>
  <TotalTime>6679</TotalTime>
  <Words>3666</Words>
  <Application>Microsoft Office PowerPoint</Application>
  <PresentationFormat>On-screen Show (4:3)</PresentationFormat>
  <Paragraphs>240</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Courier New</vt:lpstr>
      <vt:lpstr>Symbol</vt:lpstr>
      <vt:lpstr>Times New Roman</vt:lpstr>
      <vt:lpstr>1_Office Theme</vt:lpstr>
      <vt:lpstr>2_Office Theme</vt:lpstr>
      <vt:lpstr>Providing and Discussing a Dementia Diagnosis with Persons Living with Dementia (PLwD) and Their Care Partners  MODULE 4</vt:lpstr>
      <vt:lpstr>Copyright Language</vt:lpstr>
      <vt:lpstr>Outline</vt:lpstr>
      <vt:lpstr>Learning Objectives</vt:lpstr>
      <vt:lpstr>Photo - Senior Couple</vt:lpstr>
      <vt:lpstr>Key Take Home Messages</vt:lpstr>
      <vt:lpstr>Outline 2- Benefits of Providing Early Diagnosis</vt:lpstr>
      <vt:lpstr>Medical and Psychosocial Benefits of Providing a Dementia Diagnosis During Early Stages</vt:lpstr>
      <vt:lpstr>Photo - Doctor talking to patient</vt:lpstr>
      <vt:lpstr>Potential Cautions for Providing Early Diagnosis</vt:lpstr>
      <vt:lpstr>Legal and Financial Benefits of Providing a Dementia Diagnosis During Earlier Stages</vt:lpstr>
      <vt:lpstr>Benefits of Providing a Diagnosis of Middle-Stage Dementia</vt:lpstr>
      <vt:lpstr>Outline 3 - Providing a Diagnosis of Dementia</vt:lpstr>
      <vt:lpstr>How to Provide a Diagnosis of Dementia: Overview</vt:lpstr>
      <vt:lpstr>Photo - Senior couple with doctor</vt:lpstr>
      <vt:lpstr>How to Provide the Diagnosis:  Expert Panel Recommendations</vt:lpstr>
      <vt:lpstr>Best Practices For Disclosing a Dementia Diagnosis</vt:lpstr>
      <vt:lpstr>Challenges of Providing a Diagnosis of Dementia</vt:lpstr>
      <vt:lpstr>Assessing Medical Decision-Making Capacity</vt:lpstr>
      <vt:lpstr>Assessing Medical Decision-Making Capacity (continued)</vt:lpstr>
      <vt:lpstr>Primary Care Provider Barriers to Providing a Diagnosis of Dementia </vt:lpstr>
      <vt:lpstr>Outline 4 - Discussing the Diagnosis</vt:lpstr>
      <vt:lpstr>Discussing the Diagnosis of Dementia with PLwD </vt:lpstr>
      <vt:lpstr>Discussing the Diagnosis of Dementia With PLwD  (continued)</vt:lpstr>
      <vt:lpstr>Discussing the Diagnosis with a PLwD with an Intellectual Disability</vt:lpstr>
      <vt:lpstr>Photo - Woman with Doctor</vt:lpstr>
      <vt:lpstr>Willingness to Receive a Diagnosis of Dementia </vt:lpstr>
      <vt:lpstr>Addressing Denial</vt:lpstr>
      <vt:lpstr>Addressing Perceived Negative Attitudes and Misperceptions</vt:lpstr>
      <vt:lpstr>HIPAA Rules and Discussing a Diagnosis of Dementia</vt:lpstr>
      <vt:lpstr>Discussing the Diagnosis with Care Partners</vt:lpstr>
      <vt:lpstr>Addressing Care Partner Needs</vt:lpstr>
      <vt:lpstr>Effect of Care Partner Health on the Quality of Life (QoL) of a PLwD</vt:lpstr>
      <vt:lpstr>When to Utilize Additional Resources </vt:lpstr>
      <vt:lpstr>Evaluation</vt:lpstr>
      <vt:lpstr>Evaluation (continued 1)</vt:lpstr>
      <vt:lpstr>Evaluation (continued 2) </vt:lpstr>
      <vt:lpstr>Evaluation (continued 3) </vt:lpstr>
      <vt:lpstr>Acknowledgements</vt:lpstr>
      <vt:lpstr>Brought to you by the  U.S. Department of Health and Human Services, Health Resources and Services Administration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and Discussing a Dementia Diagnosis with Persons Living with Dementia (PLwD) and their Care Partner(s) - Module 4</dc:title>
  <dc:subject>Providing and Discussing a Dementia Diagnosis with Persons Living with Dementia (PLwD) and their Care Partner(s) - Module 4</dc:subject>
  <dc:creator>Department of Health and Human Services;Health Resources and Services Administration</dc:creator>
  <cp:keywords>Department of Health and Human Services; Health Resources and Services Administration; Providing Dementia Diagnosis; Discussing a Dementia Diagnosis; Persons Living with Dementia; Care Partner; Module 4;</cp:keywords>
  <cp:lastModifiedBy>Cummings, Mackenzie (HRSA)</cp:lastModifiedBy>
  <cp:revision>384</cp:revision>
  <dcterms:created xsi:type="dcterms:W3CDTF">2016-09-14T02:24:17Z</dcterms:created>
  <dcterms:modified xsi:type="dcterms:W3CDTF">2018-09-27T15:14:45Z</dcterms:modified>
</cp:coreProperties>
</file>