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2" r:id="rId2"/>
  </p:sldMasterIdLst>
  <p:notesMasterIdLst>
    <p:notesMasterId r:id="rId73"/>
  </p:notesMasterIdLst>
  <p:sldIdLst>
    <p:sldId id="336" r:id="rId3"/>
    <p:sldId id="308" r:id="rId4"/>
    <p:sldId id="257" r:id="rId5"/>
    <p:sldId id="310" r:id="rId6"/>
    <p:sldId id="258" r:id="rId7"/>
    <p:sldId id="259" r:id="rId8"/>
    <p:sldId id="311" r:id="rId9"/>
    <p:sldId id="260" r:id="rId10"/>
    <p:sldId id="261" r:id="rId11"/>
    <p:sldId id="330" r:id="rId12"/>
    <p:sldId id="262" r:id="rId13"/>
    <p:sldId id="263" r:id="rId14"/>
    <p:sldId id="264" r:id="rId15"/>
    <p:sldId id="265" r:id="rId16"/>
    <p:sldId id="296" r:id="rId17"/>
    <p:sldId id="266" r:id="rId18"/>
    <p:sldId id="332" r:id="rId19"/>
    <p:sldId id="267" r:id="rId20"/>
    <p:sldId id="268" r:id="rId21"/>
    <p:sldId id="269" r:id="rId22"/>
    <p:sldId id="270" r:id="rId23"/>
    <p:sldId id="297" r:id="rId24"/>
    <p:sldId id="271" r:id="rId25"/>
    <p:sldId id="316" r:id="rId26"/>
    <p:sldId id="272" r:id="rId27"/>
    <p:sldId id="273" r:id="rId28"/>
    <p:sldId id="274" r:id="rId29"/>
    <p:sldId id="317" r:id="rId30"/>
    <p:sldId id="275" r:id="rId31"/>
    <p:sldId id="318" r:id="rId32"/>
    <p:sldId id="276" r:id="rId33"/>
    <p:sldId id="277" r:id="rId34"/>
    <p:sldId id="278" r:id="rId35"/>
    <p:sldId id="319" r:id="rId36"/>
    <p:sldId id="279" r:id="rId37"/>
    <p:sldId id="280" r:id="rId38"/>
    <p:sldId id="320" r:id="rId39"/>
    <p:sldId id="298" r:id="rId40"/>
    <p:sldId id="281" r:id="rId41"/>
    <p:sldId id="282" r:id="rId42"/>
    <p:sldId id="283" r:id="rId43"/>
    <p:sldId id="327" r:id="rId44"/>
    <p:sldId id="284" r:id="rId45"/>
    <p:sldId id="285" r:id="rId46"/>
    <p:sldId id="286" r:id="rId47"/>
    <p:sldId id="334" r:id="rId48"/>
    <p:sldId id="287" r:id="rId49"/>
    <p:sldId id="288" r:id="rId50"/>
    <p:sldId id="289" r:id="rId51"/>
    <p:sldId id="329" r:id="rId52"/>
    <p:sldId id="338" r:id="rId53"/>
    <p:sldId id="290" r:id="rId54"/>
    <p:sldId id="291" r:id="rId55"/>
    <p:sldId id="313" r:id="rId56"/>
    <p:sldId id="324" r:id="rId57"/>
    <p:sldId id="292" r:id="rId58"/>
    <p:sldId id="293" r:id="rId59"/>
    <p:sldId id="294" r:id="rId60"/>
    <p:sldId id="295" r:id="rId61"/>
    <p:sldId id="337" r:id="rId62"/>
    <p:sldId id="303" r:id="rId63"/>
    <p:sldId id="300" r:id="rId64"/>
    <p:sldId id="339" r:id="rId65"/>
    <p:sldId id="301" r:id="rId66"/>
    <p:sldId id="331" r:id="rId67"/>
    <p:sldId id="302" r:id="rId68"/>
    <p:sldId id="305" r:id="rId69"/>
    <p:sldId id="326" r:id="rId70"/>
    <p:sldId id="307" r:id="rId71"/>
    <p:sldId id="333"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DED1B60-4F78-4E35-A0E5-CC7B70A7951D}">
          <p14:sldIdLst>
            <p14:sldId id="336"/>
            <p14:sldId id="308"/>
            <p14:sldId id="257"/>
            <p14:sldId id="310"/>
            <p14:sldId id="258"/>
            <p14:sldId id="259"/>
            <p14:sldId id="311"/>
            <p14:sldId id="260"/>
            <p14:sldId id="261"/>
            <p14:sldId id="330"/>
            <p14:sldId id="262"/>
            <p14:sldId id="263"/>
            <p14:sldId id="264"/>
            <p14:sldId id="265"/>
            <p14:sldId id="296"/>
            <p14:sldId id="266"/>
            <p14:sldId id="332"/>
            <p14:sldId id="267"/>
            <p14:sldId id="268"/>
            <p14:sldId id="269"/>
            <p14:sldId id="270"/>
            <p14:sldId id="297"/>
            <p14:sldId id="271"/>
            <p14:sldId id="316"/>
            <p14:sldId id="272"/>
            <p14:sldId id="273"/>
            <p14:sldId id="274"/>
            <p14:sldId id="317"/>
            <p14:sldId id="275"/>
            <p14:sldId id="318"/>
            <p14:sldId id="276"/>
            <p14:sldId id="277"/>
            <p14:sldId id="278"/>
            <p14:sldId id="319"/>
            <p14:sldId id="279"/>
            <p14:sldId id="280"/>
            <p14:sldId id="320"/>
            <p14:sldId id="298"/>
            <p14:sldId id="281"/>
            <p14:sldId id="282"/>
            <p14:sldId id="283"/>
            <p14:sldId id="327"/>
            <p14:sldId id="284"/>
            <p14:sldId id="285"/>
            <p14:sldId id="286"/>
            <p14:sldId id="334"/>
            <p14:sldId id="287"/>
            <p14:sldId id="288"/>
            <p14:sldId id="289"/>
            <p14:sldId id="329"/>
            <p14:sldId id="338"/>
            <p14:sldId id="290"/>
            <p14:sldId id="291"/>
            <p14:sldId id="313"/>
            <p14:sldId id="324"/>
            <p14:sldId id="292"/>
            <p14:sldId id="293"/>
            <p14:sldId id="294"/>
            <p14:sldId id="295"/>
            <p14:sldId id="337"/>
            <p14:sldId id="303"/>
            <p14:sldId id="300"/>
            <p14:sldId id="339"/>
            <p14:sldId id="301"/>
            <p14:sldId id="331"/>
            <p14:sldId id="302"/>
            <p14:sldId id="305"/>
            <p14:sldId id="326"/>
            <p14:sldId id="307"/>
            <p14:sldId id="333"/>
          </p14:sldIdLst>
        </p14:section>
      </p14:sectionLst>
    </p:ext>
    <p:ext uri="{EFAFB233-063F-42B5-8137-9DF3F51BA10A}">
      <p15:sldGuideLst xmlns:p15="http://schemas.microsoft.com/office/powerpoint/2012/main">
        <p15:guide id="1" orient="horz" pos="2160">
          <p15:clr>
            <a:srgbClr val="A4A3A4"/>
          </p15:clr>
        </p15:guide>
        <p15:guide id="2" pos="2544" userDrawn="1">
          <p15:clr>
            <a:srgbClr val="A4A3A4"/>
          </p15:clr>
        </p15:guide>
        <p15:guide id="3" orient="horz" pos="720" userDrawn="1">
          <p15:clr>
            <a:srgbClr val="A4A3A4"/>
          </p15:clr>
        </p15:guide>
        <p15:guide id="4" orient="horz" pos="576" userDrawn="1">
          <p15:clr>
            <a:srgbClr val="A4A3A4"/>
          </p15:clr>
        </p15:guide>
        <p15:guide id="5" pos="2980" userDrawn="1">
          <p15:clr>
            <a:srgbClr val="A4A3A4"/>
          </p15:clr>
        </p15:guide>
        <p15:guide id="6" orient="horz" pos="624">
          <p15:clr>
            <a:srgbClr val="A4A3A4"/>
          </p15:clr>
        </p15:guide>
        <p15:guide id="7" orient="horz" pos="52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e schneider" initials="ls" lastIdx="2" clrIdx="0">
    <p:extLst/>
  </p:cmAuthor>
  <p:cmAuthor id="2" name="Susan Hayashi" initials="SH" lastIdx="1" clrIdx="1"/>
  <p:cmAuthor id="3" name="Blonska, Joanna (HRSA)" initials="BJ(" lastIdx="8"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978"/>
    <a:srgbClr val="3A2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55" autoAdjust="0"/>
    <p:restoredTop sz="86396" autoAdjust="0"/>
  </p:normalViewPr>
  <p:slideViewPr>
    <p:cSldViewPr snapToGrid="0">
      <p:cViewPr varScale="1">
        <p:scale>
          <a:sx n="99" d="100"/>
          <a:sy n="99" d="100"/>
        </p:scale>
        <p:origin x="1566" y="114"/>
      </p:cViewPr>
      <p:guideLst>
        <p:guide orient="horz" pos="2160"/>
        <p:guide pos="2544"/>
        <p:guide orient="horz" pos="720"/>
        <p:guide orient="horz" pos="576"/>
        <p:guide pos="2980"/>
        <p:guide orient="horz" pos="624"/>
        <p:guide orient="horz" pos="528"/>
      </p:guideLst>
    </p:cSldViewPr>
  </p:slideViewPr>
  <p:outlineViewPr>
    <p:cViewPr>
      <p:scale>
        <a:sx n="33" d="100"/>
        <a:sy n="33" d="100"/>
      </p:scale>
      <p:origin x="0" y="-89400"/>
    </p:cViewPr>
  </p:outlin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97DCE-264D-460C-AE39-1BCCBA0BEDBB}" type="datetimeFigureOut">
              <a:rPr lang="en-US" smtClean="0"/>
              <a:pPr/>
              <a:t>11/1/2018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08369-21AE-4C57-AEDE-6BEFCC98BEB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a:t>
            </a:fld>
            <a:endParaRPr lang="en-US"/>
          </a:p>
        </p:txBody>
      </p:sp>
    </p:spTree>
    <p:extLst>
      <p:ext uri="{BB962C8B-B14F-4D97-AF65-F5344CB8AC3E}">
        <p14:creationId xmlns:p14="http://schemas.microsoft.com/office/powerpoint/2010/main" val="292487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11</a:t>
            </a:fld>
            <a:endParaRPr lang="en-US"/>
          </a:p>
        </p:txBody>
      </p:sp>
    </p:spTree>
    <p:extLst>
      <p:ext uri="{BB962C8B-B14F-4D97-AF65-F5344CB8AC3E}">
        <p14:creationId xmlns:p14="http://schemas.microsoft.com/office/powerpoint/2010/main" val="1160989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12</a:t>
            </a:fld>
            <a:endParaRPr lang="en-US"/>
          </a:p>
        </p:txBody>
      </p:sp>
    </p:spTree>
    <p:extLst>
      <p:ext uri="{BB962C8B-B14F-4D97-AF65-F5344CB8AC3E}">
        <p14:creationId xmlns:p14="http://schemas.microsoft.com/office/powerpoint/2010/main" val="2997716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13</a:t>
            </a:fld>
            <a:endParaRPr lang="en-US"/>
          </a:p>
        </p:txBody>
      </p:sp>
    </p:spTree>
    <p:extLst>
      <p:ext uri="{BB962C8B-B14F-4D97-AF65-F5344CB8AC3E}">
        <p14:creationId xmlns:p14="http://schemas.microsoft.com/office/powerpoint/2010/main" val="1909527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14</a:t>
            </a:fld>
            <a:endParaRPr lang="en-US"/>
          </a:p>
        </p:txBody>
      </p:sp>
    </p:spTree>
    <p:extLst>
      <p:ext uri="{BB962C8B-B14F-4D97-AF65-F5344CB8AC3E}">
        <p14:creationId xmlns:p14="http://schemas.microsoft.com/office/powerpoint/2010/main" val="2157696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15</a:t>
            </a:fld>
            <a:endParaRPr lang="en-US"/>
          </a:p>
        </p:txBody>
      </p:sp>
    </p:spTree>
    <p:extLst>
      <p:ext uri="{BB962C8B-B14F-4D97-AF65-F5344CB8AC3E}">
        <p14:creationId xmlns:p14="http://schemas.microsoft.com/office/powerpoint/2010/main" val="4011245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16</a:t>
            </a:fld>
            <a:endParaRPr lang="en-US"/>
          </a:p>
        </p:txBody>
      </p:sp>
    </p:spTree>
    <p:extLst>
      <p:ext uri="{BB962C8B-B14F-4D97-AF65-F5344CB8AC3E}">
        <p14:creationId xmlns:p14="http://schemas.microsoft.com/office/powerpoint/2010/main" val="261520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17</a:t>
            </a:fld>
            <a:endParaRPr lang="en-US"/>
          </a:p>
        </p:txBody>
      </p:sp>
    </p:spTree>
    <p:extLst>
      <p:ext uri="{BB962C8B-B14F-4D97-AF65-F5344CB8AC3E}">
        <p14:creationId xmlns:p14="http://schemas.microsoft.com/office/powerpoint/2010/main" val="248737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18</a:t>
            </a:fld>
            <a:endParaRPr lang="en-US"/>
          </a:p>
        </p:txBody>
      </p:sp>
    </p:spTree>
    <p:extLst>
      <p:ext uri="{BB962C8B-B14F-4D97-AF65-F5344CB8AC3E}">
        <p14:creationId xmlns:p14="http://schemas.microsoft.com/office/powerpoint/2010/main" val="2998081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19</a:t>
            </a:fld>
            <a:endParaRPr lang="en-US"/>
          </a:p>
        </p:txBody>
      </p:sp>
    </p:spTree>
    <p:extLst>
      <p:ext uri="{BB962C8B-B14F-4D97-AF65-F5344CB8AC3E}">
        <p14:creationId xmlns:p14="http://schemas.microsoft.com/office/powerpoint/2010/main" val="553199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3338" y="79375"/>
            <a:ext cx="4114800" cy="3086100"/>
          </a:xfrm>
        </p:spPr>
      </p:sp>
      <p:sp>
        <p:nvSpPr>
          <p:cNvPr id="3" name="Notes Placeholder 2"/>
          <p:cNvSpPr>
            <a:spLocks noGrp="1"/>
          </p:cNvSpPr>
          <p:nvPr>
            <p:ph type="body" idx="1"/>
          </p:nvPr>
        </p:nvSpPr>
        <p:spPr>
          <a:xfrm>
            <a:off x="685800" y="3246120"/>
            <a:ext cx="5486400" cy="5897880"/>
          </a:xfrm>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20</a:t>
            </a:fld>
            <a:endParaRPr lang="en-US"/>
          </a:p>
        </p:txBody>
      </p:sp>
    </p:spTree>
    <p:extLst>
      <p:ext uri="{BB962C8B-B14F-4D97-AF65-F5344CB8AC3E}">
        <p14:creationId xmlns:p14="http://schemas.microsoft.com/office/powerpoint/2010/main" val="323266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a:t>
            </a:fld>
            <a:endParaRPr lang="en-US"/>
          </a:p>
        </p:txBody>
      </p:sp>
    </p:spTree>
    <p:extLst>
      <p:ext uri="{BB962C8B-B14F-4D97-AF65-F5344CB8AC3E}">
        <p14:creationId xmlns:p14="http://schemas.microsoft.com/office/powerpoint/2010/main" val="3129004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21</a:t>
            </a:fld>
            <a:endParaRPr lang="en-US"/>
          </a:p>
        </p:txBody>
      </p:sp>
    </p:spTree>
    <p:extLst>
      <p:ext uri="{BB962C8B-B14F-4D97-AF65-F5344CB8AC3E}">
        <p14:creationId xmlns:p14="http://schemas.microsoft.com/office/powerpoint/2010/main" val="3566479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22</a:t>
            </a:fld>
            <a:endParaRPr lang="en-US"/>
          </a:p>
        </p:txBody>
      </p:sp>
    </p:spTree>
    <p:extLst>
      <p:ext uri="{BB962C8B-B14F-4D97-AF65-F5344CB8AC3E}">
        <p14:creationId xmlns:p14="http://schemas.microsoft.com/office/powerpoint/2010/main" val="940802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23</a:t>
            </a:fld>
            <a:endParaRPr lang="en-US"/>
          </a:p>
        </p:txBody>
      </p:sp>
    </p:spTree>
    <p:extLst>
      <p:ext uri="{BB962C8B-B14F-4D97-AF65-F5344CB8AC3E}">
        <p14:creationId xmlns:p14="http://schemas.microsoft.com/office/powerpoint/2010/main" val="3107191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24</a:t>
            </a:fld>
            <a:endParaRPr lang="en-US"/>
          </a:p>
        </p:txBody>
      </p:sp>
    </p:spTree>
    <p:extLst>
      <p:ext uri="{BB962C8B-B14F-4D97-AF65-F5344CB8AC3E}">
        <p14:creationId xmlns:p14="http://schemas.microsoft.com/office/powerpoint/2010/main" val="1437626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27000"/>
            <a:ext cx="4114800" cy="3086100"/>
          </a:xfrm>
        </p:spPr>
      </p:sp>
      <p:sp>
        <p:nvSpPr>
          <p:cNvPr id="3" name="Notes Placeholder 2"/>
          <p:cNvSpPr>
            <a:spLocks noGrp="1"/>
          </p:cNvSpPr>
          <p:nvPr>
            <p:ph type="body" idx="1"/>
          </p:nvPr>
        </p:nvSpPr>
        <p:spPr>
          <a:xfrm>
            <a:off x="685800" y="3213417"/>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25</a:t>
            </a:fld>
            <a:endParaRPr lang="en-US"/>
          </a:p>
        </p:txBody>
      </p:sp>
    </p:spTree>
    <p:extLst>
      <p:ext uri="{BB962C8B-B14F-4D97-AF65-F5344CB8AC3E}">
        <p14:creationId xmlns:p14="http://schemas.microsoft.com/office/powerpoint/2010/main" val="3282417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26</a:t>
            </a:fld>
            <a:endParaRPr lang="en-US"/>
          </a:p>
        </p:txBody>
      </p:sp>
    </p:spTree>
    <p:extLst>
      <p:ext uri="{BB962C8B-B14F-4D97-AF65-F5344CB8AC3E}">
        <p14:creationId xmlns:p14="http://schemas.microsoft.com/office/powerpoint/2010/main" val="496807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27</a:t>
            </a:fld>
            <a:endParaRPr lang="en-US"/>
          </a:p>
        </p:txBody>
      </p:sp>
    </p:spTree>
    <p:extLst>
      <p:ext uri="{BB962C8B-B14F-4D97-AF65-F5344CB8AC3E}">
        <p14:creationId xmlns:p14="http://schemas.microsoft.com/office/powerpoint/2010/main" val="2703071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28</a:t>
            </a:fld>
            <a:endParaRPr lang="en-US"/>
          </a:p>
        </p:txBody>
      </p:sp>
    </p:spTree>
    <p:extLst>
      <p:ext uri="{BB962C8B-B14F-4D97-AF65-F5344CB8AC3E}">
        <p14:creationId xmlns:p14="http://schemas.microsoft.com/office/powerpoint/2010/main" val="1092841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29</a:t>
            </a:fld>
            <a:endParaRPr lang="en-US"/>
          </a:p>
        </p:txBody>
      </p:sp>
    </p:spTree>
    <p:extLst>
      <p:ext uri="{BB962C8B-B14F-4D97-AF65-F5344CB8AC3E}">
        <p14:creationId xmlns:p14="http://schemas.microsoft.com/office/powerpoint/2010/main" val="3816582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30</a:t>
            </a:fld>
            <a:endParaRPr lang="en-US"/>
          </a:p>
        </p:txBody>
      </p:sp>
    </p:spTree>
    <p:extLst>
      <p:ext uri="{BB962C8B-B14F-4D97-AF65-F5344CB8AC3E}">
        <p14:creationId xmlns:p14="http://schemas.microsoft.com/office/powerpoint/2010/main" val="175776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a:t>
            </a:fld>
            <a:endParaRPr lang="en-US"/>
          </a:p>
        </p:txBody>
      </p:sp>
    </p:spTree>
    <p:extLst>
      <p:ext uri="{BB962C8B-B14F-4D97-AF65-F5344CB8AC3E}">
        <p14:creationId xmlns:p14="http://schemas.microsoft.com/office/powerpoint/2010/main" val="2576902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sz="1100"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31</a:t>
            </a:fld>
            <a:endParaRPr lang="en-US"/>
          </a:p>
        </p:txBody>
      </p:sp>
    </p:spTree>
    <p:extLst>
      <p:ext uri="{BB962C8B-B14F-4D97-AF65-F5344CB8AC3E}">
        <p14:creationId xmlns:p14="http://schemas.microsoft.com/office/powerpoint/2010/main" val="3112254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a:xfrm>
            <a:off x="685800" y="3727767"/>
            <a:ext cx="5486400" cy="3600450"/>
          </a:xfrm>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32</a:t>
            </a:fld>
            <a:endParaRPr lang="en-US"/>
          </a:p>
        </p:txBody>
      </p:sp>
    </p:spTree>
    <p:extLst>
      <p:ext uri="{BB962C8B-B14F-4D97-AF65-F5344CB8AC3E}">
        <p14:creationId xmlns:p14="http://schemas.microsoft.com/office/powerpoint/2010/main" val="2155331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77875"/>
            <a:ext cx="4114800" cy="3086100"/>
          </a:xfrm>
        </p:spPr>
      </p:sp>
      <p:sp>
        <p:nvSpPr>
          <p:cNvPr id="3" name="Notes Placeholder 2"/>
          <p:cNvSpPr>
            <a:spLocks noGrp="1"/>
          </p:cNvSpPr>
          <p:nvPr>
            <p:ph type="body" idx="1"/>
          </p:nvPr>
        </p:nvSpPr>
        <p:spPr>
          <a:xfrm>
            <a:off x="685800" y="386334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33</a:t>
            </a:fld>
            <a:endParaRPr lang="en-US"/>
          </a:p>
        </p:txBody>
      </p:sp>
    </p:spTree>
    <p:extLst>
      <p:ext uri="{BB962C8B-B14F-4D97-AF65-F5344CB8AC3E}">
        <p14:creationId xmlns:p14="http://schemas.microsoft.com/office/powerpoint/2010/main" val="3906720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34</a:t>
            </a:fld>
            <a:endParaRPr lang="en-US"/>
          </a:p>
        </p:txBody>
      </p:sp>
    </p:spTree>
    <p:extLst>
      <p:ext uri="{BB962C8B-B14F-4D97-AF65-F5344CB8AC3E}">
        <p14:creationId xmlns:p14="http://schemas.microsoft.com/office/powerpoint/2010/main" val="1564593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35</a:t>
            </a:fld>
            <a:endParaRPr lang="en-US"/>
          </a:p>
        </p:txBody>
      </p:sp>
    </p:spTree>
    <p:extLst>
      <p:ext uri="{BB962C8B-B14F-4D97-AF65-F5344CB8AC3E}">
        <p14:creationId xmlns:p14="http://schemas.microsoft.com/office/powerpoint/2010/main" val="3394819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pPr lvl="1"/>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36</a:t>
            </a:fld>
            <a:endParaRPr lang="en-US"/>
          </a:p>
        </p:txBody>
      </p:sp>
    </p:spTree>
    <p:extLst>
      <p:ext uri="{BB962C8B-B14F-4D97-AF65-F5344CB8AC3E}">
        <p14:creationId xmlns:p14="http://schemas.microsoft.com/office/powerpoint/2010/main" val="291312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37</a:t>
            </a:fld>
            <a:endParaRPr lang="en-US"/>
          </a:p>
        </p:txBody>
      </p:sp>
    </p:spTree>
    <p:extLst>
      <p:ext uri="{BB962C8B-B14F-4D97-AF65-F5344CB8AC3E}">
        <p14:creationId xmlns:p14="http://schemas.microsoft.com/office/powerpoint/2010/main" val="209936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38</a:t>
            </a:fld>
            <a:endParaRPr lang="en-US"/>
          </a:p>
        </p:txBody>
      </p:sp>
    </p:spTree>
    <p:extLst>
      <p:ext uri="{BB962C8B-B14F-4D97-AF65-F5344CB8AC3E}">
        <p14:creationId xmlns:p14="http://schemas.microsoft.com/office/powerpoint/2010/main" val="5388874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39</a:t>
            </a:fld>
            <a:endParaRPr lang="en-US"/>
          </a:p>
        </p:txBody>
      </p:sp>
    </p:spTree>
    <p:extLst>
      <p:ext uri="{BB962C8B-B14F-4D97-AF65-F5344CB8AC3E}">
        <p14:creationId xmlns:p14="http://schemas.microsoft.com/office/powerpoint/2010/main" val="1742006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40</a:t>
            </a:fld>
            <a:endParaRPr lang="en-US"/>
          </a:p>
        </p:txBody>
      </p:sp>
    </p:spTree>
    <p:extLst>
      <p:ext uri="{BB962C8B-B14F-4D97-AF65-F5344CB8AC3E}">
        <p14:creationId xmlns:p14="http://schemas.microsoft.com/office/powerpoint/2010/main" val="117897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a:t>
            </a:fld>
            <a:endParaRPr lang="en-US"/>
          </a:p>
        </p:txBody>
      </p:sp>
    </p:spTree>
    <p:extLst>
      <p:ext uri="{BB962C8B-B14F-4D97-AF65-F5344CB8AC3E}">
        <p14:creationId xmlns:p14="http://schemas.microsoft.com/office/powerpoint/2010/main" val="20580420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41</a:t>
            </a:fld>
            <a:endParaRPr lang="en-US"/>
          </a:p>
        </p:txBody>
      </p:sp>
    </p:spTree>
    <p:extLst>
      <p:ext uri="{BB962C8B-B14F-4D97-AF65-F5344CB8AC3E}">
        <p14:creationId xmlns:p14="http://schemas.microsoft.com/office/powerpoint/2010/main" val="73536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42</a:t>
            </a:fld>
            <a:endParaRPr lang="en-US"/>
          </a:p>
        </p:txBody>
      </p:sp>
    </p:spTree>
    <p:extLst>
      <p:ext uri="{BB962C8B-B14F-4D97-AF65-F5344CB8AC3E}">
        <p14:creationId xmlns:p14="http://schemas.microsoft.com/office/powerpoint/2010/main" val="1090618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43</a:t>
            </a:fld>
            <a:endParaRPr lang="en-US"/>
          </a:p>
        </p:txBody>
      </p:sp>
    </p:spTree>
    <p:extLst>
      <p:ext uri="{BB962C8B-B14F-4D97-AF65-F5344CB8AC3E}">
        <p14:creationId xmlns:p14="http://schemas.microsoft.com/office/powerpoint/2010/main" val="33886971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44</a:t>
            </a:fld>
            <a:endParaRPr lang="en-US"/>
          </a:p>
        </p:txBody>
      </p:sp>
    </p:spTree>
    <p:extLst>
      <p:ext uri="{BB962C8B-B14F-4D97-AF65-F5344CB8AC3E}">
        <p14:creationId xmlns:p14="http://schemas.microsoft.com/office/powerpoint/2010/main" val="1533061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45</a:t>
            </a:fld>
            <a:endParaRPr lang="en-US"/>
          </a:p>
        </p:txBody>
      </p:sp>
    </p:spTree>
    <p:extLst>
      <p:ext uri="{BB962C8B-B14F-4D97-AF65-F5344CB8AC3E}">
        <p14:creationId xmlns:p14="http://schemas.microsoft.com/office/powerpoint/2010/main" val="1613334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46</a:t>
            </a:fld>
            <a:endParaRPr lang="en-US"/>
          </a:p>
        </p:txBody>
      </p:sp>
    </p:spTree>
    <p:extLst>
      <p:ext uri="{BB962C8B-B14F-4D97-AF65-F5344CB8AC3E}">
        <p14:creationId xmlns:p14="http://schemas.microsoft.com/office/powerpoint/2010/main" val="15664165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47</a:t>
            </a:fld>
            <a:endParaRPr lang="en-US"/>
          </a:p>
        </p:txBody>
      </p:sp>
    </p:spTree>
    <p:extLst>
      <p:ext uri="{BB962C8B-B14F-4D97-AF65-F5344CB8AC3E}">
        <p14:creationId xmlns:p14="http://schemas.microsoft.com/office/powerpoint/2010/main" val="18878290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48</a:t>
            </a:fld>
            <a:endParaRPr lang="en-US"/>
          </a:p>
        </p:txBody>
      </p:sp>
    </p:spTree>
    <p:extLst>
      <p:ext uri="{BB962C8B-B14F-4D97-AF65-F5344CB8AC3E}">
        <p14:creationId xmlns:p14="http://schemas.microsoft.com/office/powerpoint/2010/main" val="13648414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49</a:t>
            </a:fld>
            <a:endParaRPr lang="en-US"/>
          </a:p>
        </p:txBody>
      </p:sp>
    </p:spTree>
    <p:extLst>
      <p:ext uri="{BB962C8B-B14F-4D97-AF65-F5344CB8AC3E}">
        <p14:creationId xmlns:p14="http://schemas.microsoft.com/office/powerpoint/2010/main" val="41968542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50</a:t>
            </a:fld>
            <a:endParaRPr lang="en-US"/>
          </a:p>
        </p:txBody>
      </p:sp>
    </p:spTree>
    <p:extLst>
      <p:ext uri="{BB962C8B-B14F-4D97-AF65-F5344CB8AC3E}">
        <p14:creationId xmlns:p14="http://schemas.microsoft.com/office/powerpoint/2010/main" val="3387547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a:t>
            </a:fld>
            <a:endParaRPr lang="en-US"/>
          </a:p>
        </p:txBody>
      </p:sp>
    </p:spTree>
    <p:extLst>
      <p:ext uri="{BB962C8B-B14F-4D97-AF65-F5344CB8AC3E}">
        <p14:creationId xmlns:p14="http://schemas.microsoft.com/office/powerpoint/2010/main" val="18252052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51</a:t>
            </a:fld>
            <a:endParaRPr lang="en-US"/>
          </a:p>
        </p:txBody>
      </p:sp>
    </p:spTree>
    <p:extLst>
      <p:ext uri="{BB962C8B-B14F-4D97-AF65-F5344CB8AC3E}">
        <p14:creationId xmlns:p14="http://schemas.microsoft.com/office/powerpoint/2010/main" val="20012864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52</a:t>
            </a:fld>
            <a:endParaRPr lang="en-US"/>
          </a:p>
        </p:txBody>
      </p:sp>
    </p:spTree>
    <p:extLst>
      <p:ext uri="{BB962C8B-B14F-4D97-AF65-F5344CB8AC3E}">
        <p14:creationId xmlns:p14="http://schemas.microsoft.com/office/powerpoint/2010/main" val="36702104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53</a:t>
            </a:fld>
            <a:endParaRPr lang="en-US"/>
          </a:p>
        </p:txBody>
      </p:sp>
    </p:spTree>
    <p:extLst>
      <p:ext uri="{BB962C8B-B14F-4D97-AF65-F5344CB8AC3E}">
        <p14:creationId xmlns:p14="http://schemas.microsoft.com/office/powerpoint/2010/main" val="27179574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54</a:t>
            </a:fld>
            <a:endParaRPr lang="en-US"/>
          </a:p>
        </p:txBody>
      </p:sp>
    </p:spTree>
    <p:extLst>
      <p:ext uri="{BB962C8B-B14F-4D97-AF65-F5344CB8AC3E}">
        <p14:creationId xmlns:p14="http://schemas.microsoft.com/office/powerpoint/2010/main" val="20728595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55</a:t>
            </a:fld>
            <a:endParaRPr lang="en-US"/>
          </a:p>
        </p:txBody>
      </p:sp>
    </p:spTree>
    <p:extLst>
      <p:ext uri="{BB962C8B-B14F-4D97-AF65-F5344CB8AC3E}">
        <p14:creationId xmlns:p14="http://schemas.microsoft.com/office/powerpoint/2010/main" val="10374582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56</a:t>
            </a:fld>
            <a:endParaRPr lang="en-US"/>
          </a:p>
        </p:txBody>
      </p:sp>
    </p:spTree>
    <p:extLst>
      <p:ext uri="{BB962C8B-B14F-4D97-AF65-F5344CB8AC3E}">
        <p14:creationId xmlns:p14="http://schemas.microsoft.com/office/powerpoint/2010/main" val="39862924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57</a:t>
            </a:fld>
            <a:endParaRPr lang="en-US"/>
          </a:p>
        </p:txBody>
      </p:sp>
    </p:spTree>
    <p:extLst>
      <p:ext uri="{BB962C8B-B14F-4D97-AF65-F5344CB8AC3E}">
        <p14:creationId xmlns:p14="http://schemas.microsoft.com/office/powerpoint/2010/main" val="29634557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58</a:t>
            </a:fld>
            <a:endParaRPr lang="en-US"/>
          </a:p>
        </p:txBody>
      </p:sp>
    </p:spTree>
    <p:extLst>
      <p:ext uri="{BB962C8B-B14F-4D97-AF65-F5344CB8AC3E}">
        <p14:creationId xmlns:p14="http://schemas.microsoft.com/office/powerpoint/2010/main" val="2229310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59</a:t>
            </a:fld>
            <a:endParaRPr lang="en-US"/>
          </a:p>
        </p:txBody>
      </p:sp>
    </p:spTree>
    <p:extLst>
      <p:ext uri="{BB962C8B-B14F-4D97-AF65-F5344CB8AC3E}">
        <p14:creationId xmlns:p14="http://schemas.microsoft.com/office/powerpoint/2010/main" val="26136967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61</a:t>
            </a:fld>
            <a:endParaRPr lang="en-US"/>
          </a:p>
        </p:txBody>
      </p:sp>
    </p:spTree>
    <p:extLst>
      <p:ext uri="{BB962C8B-B14F-4D97-AF65-F5344CB8AC3E}">
        <p14:creationId xmlns:p14="http://schemas.microsoft.com/office/powerpoint/2010/main" val="56729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a:t>
            </a:fld>
            <a:endParaRPr lang="en-US"/>
          </a:p>
        </p:txBody>
      </p:sp>
    </p:spTree>
    <p:extLst>
      <p:ext uri="{BB962C8B-B14F-4D97-AF65-F5344CB8AC3E}">
        <p14:creationId xmlns:p14="http://schemas.microsoft.com/office/powerpoint/2010/main" val="21630285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62</a:t>
            </a:fld>
            <a:endParaRPr lang="en-US"/>
          </a:p>
        </p:txBody>
      </p:sp>
    </p:spTree>
    <p:extLst>
      <p:ext uri="{BB962C8B-B14F-4D97-AF65-F5344CB8AC3E}">
        <p14:creationId xmlns:p14="http://schemas.microsoft.com/office/powerpoint/2010/main" val="37769822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63</a:t>
            </a:fld>
            <a:endParaRPr lang="en-US"/>
          </a:p>
        </p:txBody>
      </p:sp>
    </p:spTree>
    <p:extLst>
      <p:ext uri="{BB962C8B-B14F-4D97-AF65-F5344CB8AC3E}">
        <p14:creationId xmlns:p14="http://schemas.microsoft.com/office/powerpoint/2010/main" val="31782490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64</a:t>
            </a:fld>
            <a:endParaRPr lang="en-US"/>
          </a:p>
        </p:txBody>
      </p:sp>
    </p:spTree>
    <p:extLst>
      <p:ext uri="{BB962C8B-B14F-4D97-AF65-F5344CB8AC3E}">
        <p14:creationId xmlns:p14="http://schemas.microsoft.com/office/powerpoint/2010/main" val="1390024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65</a:t>
            </a:fld>
            <a:endParaRPr lang="en-US"/>
          </a:p>
        </p:txBody>
      </p:sp>
    </p:spTree>
    <p:extLst>
      <p:ext uri="{BB962C8B-B14F-4D97-AF65-F5344CB8AC3E}">
        <p14:creationId xmlns:p14="http://schemas.microsoft.com/office/powerpoint/2010/main" val="14937524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66</a:t>
            </a:fld>
            <a:endParaRPr lang="en-US"/>
          </a:p>
        </p:txBody>
      </p:sp>
    </p:spTree>
    <p:extLst>
      <p:ext uri="{BB962C8B-B14F-4D97-AF65-F5344CB8AC3E}">
        <p14:creationId xmlns:p14="http://schemas.microsoft.com/office/powerpoint/2010/main" val="26616792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67</a:t>
            </a:fld>
            <a:endParaRPr lang="en-US"/>
          </a:p>
        </p:txBody>
      </p:sp>
    </p:spTree>
    <p:extLst>
      <p:ext uri="{BB962C8B-B14F-4D97-AF65-F5344CB8AC3E}">
        <p14:creationId xmlns:p14="http://schemas.microsoft.com/office/powerpoint/2010/main" val="960772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68</a:t>
            </a:fld>
            <a:endParaRPr lang="en-US"/>
          </a:p>
        </p:txBody>
      </p:sp>
    </p:spTree>
    <p:extLst>
      <p:ext uri="{BB962C8B-B14F-4D97-AF65-F5344CB8AC3E}">
        <p14:creationId xmlns:p14="http://schemas.microsoft.com/office/powerpoint/2010/main" val="267294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69</a:t>
            </a:fld>
            <a:endParaRPr lang="en-US"/>
          </a:p>
        </p:txBody>
      </p:sp>
    </p:spTree>
    <p:extLst>
      <p:ext uri="{BB962C8B-B14F-4D97-AF65-F5344CB8AC3E}">
        <p14:creationId xmlns:p14="http://schemas.microsoft.com/office/powerpoint/2010/main" val="4616950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70</a:t>
            </a:fld>
            <a:endParaRPr lang="en-US"/>
          </a:p>
        </p:txBody>
      </p:sp>
    </p:spTree>
    <p:extLst>
      <p:ext uri="{BB962C8B-B14F-4D97-AF65-F5344CB8AC3E}">
        <p14:creationId xmlns:p14="http://schemas.microsoft.com/office/powerpoint/2010/main" val="353821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8</a:t>
            </a:fld>
            <a:endParaRPr lang="en-US"/>
          </a:p>
        </p:txBody>
      </p:sp>
    </p:spTree>
    <p:extLst>
      <p:ext uri="{BB962C8B-B14F-4D97-AF65-F5344CB8AC3E}">
        <p14:creationId xmlns:p14="http://schemas.microsoft.com/office/powerpoint/2010/main" val="423081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9</a:t>
            </a:fld>
            <a:endParaRPr lang="en-US"/>
          </a:p>
        </p:txBody>
      </p:sp>
    </p:spTree>
    <p:extLst>
      <p:ext uri="{BB962C8B-B14F-4D97-AF65-F5344CB8AC3E}">
        <p14:creationId xmlns:p14="http://schemas.microsoft.com/office/powerpoint/2010/main" val="507344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10</a:t>
            </a:fld>
            <a:endParaRPr lang="en-US"/>
          </a:p>
        </p:txBody>
      </p:sp>
    </p:spTree>
    <p:extLst>
      <p:ext uri="{BB962C8B-B14F-4D97-AF65-F5344CB8AC3E}">
        <p14:creationId xmlns:p14="http://schemas.microsoft.com/office/powerpoint/2010/main" val="391129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743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ake Home">
    <p:spTree>
      <p:nvGrpSpPr>
        <p:cNvPr id="1" name=""/>
        <p:cNvGrpSpPr/>
        <p:nvPr/>
      </p:nvGrpSpPr>
      <p:grpSpPr>
        <a:xfrm>
          <a:off x="0" y="0"/>
          <a:ext cx="0" cy="0"/>
          <a:chOff x="0" y="0"/>
          <a:chExt cx="0" cy="0"/>
        </a:xfrm>
      </p:grpSpPr>
      <p:pic>
        <p:nvPicPr>
          <p:cNvPr id="5" name="Picture 4" descr="Backpac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996"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758142642"/>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Horiz rul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351893415"/>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44632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951650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330324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423693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295221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450761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827777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5594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46905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Content Placeholder 6">
            <a:extLst>
              <a:ext uri="{FF2B5EF4-FFF2-40B4-BE49-F238E27FC236}">
                <a16:creationId xmlns:a16="http://schemas.microsoft.com/office/drawing/2014/main" id="{4C6AA267-A34E-451B-B80E-51F6D7F880E0}"/>
              </a:ext>
            </a:extLst>
          </p:cNvPr>
          <p:cNvSpPr>
            <a:spLocks noGrp="1"/>
          </p:cNvSpPr>
          <p:nvPr>
            <p:ph sz="quarter" idx="10"/>
          </p:nvPr>
        </p:nvSpPr>
        <p:spPr>
          <a:xfrm>
            <a:off x="1371600" y="4484688"/>
            <a:ext cx="6400800" cy="1604962"/>
          </a:xfrm>
        </p:spPr>
        <p:txBody>
          <a:bodyPr/>
          <a:lstStyle>
            <a:lvl1pPr marL="0" indent="0">
              <a:spcBef>
                <a:spcPts val="0"/>
              </a:spcBef>
              <a:buNone/>
              <a:defRPr/>
            </a:lvl1pPr>
            <a:lvl2pPr marL="457200" indent="0">
              <a:spcBef>
                <a:spcPts val="0"/>
              </a:spcBef>
              <a:buNone/>
              <a:defRPr/>
            </a:lvl2pPr>
            <a:lvl3pPr marL="914400" indent="0">
              <a:spcBef>
                <a:spcPts val="0"/>
              </a:spcBef>
              <a:buNone/>
              <a:defRPr/>
            </a:lvl3pPr>
            <a:lvl4pPr marL="1371600" indent="0">
              <a:spcBef>
                <a:spcPts val="0"/>
              </a:spcBef>
              <a:buNone/>
              <a:defRPr/>
            </a:lvl4pPr>
            <a:lvl5pPr marL="1828800" indent="0">
              <a:spcBef>
                <a:spcPts val="0"/>
              </a:spcBef>
              <a:buNone/>
              <a:defRPr/>
            </a:lvl5pPr>
          </a:lstStyle>
          <a:p>
            <a:pPr lvl="0"/>
            <a:r>
              <a:rPr lang="en-US" dirty="0"/>
              <a:t>Edit Master text styles</a:t>
            </a:r>
          </a:p>
        </p:txBody>
      </p:sp>
    </p:spTree>
    <p:extLst>
      <p:ext uri="{BB962C8B-B14F-4D97-AF65-F5344CB8AC3E}">
        <p14:creationId xmlns:p14="http://schemas.microsoft.com/office/powerpoint/2010/main" val="3851745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667994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31692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46461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470648" y="347472"/>
            <a:ext cx="1344168" cy="1207008"/>
          </a:xfrm>
          <a:ln w="25400">
            <a:solidFill>
              <a:schemeClr val="accent1"/>
            </a:solidFill>
          </a:ln>
        </p:spPr>
        <p:txBody>
          <a:bodyPr/>
          <a:lstStyle/>
          <a:p>
            <a:endParaRPr lang="en-CA"/>
          </a:p>
        </p:txBody>
      </p:sp>
      <p:sp>
        <p:nvSpPr>
          <p:cNvPr id="2" name="Title 1"/>
          <p:cNvSpPr>
            <a:spLocks noGrp="1"/>
          </p:cNvSpPr>
          <p:nvPr>
            <p:ph type="ctrTitle"/>
          </p:nvPr>
        </p:nvSpPr>
        <p:spPr>
          <a:xfrm>
            <a:off x="685800" y="914400"/>
            <a:ext cx="6705600" cy="523220"/>
          </a:xfrm>
        </p:spPr>
        <p:txBody>
          <a:bodyPr wrap="square">
            <a:spAutoFit/>
          </a:bodyPr>
          <a:lstStyle/>
          <a:p>
            <a:r>
              <a:rPr lang="en-US"/>
              <a:t>Click to edit Master title style</a:t>
            </a:r>
          </a:p>
        </p:txBody>
      </p:sp>
      <p:sp>
        <p:nvSpPr>
          <p:cNvPr id="3" name="Subtitle 2"/>
          <p:cNvSpPr>
            <a:spLocks noGrp="1"/>
          </p:cNvSpPr>
          <p:nvPr>
            <p:ph type="subTitle" idx="1"/>
          </p:nvPr>
        </p:nvSpPr>
        <p:spPr>
          <a:xfrm>
            <a:off x="1371600" y="3886200"/>
            <a:ext cx="6400800" cy="400110"/>
          </a:xfrm>
        </p:spPr>
        <p:txBody>
          <a:bodyPr>
            <a:spAutoFit/>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Tree>
    <p:extLst>
      <p:ext uri="{BB962C8B-B14F-4D97-AF65-F5344CB8AC3E}">
        <p14:creationId xmlns:p14="http://schemas.microsoft.com/office/powerpoint/2010/main" val="3996856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ought B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31239"/>
            <a:ext cx="7772400" cy="461665"/>
          </a:xfrm>
        </p:spPr>
        <p:txBody>
          <a:bodyPr wrap="square">
            <a:spAutoFit/>
          </a:bodyPr>
          <a:lstStyle>
            <a:lvl1pPr algn="ctr">
              <a:defRPr sz="2400">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8"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43524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124495620"/>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Graphic_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62573" cy="304800"/>
          </a:xfrm>
        </p:spPr>
        <p:txBody>
          <a:bodyPr>
            <a:normAutofit/>
          </a:bodyPr>
          <a:lstStyle>
            <a:lvl1pPr>
              <a:defRPr sz="500" b="0">
                <a:solidFill>
                  <a:schemeClr val="bg1"/>
                </a:solidFill>
              </a:defRPr>
            </a:lvl1pPr>
          </a:lstStyle>
          <a:p>
            <a:r>
              <a:rPr lang="en-US"/>
              <a:t>Click to edit Master title style</a:t>
            </a:r>
          </a:p>
        </p:txBody>
      </p:sp>
      <p:sp>
        <p:nvSpPr>
          <p:cNvPr id="3" name="Content Placeholder 2"/>
          <p:cNvSpPr>
            <a:spLocks noGrp="1"/>
          </p:cNvSpPr>
          <p:nvPr>
            <p:ph idx="1"/>
          </p:nvPr>
        </p:nvSpPr>
        <p:spPr>
          <a:xfrm>
            <a:off x="594360" y="603504"/>
            <a:ext cx="7955280" cy="5358384"/>
          </a:xfrm>
          <a:ln w="25400">
            <a:solidFill>
              <a:schemeClr val="accent1"/>
            </a:solidFill>
          </a:ln>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326225462"/>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dditional Info">
    <p:spTree>
      <p:nvGrpSpPr>
        <p:cNvPr id="1" name=""/>
        <p:cNvGrpSpPr/>
        <p:nvPr/>
      </p:nvGrpSpPr>
      <p:grpSpPr>
        <a:xfrm>
          <a:off x="0" y="0"/>
          <a:ext cx="0" cy="0"/>
          <a:chOff x="0" y="0"/>
          <a:chExt cx="0" cy="0"/>
        </a:xfrm>
      </p:grpSpPr>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2031999"/>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pic>
        <p:nvPicPr>
          <p:cNvPr id="5" name="Picture 4"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68096"/>
            <a:ext cx="585216" cy="585216"/>
          </a:xfrm>
          <a:prstGeom prst="rect">
            <a:avLst/>
          </a:prstGeom>
        </p:spPr>
      </p:pic>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4115950394"/>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205472" y="347472"/>
            <a:ext cx="1344168" cy="1207008"/>
          </a:xfrm>
          <a:ln w="25400">
            <a:solidFill>
              <a:schemeClr val="accent1"/>
            </a:solidFill>
          </a:ln>
        </p:spPr>
        <p:txBody>
          <a:bodyPr/>
          <a:lstStyle/>
          <a:p>
            <a:endParaRPr lang="en-CA"/>
          </a:p>
        </p:txBody>
      </p:sp>
      <p:pic>
        <p:nvPicPr>
          <p:cNvPr id="6" name="Picture 5" descr="Boo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7123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560945"/>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773065812"/>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earning Objectives">
    <p:spTree>
      <p:nvGrpSpPr>
        <p:cNvPr id="1" name=""/>
        <p:cNvGrpSpPr/>
        <p:nvPr/>
      </p:nvGrpSpPr>
      <p:grpSpPr>
        <a:xfrm>
          <a:off x="0" y="0"/>
          <a:ext cx="0" cy="0"/>
          <a:chOff x="0" y="0"/>
          <a:chExt cx="0" cy="0"/>
        </a:xfrm>
      </p:grpSpPr>
      <p:pic>
        <p:nvPicPr>
          <p:cNvPr id="6" name="Picture 5" descr="Blackboard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029"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313316692"/>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Evaluation">
    <p:spTree>
      <p:nvGrpSpPr>
        <p:cNvPr id="1" name=""/>
        <p:cNvGrpSpPr/>
        <p:nvPr/>
      </p:nvGrpSpPr>
      <p:grpSpPr>
        <a:xfrm>
          <a:off x="0" y="0"/>
          <a:ext cx="0" cy="0"/>
          <a:chOff x="0" y="0"/>
          <a:chExt cx="0" cy="0"/>
        </a:xfrm>
      </p:grpSpPr>
      <p:pic>
        <p:nvPicPr>
          <p:cNvPr id="5" name="Picture 4" descr="Finger on touch scree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112988233"/>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cknowledgements">
    <p:spTree>
      <p:nvGrpSpPr>
        <p:cNvPr id="1" name=""/>
        <p:cNvGrpSpPr/>
        <p:nvPr/>
      </p:nvGrpSpPr>
      <p:grpSpPr>
        <a:xfrm>
          <a:off x="0" y="0"/>
          <a:ext cx="0" cy="0"/>
          <a:chOff x="0" y="0"/>
          <a:chExt cx="0" cy="0"/>
        </a:xfrm>
      </p:grpSpPr>
      <p:pic>
        <p:nvPicPr>
          <p:cNvPr id="6" name="Picture 5"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967"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304800" y="1447800"/>
            <a:ext cx="8534400" cy="1341906"/>
          </a:xfrm>
        </p:spPr>
        <p:txBody>
          <a:bodyPr wrap="square">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600611053"/>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7" name="Group 26"/>
          <p:cNvGrpSpPr/>
          <p:nvPr userDrawn="1"/>
        </p:nvGrpSpPr>
        <p:grpSpPr>
          <a:xfrm>
            <a:off x="513087" y="-18238"/>
            <a:ext cx="8054040" cy="307777"/>
            <a:chOff x="513087" y="-18238"/>
            <a:chExt cx="8054040" cy="307777"/>
          </a:xfrm>
        </p:grpSpPr>
        <p:sp>
          <p:nvSpPr>
            <p:cNvPr id="28" name="TextBox 27"/>
            <p:cNvSpPr txBox="1"/>
            <p:nvPr userDrawn="1"/>
          </p:nvSpPr>
          <p:spPr>
            <a:xfrm>
              <a:off x="513087" y="-18238"/>
              <a:ext cx="927664" cy="307777"/>
            </a:xfrm>
            <a:prstGeom prst="rect">
              <a:avLst/>
            </a:prstGeom>
            <a:noFill/>
          </p:spPr>
          <p:txBody>
            <a:bodyPr wrap="square" rtlCol="0">
              <a:spAutoFit/>
            </a:bodyPr>
            <a:lstStyle/>
            <a:p>
              <a:r>
                <a:rPr lang="en-US" sz="1400" b="1">
                  <a:solidFill>
                    <a:schemeClr val="tx2"/>
                  </a:solidFill>
                </a:rPr>
                <a:t>MODULE</a:t>
              </a:r>
            </a:p>
          </p:txBody>
        </p:sp>
        <p:grpSp>
          <p:nvGrpSpPr>
            <p:cNvPr id="29" name="Group 28"/>
            <p:cNvGrpSpPr/>
            <p:nvPr userDrawn="1"/>
          </p:nvGrpSpPr>
          <p:grpSpPr>
            <a:xfrm>
              <a:off x="1317181" y="-8368"/>
              <a:ext cx="7249946" cy="259363"/>
              <a:chOff x="1317181" y="-8368"/>
              <a:chExt cx="7249946" cy="259363"/>
            </a:xfrm>
          </p:grpSpPr>
          <p:sp>
            <p:nvSpPr>
              <p:cNvPr id="30" name="Rectangle 29"/>
              <p:cNvSpPr/>
              <p:nvPr userDrawn="1"/>
            </p:nvSpPr>
            <p:spPr>
              <a:xfrm>
                <a:off x="131718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a:t>
                </a:r>
              </a:p>
            </p:txBody>
          </p:sp>
          <p:sp>
            <p:nvSpPr>
              <p:cNvPr id="31" name="Rectangle 30"/>
              <p:cNvSpPr/>
              <p:nvPr userDrawn="1"/>
            </p:nvSpPr>
            <p:spPr>
              <a:xfrm>
                <a:off x="177425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2</a:t>
                </a:r>
              </a:p>
            </p:txBody>
          </p:sp>
          <p:sp>
            <p:nvSpPr>
              <p:cNvPr id="32" name="Rectangle 31"/>
              <p:cNvSpPr/>
              <p:nvPr userDrawn="1"/>
            </p:nvSpPr>
            <p:spPr>
              <a:xfrm>
                <a:off x="223133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3</a:t>
                </a:r>
              </a:p>
            </p:txBody>
          </p:sp>
          <p:sp>
            <p:nvSpPr>
              <p:cNvPr id="33" name="Rectangle 32"/>
              <p:cNvSpPr/>
              <p:nvPr userDrawn="1"/>
            </p:nvSpPr>
            <p:spPr>
              <a:xfrm>
                <a:off x="2688409"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4</a:t>
                </a:r>
              </a:p>
            </p:txBody>
          </p:sp>
          <p:sp>
            <p:nvSpPr>
              <p:cNvPr id="34" name="Rectangle 33"/>
              <p:cNvSpPr/>
              <p:nvPr userDrawn="1"/>
            </p:nvSpPr>
            <p:spPr>
              <a:xfrm>
                <a:off x="3145485" y="-8368"/>
                <a:ext cx="393804" cy="259363"/>
              </a:xfrm>
              <a:prstGeom prst="rect">
                <a:avLst/>
              </a:prstGeom>
              <a:solidFill>
                <a:srgbClr val="FFC000"/>
              </a:solidFill>
              <a:ln>
                <a:noFill/>
              </a:ln>
              <a:effectLst>
                <a:reflection blurRad="6350" stA="50000" endPos="560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tx1"/>
                    </a:solidFill>
                  </a:rPr>
                  <a:t>5</a:t>
                </a:r>
              </a:p>
            </p:txBody>
          </p:sp>
          <p:sp>
            <p:nvSpPr>
              <p:cNvPr id="35" name="Rectangle 34"/>
              <p:cNvSpPr/>
              <p:nvPr userDrawn="1"/>
            </p:nvSpPr>
            <p:spPr>
              <a:xfrm>
                <a:off x="360256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6</a:t>
                </a:r>
              </a:p>
            </p:txBody>
          </p:sp>
          <p:sp>
            <p:nvSpPr>
              <p:cNvPr id="36" name="Rectangle 35"/>
              <p:cNvSpPr/>
              <p:nvPr userDrawn="1"/>
            </p:nvSpPr>
            <p:spPr>
              <a:xfrm>
                <a:off x="405963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7</a:t>
                </a:r>
              </a:p>
            </p:txBody>
          </p:sp>
          <p:sp>
            <p:nvSpPr>
              <p:cNvPr id="37" name="Rectangle 36"/>
              <p:cNvSpPr/>
              <p:nvPr userDrawn="1"/>
            </p:nvSpPr>
            <p:spPr>
              <a:xfrm>
                <a:off x="497378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9</a:t>
                </a:r>
              </a:p>
            </p:txBody>
          </p:sp>
          <p:sp>
            <p:nvSpPr>
              <p:cNvPr id="38" name="Rectangle 37"/>
              <p:cNvSpPr/>
              <p:nvPr userDrawn="1"/>
            </p:nvSpPr>
            <p:spPr>
              <a:xfrm>
                <a:off x="543086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10</a:t>
                </a:r>
              </a:p>
            </p:txBody>
          </p:sp>
          <p:sp>
            <p:nvSpPr>
              <p:cNvPr id="39" name="Rectangle 38"/>
              <p:cNvSpPr/>
              <p:nvPr userDrawn="1"/>
            </p:nvSpPr>
            <p:spPr>
              <a:xfrm>
                <a:off x="588794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11</a:t>
                </a:r>
              </a:p>
            </p:txBody>
          </p:sp>
          <p:sp>
            <p:nvSpPr>
              <p:cNvPr id="40" name="Rectangle 39"/>
              <p:cNvSpPr/>
              <p:nvPr userDrawn="1"/>
            </p:nvSpPr>
            <p:spPr>
              <a:xfrm>
                <a:off x="634501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12</a:t>
                </a:r>
              </a:p>
            </p:txBody>
          </p:sp>
          <p:sp>
            <p:nvSpPr>
              <p:cNvPr id="41" name="Rectangle 40"/>
              <p:cNvSpPr/>
              <p:nvPr userDrawn="1"/>
            </p:nvSpPr>
            <p:spPr>
              <a:xfrm>
                <a:off x="680209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13</a:t>
                </a:r>
              </a:p>
            </p:txBody>
          </p:sp>
          <p:sp>
            <p:nvSpPr>
              <p:cNvPr id="42" name="Rectangle 41"/>
              <p:cNvSpPr/>
              <p:nvPr userDrawn="1"/>
            </p:nvSpPr>
            <p:spPr>
              <a:xfrm>
                <a:off x="725916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14</a:t>
                </a:r>
              </a:p>
            </p:txBody>
          </p:sp>
          <p:sp>
            <p:nvSpPr>
              <p:cNvPr id="43" name="Rectangle 42"/>
              <p:cNvSpPr/>
              <p:nvPr userDrawn="1"/>
            </p:nvSpPr>
            <p:spPr>
              <a:xfrm>
                <a:off x="771624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15</a:t>
                </a:r>
              </a:p>
            </p:txBody>
          </p:sp>
          <p:sp>
            <p:nvSpPr>
              <p:cNvPr id="44" name="Rectangle 43"/>
              <p:cNvSpPr/>
              <p:nvPr userDrawn="1"/>
            </p:nvSpPr>
            <p:spPr>
              <a:xfrm>
                <a:off x="817332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16</a:t>
                </a:r>
              </a:p>
            </p:txBody>
          </p:sp>
          <p:sp>
            <p:nvSpPr>
              <p:cNvPr id="45" name="Rectangle 44"/>
              <p:cNvSpPr/>
              <p:nvPr userDrawn="1"/>
            </p:nvSpPr>
            <p:spPr>
              <a:xfrm>
                <a:off x="451671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8</a:t>
                </a:r>
              </a:p>
            </p:txBody>
          </p:sp>
        </p:grpSp>
      </p:grpSp>
    </p:spTree>
    <p:extLst>
      <p:ext uri="{BB962C8B-B14F-4D97-AF65-F5344CB8AC3E}">
        <p14:creationId xmlns:p14="http://schemas.microsoft.com/office/powerpoint/2010/main" val="796890095"/>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49" r:id="rId2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6" name="Group 25"/>
          <p:cNvGrpSpPr/>
          <p:nvPr userDrawn="1"/>
        </p:nvGrpSpPr>
        <p:grpSpPr>
          <a:xfrm>
            <a:off x="513087" y="-18238"/>
            <a:ext cx="8054040" cy="307777"/>
            <a:chOff x="513087" y="-18238"/>
            <a:chExt cx="8054040" cy="307777"/>
          </a:xfrm>
        </p:grpSpPr>
        <p:sp>
          <p:nvSpPr>
            <p:cNvPr id="27" name="TextBox 26"/>
            <p:cNvSpPr txBox="1"/>
            <p:nvPr userDrawn="1"/>
          </p:nvSpPr>
          <p:spPr>
            <a:xfrm>
              <a:off x="513087" y="-18238"/>
              <a:ext cx="927664" cy="307777"/>
            </a:xfrm>
            <a:prstGeom prst="rect">
              <a:avLst/>
            </a:prstGeom>
            <a:noFill/>
          </p:spPr>
          <p:txBody>
            <a:bodyPr wrap="square" rtlCol="0">
              <a:spAutoFit/>
            </a:bodyPr>
            <a:lstStyle/>
            <a:p>
              <a:r>
                <a:rPr lang="en-US" sz="1400" b="1">
                  <a:solidFill>
                    <a:schemeClr val="tx2"/>
                  </a:solidFill>
                </a:rPr>
                <a:t>MODULE</a:t>
              </a:r>
            </a:p>
          </p:txBody>
        </p:sp>
        <p:grpSp>
          <p:nvGrpSpPr>
            <p:cNvPr id="28" name="Group 27"/>
            <p:cNvGrpSpPr/>
            <p:nvPr userDrawn="1"/>
          </p:nvGrpSpPr>
          <p:grpSpPr>
            <a:xfrm>
              <a:off x="1317181" y="-8368"/>
              <a:ext cx="7249946" cy="259363"/>
              <a:chOff x="1317181" y="-8368"/>
              <a:chExt cx="7249946" cy="259363"/>
            </a:xfrm>
          </p:grpSpPr>
          <p:sp>
            <p:nvSpPr>
              <p:cNvPr id="29" name="Rectangle 28"/>
              <p:cNvSpPr/>
              <p:nvPr userDrawn="1"/>
            </p:nvSpPr>
            <p:spPr>
              <a:xfrm>
                <a:off x="131718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a:t>
                </a:r>
              </a:p>
            </p:txBody>
          </p:sp>
          <p:sp>
            <p:nvSpPr>
              <p:cNvPr id="30" name="Rectangle 29"/>
              <p:cNvSpPr/>
              <p:nvPr userDrawn="1"/>
            </p:nvSpPr>
            <p:spPr>
              <a:xfrm>
                <a:off x="177425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2</a:t>
                </a:r>
              </a:p>
            </p:txBody>
          </p:sp>
          <p:sp>
            <p:nvSpPr>
              <p:cNvPr id="31" name="Rectangle 30"/>
              <p:cNvSpPr/>
              <p:nvPr userDrawn="1"/>
            </p:nvSpPr>
            <p:spPr>
              <a:xfrm>
                <a:off x="223133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3</a:t>
                </a:r>
              </a:p>
            </p:txBody>
          </p:sp>
          <p:sp>
            <p:nvSpPr>
              <p:cNvPr id="32" name="Rectangle 31"/>
              <p:cNvSpPr/>
              <p:nvPr userDrawn="1"/>
            </p:nvSpPr>
            <p:spPr>
              <a:xfrm>
                <a:off x="2688409"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4</a:t>
                </a:r>
              </a:p>
            </p:txBody>
          </p:sp>
          <p:sp>
            <p:nvSpPr>
              <p:cNvPr id="33" name="Rectangle 32"/>
              <p:cNvSpPr/>
              <p:nvPr userDrawn="1"/>
            </p:nvSpPr>
            <p:spPr>
              <a:xfrm>
                <a:off x="3145485" y="-8368"/>
                <a:ext cx="393804" cy="259363"/>
              </a:xfrm>
              <a:prstGeom prst="rect">
                <a:avLst/>
              </a:prstGeom>
              <a:solidFill>
                <a:srgbClr val="FFC000"/>
              </a:solidFill>
              <a:ln>
                <a:noFill/>
              </a:ln>
              <a:effectLst>
                <a:reflection blurRad="6350" stA="50000" endPos="560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tx1"/>
                    </a:solidFill>
                  </a:rPr>
                  <a:t>5</a:t>
                </a:r>
              </a:p>
            </p:txBody>
          </p:sp>
          <p:sp>
            <p:nvSpPr>
              <p:cNvPr id="34" name="Rectangle 33"/>
              <p:cNvSpPr/>
              <p:nvPr userDrawn="1"/>
            </p:nvSpPr>
            <p:spPr>
              <a:xfrm>
                <a:off x="360256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6</a:t>
                </a:r>
              </a:p>
            </p:txBody>
          </p:sp>
          <p:sp>
            <p:nvSpPr>
              <p:cNvPr id="35" name="Rectangle 34"/>
              <p:cNvSpPr/>
              <p:nvPr userDrawn="1"/>
            </p:nvSpPr>
            <p:spPr>
              <a:xfrm>
                <a:off x="405963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7</a:t>
                </a:r>
              </a:p>
            </p:txBody>
          </p:sp>
          <p:sp>
            <p:nvSpPr>
              <p:cNvPr id="36" name="Rectangle 35"/>
              <p:cNvSpPr/>
              <p:nvPr userDrawn="1"/>
            </p:nvSpPr>
            <p:spPr>
              <a:xfrm>
                <a:off x="497378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9</a:t>
                </a:r>
              </a:p>
            </p:txBody>
          </p:sp>
          <p:sp>
            <p:nvSpPr>
              <p:cNvPr id="37" name="Rectangle 36"/>
              <p:cNvSpPr/>
              <p:nvPr userDrawn="1"/>
            </p:nvSpPr>
            <p:spPr>
              <a:xfrm>
                <a:off x="543086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10</a:t>
                </a:r>
              </a:p>
            </p:txBody>
          </p:sp>
          <p:sp>
            <p:nvSpPr>
              <p:cNvPr id="38" name="Rectangle 37"/>
              <p:cNvSpPr/>
              <p:nvPr userDrawn="1"/>
            </p:nvSpPr>
            <p:spPr>
              <a:xfrm>
                <a:off x="588794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11</a:t>
                </a:r>
              </a:p>
            </p:txBody>
          </p:sp>
          <p:sp>
            <p:nvSpPr>
              <p:cNvPr id="39" name="Rectangle 38"/>
              <p:cNvSpPr/>
              <p:nvPr userDrawn="1"/>
            </p:nvSpPr>
            <p:spPr>
              <a:xfrm>
                <a:off x="634501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12</a:t>
                </a:r>
              </a:p>
            </p:txBody>
          </p:sp>
          <p:sp>
            <p:nvSpPr>
              <p:cNvPr id="40" name="Rectangle 39"/>
              <p:cNvSpPr/>
              <p:nvPr userDrawn="1"/>
            </p:nvSpPr>
            <p:spPr>
              <a:xfrm>
                <a:off x="680209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13</a:t>
                </a:r>
              </a:p>
            </p:txBody>
          </p:sp>
          <p:sp>
            <p:nvSpPr>
              <p:cNvPr id="41" name="Rectangle 40"/>
              <p:cNvSpPr/>
              <p:nvPr userDrawn="1"/>
            </p:nvSpPr>
            <p:spPr>
              <a:xfrm>
                <a:off x="725916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14</a:t>
                </a:r>
              </a:p>
            </p:txBody>
          </p:sp>
          <p:sp>
            <p:nvSpPr>
              <p:cNvPr id="42" name="Rectangle 41"/>
              <p:cNvSpPr/>
              <p:nvPr userDrawn="1"/>
            </p:nvSpPr>
            <p:spPr>
              <a:xfrm>
                <a:off x="771624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15</a:t>
                </a:r>
              </a:p>
            </p:txBody>
          </p:sp>
          <p:sp>
            <p:nvSpPr>
              <p:cNvPr id="43" name="Rectangle 42"/>
              <p:cNvSpPr/>
              <p:nvPr userDrawn="1"/>
            </p:nvSpPr>
            <p:spPr>
              <a:xfrm>
                <a:off x="817332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16</a:t>
                </a:r>
              </a:p>
            </p:txBody>
          </p:sp>
          <p:sp>
            <p:nvSpPr>
              <p:cNvPr id="44" name="Rectangle 43"/>
              <p:cNvSpPr/>
              <p:nvPr userDrawn="1"/>
            </p:nvSpPr>
            <p:spPr>
              <a:xfrm>
                <a:off x="451671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8</a:t>
                </a:r>
              </a:p>
            </p:txBody>
          </p:sp>
        </p:grpSp>
      </p:grpSp>
    </p:spTree>
    <p:extLst>
      <p:ext uri="{BB962C8B-B14F-4D97-AF65-F5344CB8AC3E}">
        <p14:creationId xmlns:p14="http://schemas.microsoft.com/office/powerpoint/2010/main" val="1478834382"/>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google.com/websearch/answer/29508?hl=en"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8.xml"/><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62258-21A6-497D-AD4C-B2C10DECCFD4}"/>
              </a:ext>
            </a:extLst>
          </p:cNvPr>
          <p:cNvSpPr>
            <a:spLocks noGrp="1"/>
          </p:cNvSpPr>
          <p:nvPr>
            <p:ph type="ctrTitle"/>
          </p:nvPr>
        </p:nvSpPr>
        <p:spPr>
          <a:xfrm>
            <a:off x="685800" y="936166"/>
            <a:ext cx="7772400" cy="2533650"/>
          </a:xfrm>
        </p:spPr>
        <p:txBody>
          <a:bodyPr anchor="t" anchorCtr="0">
            <a:noAutofit/>
          </a:bodyPr>
          <a:lstStyle/>
          <a:p>
            <a:r>
              <a:rPr lang="en-US" sz="3600" dirty="0"/>
              <a:t>Understanding the Early Stage of</a:t>
            </a:r>
            <a:br>
              <a:rPr lang="en-US" sz="3600" dirty="0"/>
            </a:br>
            <a:r>
              <a:rPr lang="en-US" sz="3600" dirty="0"/>
              <a:t>Dementia for an </a:t>
            </a:r>
            <a:br>
              <a:rPr lang="en-US" sz="3600" dirty="0"/>
            </a:br>
            <a:r>
              <a:rPr lang="en-US" sz="3600" dirty="0"/>
              <a:t>Interprofessional Team </a:t>
            </a:r>
            <a:r>
              <a:rPr lang="en-US" dirty="0"/>
              <a:t/>
            </a:r>
            <a:br>
              <a:rPr lang="en-US" dirty="0"/>
            </a:br>
            <a:r>
              <a:rPr lang="en-US" sz="2000" cap="all" dirty="0">
                <a:solidFill>
                  <a:schemeClr val="accent6">
                    <a:lumMod val="50000"/>
                  </a:schemeClr>
                </a:solidFill>
              </a:rPr>
              <a:t>Module 5 </a:t>
            </a:r>
            <a:endParaRPr lang="en-US" sz="2000" dirty="0"/>
          </a:p>
        </p:txBody>
      </p:sp>
      <p:sp>
        <p:nvSpPr>
          <p:cNvPr id="3" name="Subtitle 2">
            <a:extLst>
              <a:ext uri="{FF2B5EF4-FFF2-40B4-BE49-F238E27FC236}">
                <a16:creationId xmlns:a16="http://schemas.microsoft.com/office/drawing/2014/main" id="{6B01359C-172F-478F-924E-D62B844E1719}"/>
              </a:ext>
            </a:extLst>
          </p:cNvPr>
          <p:cNvSpPr>
            <a:spLocks noGrp="1"/>
          </p:cNvSpPr>
          <p:nvPr>
            <p:ph type="subTitle" idx="1"/>
          </p:nvPr>
        </p:nvSpPr>
        <p:spPr>
          <a:xfrm>
            <a:off x="1371600" y="3706586"/>
            <a:ext cx="6400800" cy="2153887"/>
          </a:xfrm>
        </p:spPr>
        <p:txBody>
          <a:bodyPr>
            <a:noAutofit/>
          </a:bodyPr>
          <a:lstStyle/>
          <a:p>
            <a:r>
              <a:rPr lang="en-US" sz="1400" dirty="0">
                <a:solidFill>
                  <a:schemeClr val="tx1"/>
                </a:solidFill>
              </a:rPr>
              <a:t>U.S. Department of Health and Human Services</a:t>
            </a:r>
            <a:br>
              <a:rPr lang="en-US" sz="1400" dirty="0">
                <a:solidFill>
                  <a:schemeClr val="tx1"/>
                </a:solidFill>
              </a:rPr>
            </a:br>
            <a:r>
              <a:rPr lang="en-US" sz="1400" dirty="0">
                <a:solidFill>
                  <a:schemeClr val="tx1"/>
                </a:solidFill>
              </a:rPr>
              <a:t>Health Resources and Services Administration</a:t>
            </a:r>
            <a:br>
              <a:rPr lang="en-US" sz="1400" dirty="0">
                <a:solidFill>
                  <a:schemeClr val="tx1"/>
                </a:solidFill>
              </a:rPr>
            </a:br>
            <a:r>
              <a:rPr lang="en-US" sz="1400" dirty="0">
                <a:solidFill>
                  <a:schemeClr val="tx1"/>
                </a:solidFill>
              </a:rPr>
              <a:t>November 2018</a:t>
            </a:r>
            <a:endParaRPr lang="en-US" sz="1400" dirty="0"/>
          </a:p>
        </p:txBody>
      </p:sp>
      <p:sp>
        <p:nvSpPr>
          <p:cNvPr id="5" name="Content Placeholder 4">
            <a:extLst>
              <a:ext uri="{FF2B5EF4-FFF2-40B4-BE49-F238E27FC236}">
                <a16:creationId xmlns:a16="http://schemas.microsoft.com/office/drawing/2014/main" id="{B67324AB-39D1-454E-8B21-B828D1C2A2A5}"/>
              </a:ext>
            </a:extLst>
          </p:cNvPr>
          <p:cNvSpPr>
            <a:spLocks noGrp="1"/>
          </p:cNvSpPr>
          <p:nvPr>
            <p:ph sz="quarter" idx="10"/>
          </p:nvPr>
        </p:nvSpPr>
        <p:spPr/>
        <p:txBody>
          <a:bodyPr>
            <a:normAutofit/>
          </a:bodyPr>
          <a:lstStyle/>
          <a:p>
            <a:pPr algn="ctr"/>
            <a:r>
              <a:rPr lang="en-US" sz="1400" i="1" dirty="0"/>
              <a:t>The U.S. Department of Health and Human Services, Health Resources and Services Administration developed this module under a contract. Some of the views expressed in this presentation module are solely the opinions of the author(s) and do not necessarily reflect the official policies of the U.S. Department of Health and Human Services or the Health Resources and Services Administration, nor does mention of the department or agency names imply endorsement by the U.S. Government.</a:t>
            </a:r>
          </a:p>
        </p:txBody>
      </p:sp>
    </p:spTree>
    <p:extLst>
      <p:ext uri="{BB962C8B-B14F-4D97-AF65-F5344CB8AC3E}">
        <p14:creationId xmlns:p14="http://schemas.microsoft.com/office/powerpoint/2010/main" val="1471683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dirty="0"/>
              <a:t>Senior</a:t>
            </a:r>
            <a:r>
              <a:rPr lang="en-US" baseline="0" dirty="0"/>
              <a:t> Woman at Home</a:t>
            </a:r>
            <a:endParaRPr lang="en-US" dirty="0"/>
          </a:p>
        </p:txBody>
      </p:sp>
      <p:pic>
        <p:nvPicPr>
          <p:cNvPr id="6" name="Content Placeholder 5" descr="Photo of woman's face in three-quarter profile (same photo as on slide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420814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04088"/>
            <a:ext cx="8229600" cy="655638"/>
          </a:xfrm>
        </p:spPr>
        <p:txBody>
          <a:bodyPr>
            <a:noAutofit/>
          </a:bodyPr>
          <a:lstStyle/>
          <a:p>
            <a:pPr algn="l"/>
            <a:r>
              <a:rPr lang="en-US" sz="2800" b="1" dirty="0">
                <a:solidFill>
                  <a:schemeClr val="tx2"/>
                </a:solidFill>
              </a:rPr>
              <a:t>Dementia as the Organizing Principle of Care</a:t>
            </a:r>
            <a:endParaRPr lang="en-US" sz="2800" dirty="0">
              <a:solidFill>
                <a:schemeClr val="tx2"/>
              </a:solidFill>
            </a:endParaRPr>
          </a:p>
        </p:txBody>
      </p:sp>
      <p:sp>
        <p:nvSpPr>
          <p:cNvPr id="3" name="Content Placeholder 2"/>
          <p:cNvSpPr>
            <a:spLocks noGrp="1"/>
          </p:cNvSpPr>
          <p:nvPr>
            <p:ph idx="1"/>
          </p:nvPr>
        </p:nvSpPr>
        <p:spPr>
          <a:xfrm>
            <a:off x="502920" y="1490472"/>
            <a:ext cx="8229600" cy="3732692"/>
          </a:xfrm>
        </p:spPr>
        <p:txBody>
          <a:bodyPr>
            <a:noAutofit/>
          </a:bodyPr>
          <a:lstStyle/>
          <a:p>
            <a:pPr lvl="0"/>
            <a:r>
              <a:rPr lang="en-US" sz="2000" dirty="0"/>
              <a:t>Dementia affects every aspect of a person’s life (</a:t>
            </a:r>
            <a:r>
              <a:rPr lang="en-US" sz="2000" dirty="0" err="1"/>
              <a:t>Lazaroff</a:t>
            </a:r>
            <a:r>
              <a:rPr lang="en-US" sz="2000" dirty="0"/>
              <a:t> et al., 2013)</a:t>
            </a:r>
          </a:p>
          <a:p>
            <a:pPr lvl="0"/>
            <a:r>
              <a:rPr lang="en-US" sz="2000" dirty="0"/>
              <a:t>Most persons living with dementia (PLwD) are managed in primary care practices (Hogan et al., 2008).</a:t>
            </a:r>
          </a:p>
          <a:p>
            <a:pPr lvl="1">
              <a:buFont typeface="Courier New" panose="02070309020205020404" pitchFamily="49" charset="0"/>
              <a:buChar char="o"/>
            </a:pPr>
            <a:r>
              <a:rPr lang="en-US" sz="2000" dirty="0"/>
              <a:t>Many PLwD live at home as long as possible.</a:t>
            </a:r>
          </a:p>
          <a:p>
            <a:pPr lvl="0"/>
            <a:r>
              <a:rPr lang="en-US" sz="2000" dirty="0"/>
              <a:t>There is no cure for dementia; progressive mental and cognitive decline is inevitable (</a:t>
            </a:r>
            <a:r>
              <a:rPr lang="en-US" sz="2000" dirty="0" err="1"/>
              <a:t>Apesoa-Varano</a:t>
            </a:r>
            <a:r>
              <a:rPr lang="en-US" sz="2000" dirty="0"/>
              <a:t> et al., 2011).</a:t>
            </a:r>
          </a:p>
          <a:p>
            <a:pPr lvl="0"/>
            <a:r>
              <a:rPr lang="en-US" sz="2000" dirty="0"/>
              <a:t>Historical biomedical emphasis on “cure” is not appropriate for dementia—it has been replaced with focus on “caring” by interprofessional team (</a:t>
            </a:r>
            <a:r>
              <a:rPr lang="en-US" sz="2000" dirty="0" err="1"/>
              <a:t>Apesoa-Varano</a:t>
            </a:r>
            <a:r>
              <a:rPr lang="en-US" sz="2000" dirty="0"/>
              <a:t> et al., 2011; Hogan et al., 2008</a:t>
            </a:r>
            <a:r>
              <a:rPr lang="en-US" dirty="0"/>
              <a:t>) and on maximizing or sustaining function and quality of life.</a:t>
            </a:r>
            <a:endParaRPr lang="en-US" sz="2000" dirty="0"/>
          </a:p>
        </p:txBody>
      </p:sp>
    </p:spTree>
    <p:extLst>
      <p:ext uri="{BB962C8B-B14F-4D97-AF65-F5344CB8AC3E}">
        <p14:creationId xmlns:p14="http://schemas.microsoft.com/office/powerpoint/2010/main" val="35194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22960"/>
            <a:ext cx="8229600" cy="411162"/>
          </a:xfrm>
        </p:spPr>
        <p:txBody>
          <a:bodyPr>
            <a:noAutofit/>
          </a:bodyPr>
          <a:lstStyle/>
          <a:p>
            <a:pPr algn="l"/>
            <a:r>
              <a:rPr lang="en-US" sz="2800" b="1" dirty="0">
                <a:solidFill>
                  <a:schemeClr val="tx2"/>
                </a:solidFill>
              </a:rPr>
              <a:t>Treatment Goals</a:t>
            </a:r>
          </a:p>
        </p:txBody>
      </p:sp>
      <p:sp>
        <p:nvSpPr>
          <p:cNvPr id="3" name="Content Placeholder 2"/>
          <p:cNvSpPr>
            <a:spLocks noGrp="1"/>
          </p:cNvSpPr>
          <p:nvPr>
            <p:ph idx="1"/>
          </p:nvPr>
        </p:nvSpPr>
        <p:spPr>
          <a:xfrm>
            <a:off x="502920" y="1463040"/>
            <a:ext cx="8229600" cy="3773978"/>
          </a:xfrm>
        </p:spPr>
        <p:txBody>
          <a:bodyPr>
            <a:normAutofit lnSpcReduction="10000"/>
          </a:bodyPr>
          <a:lstStyle/>
          <a:p>
            <a:pPr lvl="0"/>
            <a:r>
              <a:rPr lang="en-US" sz="2000" dirty="0"/>
              <a:t>Treatment goals (</a:t>
            </a:r>
            <a:r>
              <a:rPr lang="en-US" sz="2000" dirty="0" err="1"/>
              <a:t>Lazaroff</a:t>
            </a:r>
            <a:r>
              <a:rPr lang="en-US" sz="2000" dirty="0"/>
              <a:t> et al., 2013):</a:t>
            </a:r>
          </a:p>
          <a:p>
            <a:pPr lvl="1">
              <a:buFont typeface="Courier New" panose="02070309020205020404" pitchFamily="49" charset="0"/>
              <a:buChar char="o"/>
            </a:pPr>
            <a:r>
              <a:rPr lang="en-US" dirty="0"/>
              <a:t>Provide symptom relief.</a:t>
            </a:r>
            <a:endParaRPr lang="en-US" sz="2400" dirty="0"/>
          </a:p>
          <a:p>
            <a:pPr lvl="1">
              <a:buFont typeface="Courier New" panose="02070309020205020404" pitchFamily="49" charset="0"/>
              <a:buChar char="o"/>
            </a:pPr>
            <a:r>
              <a:rPr lang="en-US" dirty="0"/>
              <a:t>Minimize negative effects of dementia on persons living with dementia and care partners.</a:t>
            </a:r>
            <a:endParaRPr lang="en-US" sz="2400" dirty="0"/>
          </a:p>
          <a:p>
            <a:pPr lvl="1">
              <a:buFont typeface="Courier New" panose="02070309020205020404" pitchFamily="49" charset="0"/>
              <a:buChar char="o"/>
            </a:pPr>
            <a:r>
              <a:rPr lang="en-US" dirty="0"/>
              <a:t>Maximize functional independence of the persons living with dementia.</a:t>
            </a:r>
            <a:endParaRPr lang="en-US" sz="2400" dirty="0"/>
          </a:p>
          <a:p>
            <a:pPr lvl="1">
              <a:buFont typeface="Courier New" panose="02070309020205020404" pitchFamily="49" charset="0"/>
              <a:buChar char="o"/>
            </a:pPr>
            <a:r>
              <a:rPr lang="en-US" dirty="0"/>
              <a:t>Manage behavioral, psychosocial, and safety issues that may arise.</a:t>
            </a:r>
            <a:endParaRPr lang="en-US" sz="2400" dirty="0"/>
          </a:p>
          <a:p>
            <a:pPr lvl="1">
              <a:buFont typeface="Courier New" panose="02070309020205020404" pitchFamily="49" charset="0"/>
              <a:buChar char="o"/>
            </a:pPr>
            <a:r>
              <a:rPr lang="en-US" dirty="0"/>
              <a:t>Optimize management of comorbid conditions.</a:t>
            </a:r>
            <a:endParaRPr lang="en-US" sz="2400" dirty="0"/>
          </a:p>
          <a:p>
            <a:pPr lvl="1">
              <a:buFont typeface="Courier New" panose="02070309020205020404" pitchFamily="49" charset="0"/>
              <a:buChar char="o"/>
            </a:pPr>
            <a:r>
              <a:rPr lang="en-US" dirty="0"/>
              <a:t>Provide guidance and support for care partners.</a:t>
            </a:r>
            <a:endParaRPr lang="en-US" sz="2400" dirty="0"/>
          </a:p>
          <a:p>
            <a:pPr lvl="0"/>
            <a:r>
              <a:rPr lang="en-US" sz="2000" dirty="0"/>
              <a:t>When possible, integrate the subjective experiences of the PLwD into the treatment plans (</a:t>
            </a:r>
            <a:r>
              <a:rPr lang="en-US" sz="2000" dirty="0" err="1"/>
              <a:t>Zwijsen</a:t>
            </a:r>
            <a:r>
              <a:rPr lang="en-US" sz="2000" dirty="0"/>
              <a:t> et al., 2016).</a:t>
            </a:r>
          </a:p>
        </p:txBody>
      </p:sp>
    </p:spTree>
    <p:extLst>
      <p:ext uri="{BB962C8B-B14F-4D97-AF65-F5344CB8AC3E}">
        <p14:creationId xmlns:p14="http://schemas.microsoft.com/office/powerpoint/2010/main" val="1589478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Autofit/>
          </a:bodyPr>
          <a:lstStyle/>
          <a:p>
            <a:pPr algn="l"/>
            <a:r>
              <a:rPr lang="en-US" sz="2800" b="1" dirty="0">
                <a:solidFill>
                  <a:schemeClr val="tx2"/>
                </a:solidFill>
              </a:rPr>
              <a:t>Organizing Care by Dementia Type and Stage</a:t>
            </a:r>
            <a:endParaRPr lang="en-US" sz="2800" dirty="0">
              <a:solidFill>
                <a:schemeClr val="tx2"/>
              </a:solidFill>
            </a:endParaRPr>
          </a:p>
        </p:txBody>
      </p:sp>
      <p:sp>
        <p:nvSpPr>
          <p:cNvPr id="3" name="Content Placeholder 2"/>
          <p:cNvSpPr>
            <a:spLocks noGrp="1"/>
          </p:cNvSpPr>
          <p:nvPr>
            <p:ph idx="1"/>
          </p:nvPr>
        </p:nvSpPr>
        <p:spPr>
          <a:xfrm>
            <a:off x="502920" y="1463040"/>
            <a:ext cx="8229600" cy="3047999"/>
          </a:xfrm>
        </p:spPr>
        <p:txBody>
          <a:bodyPr>
            <a:noAutofit/>
          </a:bodyPr>
          <a:lstStyle/>
          <a:p>
            <a:pPr lvl="0"/>
            <a:r>
              <a:rPr lang="en-US" sz="2000" dirty="0"/>
              <a:t>PLwD have specific needs and concerns based on the type of dementia and the severity (or stage) of impairments.</a:t>
            </a:r>
          </a:p>
          <a:p>
            <a:pPr lvl="0"/>
            <a:r>
              <a:rPr lang="en-US" sz="2000" dirty="0"/>
              <a:t>The progressive nature of dementia requires continuous adjustments in treatment approaches and goals (</a:t>
            </a:r>
            <a:r>
              <a:rPr lang="en-US" sz="2000" dirty="0" err="1"/>
              <a:t>Lazaroff</a:t>
            </a:r>
            <a:r>
              <a:rPr lang="en-US" sz="2000" dirty="0"/>
              <a:t> et al., 2013).</a:t>
            </a:r>
          </a:p>
          <a:p>
            <a:pPr lvl="0"/>
            <a:r>
              <a:rPr lang="en-US" sz="2000" dirty="0"/>
              <a:t>As dementia progresses, the ability of PLwD to participate in their own health care decisions deteriorates.</a:t>
            </a:r>
          </a:p>
          <a:p>
            <a:pPr lvl="0"/>
            <a:r>
              <a:rPr lang="en-US" sz="2000" dirty="0"/>
              <a:t>It is important for the interprofessional team to understand global abilities and impairments associated with each type of dementia during the early, middle, and late stages (</a:t>
            </a:r>
            <a:r>
              <a:rPr lang="en-US" sz="2000" dirty="0" err="1"/>
              <a:t>Apesoa-Varano</a:t>
            </a:r>
            <a:r>
              <a:rPr lang="en-US" sz="2000" dirty="0"/>
              <a:t> et al., 2011).</a:t>
            </a:r>
          </a:p>
        </p:txBody>
      </p:sp>
    </p:spTree>
    <p:extLst>
      <p:ext uri="{BB962C8B-B14F-4D97-AF65-F5344CB8AC3E}">
        <p14:creationId xmlns:p14="http://schemas.microsoft.com/office/powerpoint/2010/main" val="1446880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304800"/>
          </a:xfrm>
        </p:spPr>
        <p:txBody>
          <a:bodyPr>
            <a:noAutofit/>
          </a:bodyPr>
          <a:lstStyle/>
          <a:p>
            <a:pPr algn="l"/>
            <a:r>
              <a:rPr lang="en-US" sz="2800" b="1" dirty="0">
                <a:solidFill>
                  <a:schemeClr val="tx2"/>
                </a:solidFill>
              </a:rPr>
              <a:t>Frailty</a:t>
            </a:r>
          </a:p>
        </p:txBody>
      </p:sp>
      <p:sp>
        <p:nvSpPr>
          <p:cNvPr id="3" name="Content Placeholder 2"/>
          <p:cNvSpPr>
            <a:spLocks noGrp="1"/>
          </p:cNvSpPr>
          <p:nvPr>
            <p:ph idx="1"/>
          </p:nvPr>
        </p:nvSpPr>
        <p:spPr>
          <a:xfrm>
            <a:off x="502920" y="1463039"/>
            <a:ext cx="7802880" cy="4452851"/>
          </a:xfrm>
        </p:spPr>
        <p:txBody>
          <a:bodyPr>
            <a:noAutofit/>
          </a:bodyPr>
          <a:lstStyle/>
          <a:p>
            <a:pPr lvl="0"/>
            <a:r>
              <a:rPr lang="en-US" sz="2000" dirty="0"/>
              <a:t>Common geriatrics syndrome (Chen et al., 2014; Ni </a:t>
            </a:r>
            <a:r>
              <a:rPr lang="en-US" sz="2000" dirty="0" err="1"/>
              <a:t>Mhaolain</a:t>
            </a:r>
            <a:r>
              <a:rPr lang="en-US" sz="2000" dirty="0"/>
              <a:t> et al., 2012)</a:t>
            </a:r>
          </a:p>
          <a:p>
            <a:pPr lvl="0"/>
            <a:r>
              <a:rPr lang="en-US" sz="2000" dirty="0"/>
              <a:t>Age-associated decline in physiologic reserve and function</a:t>
            </a:r>
          </a:p>
          <a:p>
            <a:pPr lvl="0"/>
            <a:r>
              <a:rPr lang="en-US" sz="2000" dirty="0"/>
              <a:t>Specific clinical criteria include</a:t>
            </a:r>
          </a:p>
          <a:p>
            <a:pPr lvl="1">
              <a:buFont typeface="Courier New" panose="02070309020205020404" pitchFamily="49" charset="0"/>
              <a:buChar char="o"/>
            </a:pPr>
            <a:r>
              <a:rPr lang="en-US" dirty="0"/>
              <a:t>Weakness, measured in part by grip strength</a:t>
            </a:r>
          </a:p>
          <a:p>
            <a:pPr lvl="1">
              <a:buFont typeface="Courier New" panose="02070309020205020404" pitchFamily="49" charset="0"/>
              <a:buChar char="o"/>
            </a:pPr>
            <a:r>
              <a:rPr lang="en-US" dirty="0"/>
              <a:t>Slowness, measured in part by walking speed</a:t>
            </a:r>
          </a:p>
          <a:p>
            <a:pPr lvl="1">
              <a:buFont typeface="Courier New" panose="02070309020205020404" pitchFamily="49" charset="0"/>
              <a:buChar char="o"/>
            </a:pPr>
            <a:r>
              <a:rPr lang="en-US" dirty="0"/>
              <a:t>Unintentional weight loss</a:t>
            </a:r>
          </a:p>
          <a:p>
            <a:pPr lvl="1">
              <a:buFont typeface="Courier New" panose="02070309020205020404" pitchFamily="49" charset="0"/>
              <a:buChar char="o"/>
            </a:pPr>
            <a:r>
              <a:rPr lang="en-US" dirty="0"/>
              <a:t>Low level of physical activity</a:t>
            </a:r>
          </a:p>
          <a:p>
            <a:pPr lvl="1">
              <a:buFont typeface="Courier New" panose="02070309020205020404" pitchFamily="49" charset="0"/>
              <a:buChar char="o"/>
            </a:pPr>
            <a:r>
              <a:rPr lang="en-US" dirty="0"/>
              <a:t>Self-reported exhaustion</a:t>
            </a:r>
          </a:p>
          <a:p>
            <a:pPr lvl="0"/>
            <a:r>
              <a:rPr lang="en-US" sz="2000" dirty="0"/>
              <a:t>Possible additional consequences to PLwD at any stage</a:t>
            </a:r>
          </a:p>
        </p:txBody>
      </p:sp>
    </p:spTree>
    <p:extLst>
      <p:ext uri="{BB962C8B-B14F-4D97-AF65-F5344CB8AC3E}">
        <p14:creationId xmlns:p14="http://schemas.microsoft.com/office/powerpoint/2010/main" val="1121204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1" dirty="0">
                <a:solidFill>
                  <a:schemeClr val="tx2"/>
                </a:solidFill>
              </a:rPr>
              <a:t>Outline</a:t>
            </a:r>
            <a:r>
              <a:rPr lang="en-US" sz="1600" b="1" dirty="0">
                <a:solidFill>
                  <a:schemeClr val="bg1"/>
                </a:solidFill>
              </a:rPr>
              <a:t> </a:t>
            </a:r>
            <a:r>
              <a:rPr lang="en-US" sz="1600" dirty="0">
                <a:solidFill>
                  <a:schemeClr val="bg1"/>
                </a:solidFill>
              </a:rPr>
              <a:t>3 - Manifestations of early-stage dementia: Overview</a:t>
            </a:r>
            <a:endParaRPr lang="en-US" sz="1600" b="1" dirty="0">
              <a:solidFill>
                <a:schemeClr val="bg1"/>
              </a:solidFill>
            </a:endParaRPr>
          </a:p>
        </p:txBody>
      </p:sp>
      <p:pic>
        <p:nvPicPr>
          <p:cNvPr id="10" name="Picture Placeholder 9" descr="Thumbnail photo of man standing outside with his arms folded."/>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 b="48"/>
          <a:stretch>
            <a:fillRect/>
          </a:stretch>
        </p:blipFill>
        <p:spPr/>
      </p:pic>
      <p:sp>
        <p:nvSpPr>
          <p:cNvPr id="6" name="Rectangle 5" descr="Outline box highlighting &quot;Manifestations of early-stage dementia.&quot; ">
            <a:extLst>
              <a:ext uri="{FF2B5EF4-FFF2-40B4-BE49-F238E27FC236}">
                <a16:creationId xmlns:a16="http://schemas.microsoft.com/office/drawing/2014/main" id="{BEE1EBAB-6C50-4474-8F6E-E35B00AD7F27}"/>
              </a:ext>
            </a:extLst>
          </p:cNvPr>
          <p:cNvSpPr/>
          <p:nvPr/>
        </p:nvSpPr>
        <p:spPr>
          <a:xfrm>
            <a:off x="-7666" y="2109041"/>
            <a:ext cx="9144000" cy="316841"/>
          </a:xfrm>
          <a:prstGeom prst="rect">
            <a:avLst/>
          </a:prstGeom>
          <a:solidFill>
            <a:srgbClr val="7A297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7D5993D3-9E04-41AA-A5B0-39B33388CEC9}"/>
              </a:ext>
            </a:extLst>
          </p:cNvPr>
          <p:cNvSpPr>
            <a:spLocks noGrp="1"/>
          </p:cNvSpPr>
          <p:nvPr>
            <p:ph idx="1"/>
          </p:nvPr>
        </p:nvSpPr>
        <p:spPr>
          <a:xfrm>
            <a:off x="457200" y="1560945"/>
            <a:ext cx="8229600" cy="4561249"/>
          </a:xfrm>
        </p:spPr>
        <p:txBody>
          <a:bodyPr/>
          <a:lstStyle/>
          <a:p>
            <a:pPr lvl="0">
              <a:lnSpc>
                <a:spcPct val="120000"/>
              </a:lnSpc>
            </a:pPr>
            <a:r>
              <a:rPr lang="en-US" sz="2200" dirty="0"/>
              <a:t>Introduction</a:t>
            </a:r>
          </a:p>
          <a:p>
            <a:pPr lvl="0">
              <a:lnSpc>
                <a:spcPct val="120000"/>
              </a:lnSpc>
            </a:pPr>
            <a:r>
              <a:rPr lang="en-US" dirty="0">
                <a:solidFill>
                  <a:schemeClr val="bg1"/>
                </a:solidFill>
              </a:rPr>
              <a:t>Manifestations of early-stage dementia:</a:t>
            </a:r>
          </a:p>
          <a:p>
            <a:pPr lvl="1">
              <a:lnSpc>
                <a:spcPct val="120000"/>
              </a:lnSpc>
              <a:buFont typeface="Courier New" panose="02070309020205020404" pitchFamily="49" charset="0"/>
              <a:buChar char="o"/>
            </a:pPr>
            <a:r>
              <a:rPr lang="en-US" dirty="0"/>
              <a:t>Overview</a:t>
            </a:r>
          </a:p>
          <a:p>
            <a:pPr lvl="1">
              <a:lnSpc>
                <a:spcPct val="120000"/>
              </a:lnSpc>
              <a:buFont typeface="Courier New" panose="02070309020205020404" pitchFamily="49" charset="0"/>
              <a:buChar char="o"/>
            </a:pPr>
            <a:r>
              <a:rPr lang="en-US" dirty="0"/>
              <a:t>Alzheimer’s disease (AD)</a:t>
            </a:r>
          </a:p>
          <a:p>
            <a:pPr lvl="1">
              <a:lnSpc>
                <a:spcPct val="120000"/>
              </a:lnSpc>
              <a:buFont typeface="Courier New" panose="02070309020205020404" pitchFamily="49" charset="0"/>
              <a:buChar char="o"/>
            </a:pPr>
            <a:r>
              <a:rPr lang="en-US" spc="-100" dirty="0"/>
              <a:t>Vascular dementia (</a:t>
            </a:r>
            <a:r>
              <a:rPr lang="en-US" spc="-100" dirty="0" err="1"/>
              <a:t>VaD</a:t>
            </a:r>
            <a:r>
              <a:rPr lang="en-US" spc="-100" dirty="0"/>
              <a:t>) (and vascular cognitive impairment [VCI])</a:t>
            </a:r>
          </a:p>
          <a:p>
            <a:pPr lvl="1">
              <a:lnSpc>
                <a:spcPct val="120000"/>
              </a:lnSpc>
              <a:buFont typeface="Courier New" panose="02070309020205020404" pitchFamily="49" charset="0"/>
              <a:buChar char="o"/>
            </a:pPr>
            <a:r>
              <a:rPr lang="en-US" dirty="0"/>
              <a:t>Lewy body dementia (LBD) </a:t>
            </a:r>
          </a:p>
          <a:p>
            <a:pPr lvl="1">
              <a:lnSpc>
                <a:spcPct val="120000"/>
              </a:lnSpc>
              <a:buFont typeface="Courier New" panose="02070309020205020404" pitchFamily="49" charset="0"/>
              <a:buChar char="o"/>
            </a:pPr>
            <a:r>
              <a:rPr lang="en-US" dirty="0"/>
              <a:t>Frontotemporal degeneration (FTD)</a:t>
            </a:r>
          </a:p>
          <a:p>
            <a:pPr>
              <a:lnSpc>
                <a:spcPct val="120000"/>
              </a:lnSpc>
            </a:pPr>
            <a:r>
              <a:rPr lang="en-US" dirty="0"/>
              <a:t>General strategies to address manifestations of dementia</a:t>
            </a:r>
          </a:p>
          <a:p>
            <a:r>
              <a:rPr lang="en-US" dirty="0"/>
              <a:t>Identifying transitions to middle-stage dementia</a:t>
            </a:r>
          </a:p>
          <a:p>
            <a:r>
              <a:rPr lang="en-US" dirty="0"/>
              <a:t>Addressing common manifestations and care partner issues of </a:t>
            </a:r>
            <a:br>
              <a:rPr lang="en-US" dirty="0"/>
            </a:br>
            <a:r>
              <a:rPr lang="en-US" dirty="0"/>
              <a:t>early-stage dementia</a:t>
            </a:r>
          </a:p>
        </p:txBody>
      </p:sp>
    </p:spTree>
    <p:extLst>
      <p:ext uri="{BB962C8B-B14F-4D97-AF65-F5344CB8AC3E}">
        <p14:creationId xmlns:p14="http://schemas.microsoft.com/office/powerpoint/2010/main" val="484392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Autofit/>
          </a:bodyPr>
          <a:lstStyle/>
          <a:p>
            <a:pPr algn="l"/>
            <a:r>
              <a:rPr lang="en-US" sz="2800" b="1" dirty="0">
                <a:solidFill>
                  <a:schemeClr val="tx2"/>
                </a:solidFill>
              </a:rPr>
              <a:t>Manifestations of Early-Stage Dementia: Overview</a:t>
            </a:r>
            <a:endParaRPr lang="en-US" sz="2800" dirty="0">
              <a:solidFill>
                <a:schemeClr val="tx2"/>
              </a:solidFill>
            </a:endParaRPr>
          </a:p>
        </p:txBody>
      </p:sp>
      <p:sp>
        <p:nvSpPr>
          <p:cNvPr id="3" name="Content Placeholder 2"/>
          <p:cNvSpPr>
            <a:spLocks noGrp="1"/>
          </p:cNvSpPr>
          <p:nvPr>
            <p:ph idx="1"/>
          </p:nvPr>
        </p:nvSpPr>
        <p:spPr>
          <a:xfrm>
            <a:off x="502920" y="1463039"/>
            <a:ext cx="8229600" cy="3647803"/>
          </a:xfrm>
        </p:spPr>
        <p:txBody>
          <a:bodyPr>
            <a:noAutofit/>
          </a:bodyPr>
          <a:lstStyle/>
          <a:p>
            <a:pPr lvl="0"/>
            <a:r>
              <a:rPr lang="en-US" sz="2000" dirty="0"/>
              <a:t>Dementia is characterized by cognitive and executive function impairments that eventually lead to loss of ability to perform ADL (</a:t>
            </a:r>
            <a:r>
              <a:rPr lang="en-US" sz="2000" dirty="0" err="1"/>
              <a:t>Verlinden</a:t>
            </a:r>
            <a:r>
              <a:rPr lang="en-US" sz="2000" dirty="0"/>
              <a:t> et al., 2016).</a:t>
            </a:r>
          </a:p>
          <a:p>
            <a:pPr lvl="0"/>
            <a:r>
              <a:rPr lang="en-US" sz="2000" dirty="0"/>
              <a:t>Initially, PLwD generally retain a fair degree of cognition, capabilities, and personality (Stewart, 2012).</a:t>
            </a:r>
          </a:p>
          <a:p>
            <a:pPr lvl="0"/>
            <a:r>
              <a:rPr lang="en-US" sz="2000" dirty="0"/>
              <a:t>Memory impairment is influenced by type of dementia (Schubert et al., 2016) and location of brain cell damage (</a:t>
            </a:r>
            <a:r>
              <a:rPr lang="en-US" sz="2000" dirty="0" err="1"/>
              <a:t>Kuceyeski</a:t>
            </a:r>
            <a:r>
              <a:rPr lang="en-US" sz="2000" dirty="0"/>
              <a:t> et al., 2011).</a:t>
            </a:r>
          </a:p>
          <a:p>
            <a:pPr lvl="1">
              <a:buFont typeface="Courier New" panose="02070309020205020404" pitchFamily="49" charset="0"/>
              <a:buChar char="o"/>
            </a:pPr>
            <a:r>
              <a:rPr lang="en-US" sz="2000" dirty="0"/>
              <a:t>Initial memory impairment occurs in short-term/working memory and semantic memory (Wilson et al., 2011).</a:t>
            </a:r>
          </a:p>
        </p:txBody>
      </p:sp>
    </p:spTree>
    <p:extLst>
      <p:ext uri="{BB962C8B-B14F-4D97-AF65-F5344CB8AC3E}">
        <p14:creationId xmlns:p14="http://schemas.microsoft.com/office/powerpoint/2010/main" val="1373737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dirty="0"/>
              <a:t>Senior Man Outdoors</a:t>
            </a:r>
          </a:p>
        </p:txBody>
      </p:sp>
      <p:pic>
        <p:nvPicPr>
          <p:cNvPr id="7" name="Content Placeholder 6" descr="Photo of man standing outside with his arms folded (same photo as on slide 1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4360" y="594359"/>
            <a:ext cx="7945394" cy="5197921"/>
          </a:xfrm>
        </p:spPr>
      </p:pic>
    </p:spTree>
    <p:extLst>
      <p:ext uri="{BB962C8B-B14F-4D97-AF65-F5344CB8AC3E}">
        <p14:creationId xmlns:p14="http://schemas.microsoft.com/office/powerpoint/2010/main" val="216717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31520"/>
            <a:ext cx="8229600" cy="838200"/>
          </a:xfrm>
        </p:spPr>
        <p:txBody>
          <a:bodyPr>
            <a:normAutofit fontScale="90000"/>
          </a:bodyPr>
          <a:lstStyle/>
          <a:p>
            <a:pPr algn="l"/>
            <a:r>
              <a:rPr lang="en-US" sz="3100" b="1" dirty="0">
                <a:solidFill>
                  <a:schemeClr val="tx2"/>
                </a:solidFill>
              </a:rPr>
              <a:t>Manifestations of Early-Stage Dementia: Overview </a:t>
            </a:r>
            <a:r>
              <a:rPr lang="en-US" sz="3100" dirty="0">
                <a:solidFill>
                  <a:schemeClr val="tx2"/>
                </a:solidFill>
              </a:rPr>
              <a:t>(continued)</a:t>
            </a:r>
            <a:endParaRPr lang="en-US" sz="3100" b="1" dirty="0">
              <a:solidFill>
                <a:schemeClr val="tx2"/>
              </a:solidFill>
            </a:endParaRPr>
          </a:p>
        </p:txBody>
      </p:sp>
      <p:sp>
        <p:nvSpPr>
          <p:cNvPr id="3" name="Content Placeholder 2"/>
          <p:cNvSpPr>
            <a:spLocks noGrp="1"/>
          </p:cNvSpPr>
          <p:nvPr>
            <p:ph idx="1"/>
          </p:nvPr>
        </p:nvSpPr>
        <p:spPr>
          <a:xfrm>
            <a:off x="502920" y="1905000"/>
            <a:ext cx="8229600" cy="2888673"/>
          </a:xfrm>
        </p:spPr>
        <p:txBody>
          <a:bodyPr>
            <a:normAutofit fontScale="85000" lnSpcReduction="20000"/>
          </a:bodyPr>
          <a:lstStyle/>
          <a:p>
            <a:pPr lvl="0"/>
            <a:r>
              <a:rPr lang="en-US" sz="2400" dirty="0"/>
              <a:t>Other impairments may result from normal aging, progressive damage to the brain (Roberts et al., 2016) and type of dementia (</a:t>
            </a:r>
            <a:r>
              <a:rPr lang="en-US" sz="2400" dirty="0" err="1"/>
              <a:t>Auning</a:t>
            </a:r>
            <a:r>
              <a:rPr lang="en-US" sz="2400" dirty="0"/>
              <a:t> et al., 2011; </a:t>
            </a:r>
            <a:r>
              <a:rPr lang="en-US" sz="2400" dirty="0" err="1"/>
              <a:t>Possin</a:t>
            </a:r>
            <a:r>
              <a:rPr lang="en-US" sz="2400" dirty="0"/>
              <a:t>, 2010; Roberts et al., 2016).</a:t>
            </a:r>
          </a:p>
          <a:p>
            <a:pPr lvl="0"/>
            <a:r>
              <a:rPr lang="en-US" sz="2400" dirty="0"/>
              <a:t>PLwD have difficulties first with IADL before losing ability to perform basic ADL (</a:t>
            </a:r>
            <a:r>
              <a:rPr lang="en-US" sz="2400" dirty="0" err="1"/>
              <a:t>Verlinden</a:t>
            </a:r>
            <a:r>
              <a:rPr lang="en-US" sz="2400" dirty="0"/>
              <a:t> et al., 2016).</a:t>
            </a:r>
          </a:p>
          <a:p>
            <a:pPr lvl="0"/>
            <a:r>
              <a:rPr lang="en-US" sz="2400" dirty="0"/>
              <a:t>Persons with early-stage dementia may also manifest Behavioral and psychological symptoms of dementia (BPSD) (</a:t>
            </a:r>
            <a:r>
              <a:rPr lang="en-US" sz="2400" dirty="0" err="1"/>
              <a:t>Aarsland</a:t>
            </a:r>
            <a:r>
              <a:rPr lang="en-US" sz="2400" dirty="0"/>
              <a:t> et al., 2014; Desai et al., 2012; Kales et al., 2015).</a:t>
            </a:r>
          </a:p>
          <a:p>
            <a:pPr lvl="1">
              <a:buFont typeface="Courier New" panose="02070309020205020404" pitchFamily="49" charset="0"/>
              <a:buChar char="o"/>
            </a:pPr>
            <a:r>
              <a:rPr lang="en-US" sz="2400" dirty="0"/>
              <a:t>Care partners do not usually notice or report substantial changes in the personality of PLwD (Stewart, 2012).</a:t>
            </a:r>
          </a:p>
        </p:txBody>
      </p:sp>
    </p:spTree>
    <p:extLst>
      <p:ext uri="{BB962C8B-B14F-4D97-AF65-F5344CB8AC3E}">
        <p14:creationId xmlns:p14="http://schemas.microsoft.com/office/powerpoint/2010/main" val="2616731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Autofit/>
          </a:bodyPr>
          <a:lstStyle/>
          <a:p>
            <a:pPr algn="l"/>
            <a:r>
              <a:rPr lang="en-US" sz="2800" b="1" dirty="0">
                <a:solidFill>
                  <a:schemeClr val="tx2"/>
                </a:solidFill>
              </a:rPr>
              <a:t>Cognitive and Executive Functioning Impairments </a:t>
            </a:r>
            <a:endParaRPr lang="en-US" sz="2800" dirty="0">
              <a:solidFill>
                <a:schemeClr val="tx2"/>
              </a:solidFill>
            </a:endParaRPr>
          </a:p>
        </p:txBody>
      </p:sp>
      <p:sp>
        <p:nvSpPr>
          <p:cNvPr id="3" name="Content Placeholder 2"/>
          <p:cNvSpPr>
            <a:spLocks noGrp="1"/>
          </p:cNvSpPr>
          <p:nvPr>
            <p:ph idx="1"/>
          </p:nvPr>
        </p:nvSpPr>
        <p:spPr>
          <a:xfrm>
            <a:off x="502920" y="1490472"/>
            <a:ext cx="8229600" cy="2362200"/>
          </a:xfrm>
        </p:spPr>
        <p:txBody>
          <a:bodyPr>
            <a:normAutofit lnSpcReduction="10000"/>
          </a:bodyPr>
          <a:lstStyle/>
          <a:p>
            <a:pPr marL="0" lvl="0" indent="0">
              <a:buNone/>
            </a:pPr>
            <a:r>
              <a:rPr lang="en-US" sz="2000" dirty="0"/>
              <a:t>Beginning in early-stage and throughout the course of dementia, there is continued and progressive decline in: </a:t>
            </a:r>
          </a:p>
          <a:p>
            <a:pPr lvl="1">
              <a:buFont typeface="Arial" panose="020B0604020202020204" pitchFamily="34" charset="0"/>
              <a:buChar char="•"/>
            </a:pPr>
            <a:r>
              <a:rPr lang="en-US" sz="2000" dirty="0"/>
              <a:t>Memory and executive functioning (Galvin, 2012; </a:t>
            </a:r>
            <a:r>
              <a:rPr lang="en-US" sz="2000" dirty="0" err="1"/>
              <a:t>Giebel</a:t>
            </a:r>
            <a:r>
              <a:rPr lang="en-US" sz="2000" dirty="0"/>
              <a:t> et al., 2015)</a:t>
            </a:r>
          </a:p>
          <a:p>
            <a:pPr lvl="1">
              <a:buFont typeface="Arial" panose="020B0604020202020204" pitchFamily="34" charset="0"/>
              <a:buChar char="•"/>
            </a:pPr>
            <a:r>
              <a:rPr lang="en-US" sz="2000" dirty="0"/>
              <a:t>Functional impairments</a:t>
            </a:r>
          </a:p>
          <a:p>
            <a:pPr lvl="1">
              <a:buFont typeface="Arial" panose="020B0604020202020204" pitchFamily="34" charset="0"/>
              <a:buChar char="•"/>
            </a:pPr>
            <a:r>
              <a:rPr lang="en-US" sz="2000" dirty="0"/>
              <a:t>Impairments in language skills, visual perception, ability to focus and pay attention</a:t>
            </a:r>
          </a:p>
          <a:p>
            <a:pPr lvl="1">
              <a:buFont typeface="Arial" panose="020B0604020202020204" pitchFamily="34" charset="0"/>
              <a:buChar char="•"/>
            </a:pPr>
            <a:r>
              <a:rPr lang="en-US" sz="2000" dirty="0"/>
              <a:t>Ability to perform IADL</a:t>
            </a:r>
          </a:p>
        </p:txBody>
      </p:sp>
    </p:spTree>
    <p:extLst>
      <p:ext uri="{BB962C8B-B14F-4D97-AF65-F5344CB8AC3E}">
        <p14:creationId xmlns:p14="http://schemas.microsoft.com/office/powerpoint/2010/main" val="74852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solidFill>
                  <a:schemeClr val="tx2"/>
                </a:solidFill>
              </a:rPr>
              <a:t>Copyright Language</a:t>
            </a:r>
          </a:p>
        </p:txBody>
      </p:sp>
      <p:sp>
        <p:nvSpPr>
          <p:cNvPr id="6" name="Content Placeholder 2"/>
          <p:cNvSpPr>
            <a:spLocks noGrp="1"/>
          </p:cNvSpPr>
          <p:nvPr>
            <p:ph idx="1"/>
          </p:nvPr>
        </p:nvSpPr>
        <p:spPr>
          <a:xfrm>
            <a:off x="457200" y="2031999"/>
            <a:ext cx="8229600" cy="1446550"/>
          </a:xfrm>
        </p:spPr>
        <p:txBody>
          <a:bodyPr/>
          <a:lstStyle/>
          <a:p>
            <a:r>
              <a:rPr lang="en-US" sz="2000" dirty="0"/>
              <a:t>We purchased the images for Modules 1-12 from </a:t>
            </a:r>
            <a:r>
              <a:rPr lang="en-US" sz="2000" dirty="0" err="1"/>
              <a:t>iStock</a:t>
            </a:r>
            <a:r>
              <a:rPr lang="en-US" sz="2000" dirty="0"/>
              <a:t> by Getty. </a:t>
            </a:r>
          </a:p>
          <a:p>
            <a:r>
              <a:rPr lang="en-US" sz="2000" dirty="0"/>
              <a:t>We accessed the images for Modules 13-16 using </a:t>
            </a:r>
            <a:r>
              <a:rPr lang="en-US" dirty="0">
                <a:hlinkClick r:id="rId3"/>
              </a:rPr>
              <a:t>Google Find Free-to-Use Images </a:t>
            </a:r>
            <a:endParaRPr lang="en-US" dirty="0"/>
          </a:p>
          <a:p>
            <a:r>
              <a:rPr lang="en-US" sz="2000" dirty="0"/>
              <a:t>We received permission from CMS to use the image in slide 47.</a:t>
            </a:r>
          </a:p>
        </p:txBody>
      </p:sp>
    </p:spTree>
    <p:extLst>
      <p:ext uri="{BB962C8B-B14F-4D97-AF65-F5344CB8AC3E}">
        <p14:creationId xmlns:p14="http://schemas.microsoft.com/office/powerpoint/2010/main" val="1356018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13816"/>
            <a:ext cx="8229600" cy="427038"/>
          </a:xfrm>
        </p:spPr>
        <p:txBody>
          <a:bodyPr>
            <a:noAutofit/>
          </a:bodyPr>
          <a:lstStyle/>
          <a:p>
            <a:pPr algn="l"/>
            <a:r>
              <a:rPr lang="en-US" sz="2800" b="1" dirty="0" err="1">
                <a:solidFill>
                  <a:schemeClr val="tx2"/>
                </a:solidFill>
              </a:rPr>
              <a:t>Visuoperceptual</a:t>
            </a:r>
            <a:r>
              <a:rPr lang="en-US" sz="2800" b="1" dirty="0">
                <a:solidFill>
                  <a:schemeClr val="tx2"/>
                </a:solidFill>
              </a:rPr>
              <a:t> Difficulties</a:t>
            </a:r>
            <a:endParaRPr lang="en-US" sz="2800" dirty="0">
              <a:solidFill>
                <a:schemeClr val="tx2"/>
              </a:solidFill>
            </a:endParaRPr>
          </a:p>
        </p:txBody>
      </p:sp>
      <p:sp>
        <p:nvSpPr>
          <p:cNvPr id="3" name="Content Placeholder 2"/>
          <p:cNvSpPr>
            <a:spLocks noGrp="1"/>
          </p:cNvSpPr>
          <p:nvPr>
            <p:ph idx="1"/>
          </p:nvPr>
        </p:nvSpPr>
        <p:spPr>
          <a:xfrm>
            <a:off x="502920" y="1490472"/>
            <a:ext cx="8229600" cy="3330910"/>
          </a:xfrm>
        </p:spPr>
        <p:txBody>
          <a:bodyPr>
            <a:normAutofit fontScale="85000" lnSpcReduction="10000"/>
          </a:bodyPr>
          <a:lstStyle/>
          <a:p>
            <a:pPr lvl="0"/>
            <a:r>
              <a:rPr lang="en-US" sz="2400" dirty="0"/>
              <a:t>Causes of </a:t>
            </a:r>
            <a:r>
              <a:rPr lang="en-US" sz="2400" dirty="0" err="1"/>
              <a:t>visuoperceptual</a:t>
            </a:r>
            <a:r>
              <a:rPr lang="en-US" sz="2400" dirty="0"/>
              <a:t> difficulties such as problems with depth perception, sharpness, and loss of peripheral vision, problems adapting to changes in light levels, and impairments in audio-visual speech capabilities:</a:t>
            </a:r>
          </a:p>
          <a:p>
            <a:pPr lvl="1">
              <a:buFont typeface="Courier New" panose="02070309020205020404" pitchFamily="49" charset="0"/>
              <a:buChar char="o"/>
            </a:pPr>
            <a:r>
              <a:rPr lang="en-US" sz="2400" dirty="0"/>
              <a:t>Normal aging is associated with structural and functional changes in vision, hearing, and perceptual acuity (</a:t>
            </a:r>
            <a:r>
              <a:rPr lang="en-US" sz="2400" dirty="0" err="1"/>
              <a:t>Alm</a:t>
            </a:r>
            <a:r>
              <a:rPr lang="en-US" sz="2400" dirty="0"/>
              <a:t> et al., 2013; Chang et al., 2015; </a:t>
            </a:r>
            <a:r>
              <a:rPr lang="en-US" sz="2400" dirty="0" err="1"/>
              <a:t>Eichenbaum</a:t>
            </a:r>
            <a:r>
              <a:rPr lang="en-US" sz="2400" dirty="0"/>
              <a:t>, 2012; </a:t>
            </a:r>
            <a:r>
              <a:rPr lang="en-US" sz="2400" dirty="0" err="1"/>
              <a:t>Huyse</a:t>
            </a:r>
            <a:r>
              <a:rPr lang="en-US" sz="2400" dirty="0"/>
              <a:t> et al., 2014; NEI, 2011).</a:t>
            </a:r>
          </a:p>
          <a:p>
            <a:pPr lvl="1">
              <a:buFont typeface="Courier New" panose="02070309020205020404" pitchFamily="49" charset="0"/>
              <a:buChar char="o"/>
            </a:pPr>
            <a:r>
              <a:rPr lang="en-US" sz="2400" dirty="0"/>
              <a:t>Dementia adds progressive damage to the brain.</a:t>
            </a:r>
          </a:p>
          <a:p>
            <a:pPr lvl="0"/>
            <a:r>
              <a:rPr lang="en-US" sz="2400" dirty="0"/>
              <a:t>Each type of dementia can affect </a:t>
            </a:r>
            <a:r>
              <a:rPr lang="en-US" sz="2400" dirty="0" err="1"/>
              <a:t>visuoperceptual</a:t>
            </a:r>
            <a:r>
              <a:rPr lang="en-US" sz="2400" dirty="0"/>
              <a:t> abilities differently (</a:t>
            </a:r>
            <a:r>
              <a:rPr lang="en-US" sz="2400" dirty="0" err="1"/>
              <a:t>Caputi</a:t>
            </a:r>
            <a:r>
              <a:rPr lang="en-US" sz="2400" dirty="0"/>
              <a:t>, et al., 2015; Diaz-Santos et al., 2015; Paxton et al., 2007; Wood et al., 2013).</a:t>
            </a:r>
          </a:p>
        </p:txBody>
      </p:sp>
    </p:spTree>
    <p:extLst>
      <p:ext uri="{BB962C8B-B14F-4D97-AF65-F5344CB8AC3E}">
        <p14:creationId xmlns:p14="http://schemas.microsoft.com/office/powerpoint/2010/main" val="425231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77240"/>
            <a:ext cx="8229600" cy="914400"/>
          </a:xfrm>
        </p:spPr>
        <p:txBody>
          <a:bodyPr>
            <a:noAutofit/>
          </a:bodyPr>
          <a:lstStyle/>
          <a:p>
            <a:pPr algn="l"/>
            <a:r>
              <a:rPr lang="en-US" sz="2800" b="1" dirty="0">
                <a:solidFill>
                  <a:schemeClr val="tx2"/>
                </a:solidFill>
              </a:rPr>
              <a:t>Behavioral and Psychological Symptoms of Dementia</a:t>
            </a:r>
            <a:endParaRPr lang="en-US" sz="2800" dirty="0">
              <a:solidFill>
                <a:schemeClr val="tx2"/>
              </a:solidFill>
            </a:endParaRPr>
          </a:p>
        </p:txBody>
      </p:sp>
      <p:sp>
        <p:nvSpPr>
          <p:cNvPr id="3" name="Content Placeholder 2"/>
          <p:cNvSpPr>
            <a:spLocks noGrp="1"/>
          </p:cNvSpPr>
          <p:nvPr>
            <p:ph idx="1"/>
          </p:nvPr>
        </p:nvSpPr>
        <p:spPr>
          <a:xfrm>
            <a:off x="502920" y="1828800"/>
            <a:ext cx="8229600" cy="2667000"/>
          </a:xfrm>
        </p:spPr>
        <p:txBody>
          <a:bodyPr>
            <a:normAutofit fontScale="85000" lnSpcReduction="20000"/>
          </a:bodyPr>
          <a:lstStyle/>
          <a:p>
            <a:pPr lvl="0"/>
            <a:r>
              <a:rPr lang="en-US" sz="2400" dirty="0"/>
              <a:t>Behavioral and psychological symptoms of dementia (BPSD) occur across all stages of dementia; type and prominence depend on the stage and individual considerations of the PLwD (</a:t>
            </a:r>
            <a:r>
              <a:rPr lang="en-US" sz="2400" dirty="0" err="1"/>
              <a:t>Aarsland</a:t>
            </a:r>
            <a:r>
              <a:rPr lang="en-US" sz="2400" dirty="0"/>
              <a:t> et al., 2014; Desai et al., 2012; Kales et al., 2015).</a:t>
            </a:r>
          </a:p>
          <a:p>
            <a:pPr lvl="0"/>
            <a:r>
              <a:rPr lang="en-US" sz="2400" dirty="0"/>
              <a:t>BPSD are among the most complex symptoms to manage, particularly during the later stages of dementia (Kales et al., 2014; </a:t>
            </a:r>
            <a:r>
              <a:rPr lang="en-US" sz="2400" dirty="0" err="1"/>
              <a:t>Lyketsos</a:t>
            </a:r>
            <a:r>
              <a:rPr lang="en-US" sz="2400" dirty="0"/>
              <a:t> et al., 2011).</a:t>
            </a:r>
          </a:p>
          <a:p>
            <a:pPr lvl="0"/>
            <a:r>
              <a:rPr lang="en-US" sz="2400" dirty="0"/>
              <a:t>BPSD cause significant suffering to PLwD and their care partners. They are a predominant (if not primary) cause of (premature) institutionalization (Kales et al., 2014).</a:t>
            </a:r>
          </a:p>
        </p:txBody>
      </p:sp>
    </p:spTree>
    <p:extLst>
      <p:ext uri="{BB962C8B-B14F-4D97-AF65-F5344CB8AC3E}">
        <p14:creationId xmlns:p14="http://schemas.microsoft.com/office/powerpoint/2010/main" val="199061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a:solidFill>
                  <a:schemeClr val="tx2"/>
                </a:solidFill>
              </a:rPr>
              <a:t>Outline</a:t>
            </a:r>
            <a:r>
              <a:rPr lang="en-US" sz="1200" b="1" dirty="0">
                <a:solidFill>
                  <a:schemeClr val="tx2"/>
                </a:solidFill>
              </a:rPr>
              <a:t> </a:t>
            </a:r>
            <a:r>
              <a:rPr lang="en-US" sz="1200" dirty="0">
                <a:solidFill>
                  <a:schemeClr val="bg1"/>
                </a:solidFill>
              </a:rPr>
              <a:t>4 - Manifestations of early-stage dementia</a:t>
            </a:r>
            <a:endParaRPr lang="en-US" sz="1200" b="1" dirty="0">
              <a:solidFill>
                <a:schemeClr val="bg1"/>
              </a:solidFill>
            </a:endParaRPr>
          </a:p>
        </p:txBody>
      </p:sp>
      <p:pic>
        <p:nvPicPr>
          <p:cNvPr id="10" name="Picture Placeholder 9" descr="Thumbnail photo of older couple sitting outside in their yard."/>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 b="48"/>
          <a:stretch>
            <a:fillRect/>
          </a:stretch>
        </p:blipFill>
        <p:spPr/>
      </p:pic>
      <p:sp>
        <p:nvSpPr>
          <p:cNvPr id="6" name="Rectangle 5" descr="Outline box highlighting &quot;Manifestations of early-stage dementia.&quot; ">
            <a:extLst>
              <a:ext uri="{FF2B5EF4-FFF2-40B4-BE49-F238E27FC236}">
                <a16:creationId xmlns:a16="http://schemas.microsoft.com/office/drawing/2014/main" id="{6397F585-2CC9-4EF7-8B28-8CC8198539B5}"/>
              </a:ext>
            </a:extLst>
          </p:cNvPr>
          <p:cNvSpPr/>
          <p:nvPr/>
        </p:nvSpPr>
        <p:spPr>
          <a:xfrm>
            <a:off x="-7666" y="2109041"/>
            <a:ext cx="9144000" cy="316841"/>
          </a:xfrm>
          <a:prstGeom prst="rect">
            <a:avLst/>
          </a:prstGeom>
          <a:solidFill>
            <a:srgbClr val="7A297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56CFAE63-0596-4678-B245-C24149754D5A}"/>
              </a:ext>
            </a:extLst>
          </p:cNvPr>
          <p:cNvSpPr>
            <a:spLocks noGrp="1"/>
          </p:cNvSpPr>
          <p:nvPr>
            <p:ph idx="1"/>
          </p:nvPr>
        </p:nvSpPr>
        <p:spPr>
          <a:xfrm>
            <a:off x="457200" y="1560945"/>
            <a:ext cx="6997337" cy="4561249"/>
          </a:xfrm>
        </p:spPr>
        <p:txBody>
          <a:bodyPr/>
          <a:lstStyle/>
          <a:p>
            <a:pPr lvl="0">
              <a:lnSpc>
                <a:spcPct val="120000"/>
              </a:lnSpc>
            </a:pPr>
            <a:r>
              <a:rPr lang="en-US" sz="2200" dirty="0"/>
              <a:t>Introduction</a:t>
            </a:r>
          </a:p>
          <a:p>
            <a:pPr lvl="0">
              <a:lnSpc>
                <a:spcPct val="120000"/>
              </a:lnSpc>
            </a:pPr>
            <a:r>
              <a:rPr lang="en-US" dirty="0">
                <a:solidFill>
                  <a:schemeClr val="bg1"/>
                </a:solidFill>
              </a:rPr>
              <a:t>Manifestations of early-stage dementia:</a:t>
            </a:r>
          </a:p>
          <a:p>
            <a:pPr lvl="1">
              <a:lnSpc>
                <a:spcPct val="120000"/>
              </a:lnSpc>
              <a:buFont typeface="Courier New" panose="02070309020205020404" pitchFamily="49" charset="0"/>
              <a:buChar char="o"/>
            </a:pPr>
            <a:r>
              <a:rPr lang="en-US" dirty="0"/>
              <a:t>Overview</a:t>
            </a:r>
          </a:p>
          <a:p>
            <a:pPr lvl="1">
              <a:lnSpc>
                <a:spcPct val="120000"/>
              </a:lnSpc>
              <a:buFont typeface="Courier New" panose="02070309020205020404" pitchFamily="49" charset="0"/>
              <a:buChar char="o"/>
            </a:pPr>
            <a:r>
              <a:rPr lang="en-US" dirty="0"/>
              <a:t>Alzheimer’s disease (AD)</a:t>
            </a:r>
          </a:p>
          <a:p>
            <a:pPr lvl="1">
              <a:lnSpc>
                <a:spcPct val="120000"/>
              </a:lnSpc>
              <a:buFont typeface="Courier New" panose="02070309020205020404" pitchFamily="49" charset="0"/>
              <a:buChar char="o"/>
            </a:pPr>
            <a:r>
              <a:rPr lang="en-US" spc="-100" dirty="0"/>
              <a:t>Vascular dementia (</a:t>
            </a:r>
            <a:r>
              <a:rPr lang="en-US" spc="-100" dirty="0" err="1"/>
              <a:t>VaD</a:t>
            </a:r>
            <a:r>
              <a:rPr lang="en-US" spc="-100" dirty="0"/>
              <a:t>) (and vascular cognitive impairment [VCI])</a:t>
            </a:r>
          </a:p>
          <a:p>
            <a:pPr lvl="1">
              <a:lnSpc>
                <a:spcPct val="120000"/>
              </a:lnSpc>
              <a:buFont typeface="Courier New" panose="02070309020205020404" pitchFamily="49" charset="0"/>
              <a:buChar char="o"/>
            </a:pPr>
            <a:r>
              <a:rPr lang="en-US" dirty="0"/>
              <a:t>Lewy body dementia (LBD) </a:t>
            </a:r>
          </a:p>
          <a:p>
            <a:pPr lvl="1">
              <a:lnSpc>
                <a:spcPct val="120000"/>
              </a:lnSpc>
              <a:buFont typeface="Courier New" panose="02070309020205020404" pitchFamily="49" charset="0"/>
              <a:buChar char="o"/>
            </a:pPr>
            <a:r>
              <a:rPr lang="en-US" dirty="0"/>
              <a:t>Frontotemporal degeneration (FTD)</a:t>
            </a:r>
          </a:p>
          <a:p>
            <a:pPr>
              <a:lnSpc>
                <a:spcPct val="120000"/>
              </a:lnSpc>
            </a:pPr>
            <a:r>
              <a:rPr lang="en-US" dirty="0"/>
              <a:t>General strategies to address manifestations of dementia</a:t>
            </a:r>
          </a:p>
          <a:p>
            <a:r>
              <a:rPr lang="en-US" dirty="0"/>
              <a:t>Identifying transitions to middle-stage dementia</a:t>
            </a:r>
          </a:p>
          <a:p>
            <a:r>
              <a:rPr lang="en-US" dirty="0"/>
              <a:t>Addressing common manifestations and care partner issues of early-stage dementia</a:t>
            </a:r>
          </a:p>
        </p:txBody>
      </p:sp>
    </p:spTree>
    <p:extLst>
      <p:ext uri="{BB962C8B-B14F-4D97-AF65-F5344CB8AC3E}">
        <p14:creationId xmlns:p14="http://schemas.microsoft.com/office/powerpoint/2010/main" val="379658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48145"/>
            <a:ext cx="8229600" cy="742645"/>
          </a:xfrm>
        </p:spPr>
        <p:txBody>
          <a:bodyPr>
            <a:noAutofit/>
          </a:bodyPr>
          <a:lstStyle/>
          <a:p>
            <a:pPr algn="l"/>
            <a:r>
              <a:rPr lang="en-US" sz="2800" b="1" dirty="0">
                <a:solidFill>
                  <a:schemeClr val="tx2"/>
                </a:solidFill>
              </a:rPr>
              <a:t>Early-Stage Alzheimer’s Disease: Clinical Manifestations</a:t>
            </a:r>
            <a:endParaRPr lang="en-US" sz="2800" dirty="0">
              <a:solidFill>
                <a:schemeClr val="tx2"/>
              </a:solidFill>
            </a:endParaRPr>
          </a:p>
        </p:txBody>
      </p:sp>
      <p:sp>
        <p:nvSpPr>
          <p:cNvPr id="3" name="Content Placeholder 2"/>
          <p:cNvSpPr>
            <a:spLocks noGrp="1"/>
          </p:cNvSpPr>
          <p:nvPr>
            <p:ph idx="1"/>
          </p:nvPr>
        </p:nvSpPr>
        <p:spPr>
          <a:xfrm>
            <a:off x="457200" y="1607127"/>
            <a:ext cx="8229600" cy="4558145"/>
          </a:xfrm>
        </p:spPr>
        <p:txBody>
          <a:bodyPr>
            <a:normAutofit fontScale="77500" lnSpcReduction="20000"/>
          </a:bodyPr>
          <a:lstStyle/>
          <a:p>
            <a:pPr lvl="0"/>
            <a:r>
              <a:rPr lang="en-US" sz="2600" dirty="0"/>
              <a:t>Early-stage Alzheimer’s disease is characterized by mild to moderate decline in memory (Galvin, 2012; </a:t>
            </a:r>
            <a:r>
              <a:rPr lang="en-US" sz="2600" dirty="0" err="1"/>
              <a:t>Giebel</a:t>
            </a:r>
            <a:r>
              <a:rPr lang="en-US" sz="2600" dirty="0"/>
              <a:t> et al., 2015; </a:t>
            </a:r>
            <a:r>
              <a:rPr lang="en-US" sz="2600" dirty="0" err="1"/>
              <a:t>Godefroy</a:t>
            </a:r>
            <a:r>
              <a:rPr lang="en-US" sz="2600" dirty="0"/>
              <a:t> et al., 2016), executive functioning, visual-spatial issues, and the emergence of BPSD (Galvin, 2012; </a:t>
            </a:r>
            <a:r>
              <a:rPr lang="en-US" sz="2600" dirty="0" err="1"/>
              <a:t>Godefroy</a:t>
            </a:r>
            <a:r>
              <a:rPr lang="en-US" sz="2600" dirty="0"/>
              <a:t> et al, 2016; NIA, 2017e).</a:t>
            </a:r>
          </a:p>
          <a:p>
            <a:pPr lvl="0"/>
            <a:r>
              <a:rPr lang="en-US" sz="2600" dirty="0"/>
              <a:t>Executive dysfunction is common in early stages of Alzheimer’s disease (</a:t>
            </a:r>
            <a:r>
              <a:rPr lang="en-US" sz="2600" dirty="0" err="1"/>
              <a:t>Godefroy</a:t>
            </a:r>
            <a:r>
              <a:rPr lang="en-US" sz="2600" dirty="0"/>
              <a:t> et al., 2016).</a:t>
            </a:r>
          </a:p>
          <a:p>
            <a:pPr lvl="1">
              <a:buFont typeface="Courier New" panose="02070309020205020404" pitchFamily="49" charset="0"/>
              <a:buChar char="o"/>
            </a:pPr>
            <a:r>
              <a:rPr lang="en-US" sz="2600" dirty="0"/>
              <a:t>Decreased ability to plan and organize (</a:t>
            </a:r>
            <a:r>
              <a:rPr lang="en-US" sz="2600" dirty="0" err="1"/>
              <a:t>Giebel</a:t>
            </a:r>
            <a:r>
              <a:rPr lang="en-US" sz="2600" dirty="0"/>
              <a:t> et al., 2015; </a:t>
            </a:r>
            <a:r>
              <a:rPr lang="en-US" sz="2600" dirty="0" err="1"/>
              <a:t>Godefroy</a:t>
            </a:r>
            <a:r>
              <a:rPr lang="en-US" sz="2600" dirty="0"/>
              <a:t> et al., 2016)</a:t>
            </a:r>
          </a:p>
          <a:p>
            <a:pPr lvl="1">
              <a:buFont typeface="Courier New" panose="02070309020205020404" pitchFamily="49" charset="0"/>
              <a:buChar char="o"/>
            </a:pPr>
            <a:r>
              <a:rPr lang="en-US" sz="2600" dirty="0"/>
              <a:t>Difficulties completing tasks and with IADL (Liu-Seifert et al., 2015; NIA, 2017e)</a:t>
            </a:r>
          </a:p>
          <a:p>
            <a:pPr lvl="1">
              <a:buFont typeface="Courier New" panose="02070309020205020404" pitchFamily="49" charset="0"/>
              <a:buChar char="o"/>
            </a:pPr>
            <a:r>
              <a:rPr lang="en-US" sz="2600" dirty="0"/>
              <a:t>Problems finding words in speaking or writing (NIA, 2017e)</a:t>
            </a:r>
          </a:p>
          <a:p>
            <a:pPr lvl="1">
              <a:buFont typeface="Courier New" panose="02070309020205020404" pitchFamily="49" charset="0"/>
              <a:buChar char="o"/>
            </a:pPr>
            <a:r>
              <a:rPr lang="en-US" sz="2600" dirty="0"/>
              <a:t>Becoming lost or disoriented in familiar places</a:t>
            </a:r>
          </a:p>
          <a:p>
            <a:pPr lvl="1">
              <a:buFont typeface="Courier New" panose="02070309020205020404" pitchFamily="49" charset="0"/>
              <a:buChar char="o"/>
            </a:pPr>
            <a:r>
              <a:rPr lang="en-US" sz="2600" dirty="0"/>
              <a:t>Impairments in judgment and reasoning (NIA, 2017e)</a:t>
            </a:r>
          </a:p>
          <a:p>
            <a:pPr lvl="1">
              <a:buFont typeface="Courier New" panose="02070309020205020404" pitchFamily="49" charset="0"/>
              <a:buChar char="o"/>
            </a:pPr>
            <a:r>
              <a:rPr lang="en-US" sz="2600" dirty="0"/>
              <a:t>Withdrawal from work or social activities (Galvin, 2012)</a:t>
            </a:r>
          </a:p>
          <a:p>
            <a:pPr lvl="1">
              <a:buFont typeface="Courier New" panose="02070309020205020404" pitchFamily="49" charset="0"/>
              <a:buChar char="o"/>
            </a:pPr>
            <a:r>
              <a:rPr lang="en-US" sz="2600" dirty="0"/>
              <a:t>Changes in mood or personality (depression, apathy) (Galvin, 2012; </a:t>
            </a:r>
            <a:r>
              <a:rPr lang="en-US" sz="2600" dirty="0" err="1"/>
              <a:t>Godefroy</a:t>
            </a:r>
            <a:r>
              <a:rPr lang="en-US" sz="2600" dirty="0"/>
              <a:t> et al., 2016; NIA, 2017e) </a:t>
            </a:r>
          </a:p>
        </p:txBody>
      </p:sp>
    </p:spTree>
    <p:extLst>
      <p:ext uri="{BB962C8B-B14F-4D97-AF65-F5344CB8AC3E}">
        <p14:creationId xmlns:p14="http://schemas.microsoft.com/office/powerpoint/2010/main" val="713158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dirty="0"/>
              <a:t>Senior Couple</a:t>
            </a:r>
          </a:p>
        </p:txBody>
      </p:sp>
      <p:pic>
        <p:nvPicPr>
          <p:cNvPr id="8" name="Content Placeholder 7" descr="Photo of older couple sitting outside in their yard (same photo as on slide 3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9302" y="632425"/>
            <a:ext cx="7945395" cy="5301049"/>
          </a:xfrm>
        </p:spPr>
      </p:pic>
    </p:spTree>
    <p:extLst>
      <p:ext uri="{BB962C8B-B14F-4D97-AF65-F5344CB8AC3E}">
        <p14:creationId xmlns:p14="http://schemas.microsoft.com/office/powerpoint/2010/main" val="272699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59536"/>
            <a:ext cx="8229600" cy="579438"/>
          </a:xfrm>
        </p:spPr>
        <p:txBody>
          <a:bodyPr>
            <a:normAutofit fontScale="90000"/>
          </a:bodyPr>
          <a:lstStyle/>
          <a:p>
            <a:pPr algn="l"/>
            <a:r>
              <a:rPr lang="en-US" sz="3100" b="1" dirty="0">
                <a:solidFill>
                  <a:schemeClr val="tx2"/>
                </a:solidFill>
              </a:rPr>
              <a:t>Factors Influencing Rate of Progression in Alzheimer’s Disease</a:t>
            </a:r>
          </a:p>
        </p:txBody>
      </p:sp>
      <p:sp>
        <p:nvSpPr>
          <p:cNvPr id="3" name="Content Placeholder 2"/>
          <p:cNvSpPr>
            <a:spLocks noGrp="1"/>
          </p:cNvSpPr>
          <p:nvPr>
            <p:ph idx="1"/>
          </p:nvPr>
        </p:nvSpPr>
        <p:spPr>
          <a:xfrm>
            <a:off x="502920" y="1566480"/>
            <a:ext cx="8229600" cy="4525963"/>
          </a:xfrm>
        </p:spPr>
        <p:txBody>
          <a:bodyPr>
            <a:noAutofit/>
          </a:bodyPr>
          <a:lstStyle/>
          <a:p>
            <a:pPr lvl="0">
              <a:lnSpc>
                <a:spcPct val="80000"/>
              </a:lnSpc>
            </a:pPr>
            <a:r>
              <a:rPr lang="en-US" dirty="0"/>
              <a:t>AD course is progressive, but rate varies widely among individuals. </a:t>
            </a:r>
          </a:p>
          <a:p>
            <a:pPr lvl="0">
              <a:lnSpc>
                <a:spcPct val="80000"/>
              </a:lnSpc>
            </a:pPr>
            <a:r>
              <a:rPr lang="en-US" dirty="0"/>
              <a:t>There are 2 common approaches to deﬁne ”rapid cognitive decline” (Arevalo-Rodriguez et al., 2015; Aubert et al., 2015).</a:t>
            </a:r>
          </a:p>
          <a:p>
            <a:pPr lvl="0">
              <a:lnSpc>
                <a:spcPct val="80000"/>
              </a:lnSpc>
            </a:pPr>
            <a:r>
              <a:rPr lang="en-US" dirty="0"/>
              <a:t>Factors associated with slower rate of decline (Aubert et al., 2015; Galvin, 2012; Williams et al., 2010):</a:t>
            </a:r>
          </a:p>
          <a:p>
            <a:pPr lvl="1">
              <a:lnSpc>
                <a:spcPct val="80000"/>
              </a:lnSpc>
              <a:buFont typeface="Courier New" panose="02070309020205020404" pitchFamily="49" charset="0"/>
              <a:buChar char="o"/>
            </a:pPr>
            <a:r>
              <a:rPr lang="en-US" dirty="0"/>
              <a:t>Diet, cognitive abilities/reserve, physical activity, social/leisure activities</a:t>
            </a:r>
          </a:p>
          <a:p>
            <a:pPr lvl="0">
              <a:lnSpc>
                <a:spcPct val="80000"/>
              </a:lnSpc>
            </a:pPr>
            <a:r>
              <a:rPr lang="en-US" dirty="0"/>
              <a:t>Factors associated with more rapid decline (Aubert et al., 2015; Galvin, 2012; Williams et al., 2010):</a:t>
            </a:r>
          </a:p>
          <a:p>
            <a:pPr lvl="1">
              <a:lnSpc>
                <a:spcPct val="80000"/>
              </a:lnSpc>
              <a:buFont typeface="Courier New" panose="02070309020205020404" pitchFamily="49" charset="0"/>
              <a:buChar char="o"/>
            </a:pPr>
            <a:r>
              <a:rPr lang="en-US" dirty="0"/>
              <a:t>Older age, comorbidities</a:t>
            </a:r>
          </a:p>
          <a:p>
            <a:pPr lvl="1">
              <a:lnSpc>
                <a:spcPct val="80000"/>
              </a:lnSpc>
              <a:buFont typeface="Courier New" panose="02070309020205020404" pitchFamily="49" charset="0"/>
              <a:buChar char="o"/>
            </a:pPr>
            <a:r>
              <a:rPr lang="en-US" dirty="0"/>
              <a:t>Initiating anticholinergic medications (</a:t>
            </a:r>
            <a:r>
              <a:rPr lang="en-US" dirty="0" err="1"/>
              <a:t>Carriere</a:t>
            </a:r>
            <a:r>
              <a:rPr lang="en-US" dirty="0"/>
              <a:t> et al., 2009; Shah et al., 2013)</a:t>
            </a:r>
          </a:p>
          <a:p>
            <a:pPr lvl="0">
              <a:lnSpc>
                <a:spcPct val="80000"/>
              </a:lnSpc>
            </a:pPr>
            <a:r>
              <a:rPr lang="en-US" dirty="0"/>
              <a:t>Vascular factors (e.g., hypertension, hypercholesterolemia) are not significantly associated with AD progression (Galvin, 2012; Williams et al., 2010).</a:t>
            </a:r>
          </a:p>
        </p:txBody>
      </p:sp>
    </p:spTree>
    <p:extLst>
      <p:ext uri="{BB962C8B-B14F-4D97-AF65-F5344CB8AC3E}">
        <p14:creationId xmlns:p14="http://schemas.microsoft.com/office/powerpoint/2010/main" val="1193215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Autofit/>
          </a:bodyPr>
          <a:lstStyle/>
          <a:p>
            <a:pPr algn="l"/>
            <a:r>
              <a:rPr lang="en-US" sz="2800" b="1" dirty="0">
                <a:solidFill>
                  <a:schemeClr val="tx2"/>
                </a:solidFill>
              </a:rPr>
              <a:t>Early-Stage Vascular Dementia </a:t>
            </a:r>
            <a:endParaRPr lang="en-US" sz="2800" dirty="0">
              <a:solidFill>
                <a:schemeClr val="tx2"/>
              </a:solidFill>
            </a:endParaRPr>
          </a:p>
        </p:txBody>
      </p:sp>
      <p:sp>
        <p:nvSpPr>
          <p:cNvPr id="3" name="Content Placeholder 2"/>
          <p:cNvSpPr>
            <a:spLocks noGrp="1"/>
          </p:cNvSpPr>
          <p:nvPr>
            <p:ph idx="1"/>
          </p:nvPr>
        </p:nvSpPr>
        <p:spPr>
          <a:xfrm>
            <a:off x="594360" y="1490472"/>
            <a:ext cx="8229600" cy="4142885"/>
          </a:xfrm>
        </p:spPr>
        <p:txBody>
          <a:bodyPr>
            <a:noAutofit/>
          </a:bodyPr>
          <a:lstStyle/>
          <a:p>
            <a:pPr lvl="0"/>
            <a:r>
              <a:rPr lang="en-US" sz="2000" dirty="0" err="1"/>
              <a:t>VaD</a:t>
            </a:r>
            <a:r>
              <a:rPr lang="en-US" sz="2000" dirty="0"/>
              <a:t> encompasses numerous etiologies that can manifest with different clinical features (</a:t>
            </a:r>
            <a:r>
              <a:rPr lang="en-US" sz="2000" dirty="0" err="1"/>
              <a:t>Karantzoulis</a:t>
            </a:r>
            <a:r>
              <a:rPr lang="en-US" sz="2000" dirty="0"/>
              <a:t> et al., 2011; </a:t>
            </a:r>
            <a:r>
              <a:rPr lang="en-US" sz="2000" dirty="0" err="1"/>
              <a:t>Roh</a:t>
            </a:r>
            <a:r>
              <a:rPr lang="en-US" sz="2000" dirty="0"/>
              <a:t> et al, 2014).</a:t>
            </a:r>
          </a:p>
          <a:p>
            <a:pPr lvl="0"/>
            <a:r>
              <a:rPr lang="en-US" sz="2000" dirty="0"/>
              <a:t>Signs and symptoms depend on:</a:t>
            </a:r>
          </a:p>
          <a:p>
            <a:pPr lvl="1">
              <a:buFont typeface="Courier New" panose="02070309020205020404" pitchFamily="49" charset="0"/>
              <a:buChar char="o"/>
            </a:pPr>
            <a:r>
              <a:rPr lang="en-US" sz="2000" dirty="0"/>
              <a:t>Area(s) of brain affected (</a:t>
            </a:r>
            <a:r>
              <a:rPr lang="en-US" sz="2000" dirty="0" err="1"/>
              <a:t>Gorelick</a:t>
            </a:r>
            <a:r>
              <a:rPr lang="en-US" sz="2000" dirty="0"/>
              <a:t> &amp; </a:t>
            </a:r>
            <a:r>
              <a:rPr lang="en-US" sz="2000" dirty="0" err="1"/>
              <a:t>Nyenhuis</a:t>
            </a:r>
            <a:r>
              <a:rPr lang="en-US" sz="2000" dirty="0"/>
              <a:t>, 2013; </a:t>
            </a:r>
            <a:r>
              <a:rPr lang="en-US" sz="2000" dirty="0" err="1"/>
              <a:t>Sahathevan</a:t>
            </a:r>
            <a:r>
              <a:rPr lang="en-US" sz="2000" dirty="0"/>
              <a:t> et al., 2012)</a:t>
            </a:r>
          </a:p>
          <a:p>
            <a:pPr lvl="1">
              <a:buFont typeface="Courier New" panose="02070309020205020404" pitchFamily="49" charset="0"/>
              <a:buChar char="o"/>
            </a:pPr>
            <a:r>
              <a:rPr lang="en-US" sz="2000" dirty="0"/>
              <a:t>Presence or absence of underlying conditions</a:t>
            </a:r>
          </a:p>
          <a:p>
            <a:pPr lvl="1">
              <a:buFont typeface="Courier New" panose="02070309020205020404" pitchFamily="49" charset="0"/>
              <a:buChar char="o"/>
            </a:pPr>
            <a:r>
              <a:rPr lang="en-US" sz="2000" dirty="0"/>
              <a:t>Volume/location of underlying pathology (</a:t>
            </a:r>
            <a:r>
              <a:rPr lang="en-US" sz="2000" dirty="0" err="1"/>
              <a:t>Gorelick</a:t>
            </a:r>
            <a:r>
              <a:rPr lang="en-US" sz="2000" dirty="0"/>
              <a:t> &amp; </a:t>
            </a:r>
            <a:r>
              <a:rPr lang="en-US" sz="2000" dirty="0" err="1"/>
              <a:t>Nyenhuis</a:t>
            </a:r>
            <a:r>
              <a:rPr lang="en-US" sz="2000" dirty="0"/>
              <a:t>, 2013)</a:t>
            </a:r>
          </a:p>
          <a:p>
            <a:pPr lvl="0"/>
            <a:r>
              <a:rPr lang="en-US" sz="2000" dirty="0" err="1"/>
              <a:t>VaD</a:t>
            </a:r>
            <a:r>
              <a:rPr lang="en-US" sz="2000" dirty="0"/>
              <a:t> can have both focal neurocognitive deficits based on location of stroke lesions or a more diffuse (global) pattern (</a:t>
            </a:r>
            <a:r>
              <a:rPr lang="en-US" sz="2000" dirty="0" err="1"/>
              <a:t>Karantzoulis</a:t>
            </a:r>
            <a:r>
              <a:rPr lang="en-US" sz="2000" dirty="0"/>
              <a:t> et al., 2011).</a:t>
            </a:r>
          </a:p>
          <a:p>
            <a:pPr lvl="0"/>
            <a:r>
              <a:rPr lang="en-US" sz="2000" dirty="0"/>
              <a:t>Post-stroke vascular dementia can also manifest with physical impairments. </a:t>
            </a:r>
          </a:p>
        </p:txBody>
      </p:sp>
    </p:spTree>
    <p:extLst>
      <p:ext uri="{BB962C8B-B14F-4D97-AF65-F5344CB8AC3E}">
        <p14:creationId xmlns:p14="http://schemas.microsoft.com/office/powerpoint/2010/main" val="807184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6696"/>
            <a:ext cx="8229600" cy="503238"/>
          </a:xfrm>
        </p:spPr>
        <p:txBody>
          <a:bodyPr>
            <a:noAutofit/>
          </a:bodyPr>
          <a:lstStyle/>
          <a:p>
            <a:pPr algn="l"/>
            <a:r>
              <a:rPr lang="en-US" sz="2800" b="1" dirty="0">
                <a:solidFill>
                  <a:schemeClr val="tx2"/>
                </a:solidFill>
              </a:rPr>
              <a:t>Clinical Manifestations of Early-Stage </a:t>
            </a:r>
            <a:r>
              <a:rPr lang="en-US" sz="2800" b="1" dirty="0" err="1">
                <a:solidFill>
                  <a:schemeClr val="tx2"/>
                </a:solidFill>
              </a:rPr>
              <a:t>VaD</a:t>
            </a:r>
            <a:r>
              <a:rPr lang="en-US" sz="2800" b="1" dirty="0">
                <a:solidFill>
                  <a:schemeClr val="tx2"/>
                </a:solidFill>
              </a:rPr>
              <a:t>  </a:t>
            </a:r>
            <a:endParaRPr lang="en-US" sz="2800" dirty="0">
              <a:solidFill>
                <a:schemeClr val="tx2"/>
              </a:solidFill>
            </a:endParaRPr>
          </a:p>
        </p:txBody>
      </p:sp>
      <p:sp>
        <p:nvSpPr>
          <p:cNvPr id="3" name="Content Placeholder 2"/>
          <p:cNvSpPr>
            <a:spLocks noGrp="1"/>
          </p:cNvSpPr>
          <p:nvPr>
            <p:ph idx="1"/>
          </p:nvPr>
        </p:nvSpPr>
        <p:spPr>
          <a:xfrm>
            <a:off x="502920" y="1905001"/>
            <a:ext cx="8229600" cy="4190999"/>
          </a:xfrm>
        </p:spPr>
        <p:txBody>
          <a:bodyPr>
            <a:noAutofit/>
          </a:bodyPr>
          <a:lstStyle/>
          <a:p>
            <a:pPr lvl="0"/>
            <a:r>
              <a:rPr lang="en-US" sz="2000" dirty="0"/>
              <a:t>Executive dysfunction: A “hallmark” of vascular cognitive impairment (VCI) but is not specific to cerebrovascular disease</a:t>
            </a:r>
          </a:p>
          <a:p>
            <a:pPr lvl="0"/>
            <a:r>
              <a:rPr lang="en-US" sz="2000" dirty="0"/>
              <a:t>Similarities and differences between vascular dementia (</a:t>
            </a:r>
            <a:r>
              <a:rPr lang="en-US" sz="2000" dirty="0" err="1"/>
              <a:t>VaD</a:t>
            </a:r>
            <a:r>
              <a:rPr lang="en-US" sz="2000" dirty="0"/>
              <a:t>) and AD:</a:t>
            </a:r>
          </a:p>
          <a:p>
            <a:pPr lvl="1">
              <a:buFont typeface="Courier New" panose="02070309020205020404" pitchFamily="49" charset="0"/>
              <a:buChar char="o"/>
            </a:pPr>
            <a:r>
              <a:rPr lang="en-US" sz="2000" dirty="0"/>
              <a:t>Memory deficits less overt than in AD (</a:t>
            </a:r>
            <a:r>
              <a:rPr lang="en-US" sz="2000" dirty="0" err="1"/>
              <a:t>Gorelick</a:t>
            </a:r>
            <a:r>
              <a:rPr lang="en-US" sz="2000" dirty="0"/>
              <a:t> &amp; </a:t>
            </a:r>
            <a:r>
              <a:rPr lang="en-US" sz="2000" dirty="0" err="1"/>
              <a:t>Nyenhius</a:t>
            </a:r>
            <a:r>
              <a:rPr lang="en-US" sz="2000" dirty="0"/>
              <a:t>, 2013; </a:t>
            </a:r>
            <a:r>
              <a:rPr lang="en-US" sz="2000" dirty="0" err="1"/>
              <a:t>Gorelick</a:t>
            </a:r>
            <a:r>
              <a:rPr lang="en-US" sz="2000" dirty="0"/>
              <a:t> et al., 2011; </a:t>
            </a:r>
            <a:r>
              <a:rPr lang="en-US" sz="2000" dirty="0" err="1"/>
              <a:t>Karantzoulis</a:t>
            </a:r>
            <a:r>
              <a:rPr lang="en-US" sz="2000" dirty="0"/>
              <a:t> et al., 2011) </a:t>
            </a:r>
          </a:p>
          <a:p>
            <a:pPr lvl="1">
              <a:buFont typeface="Courier New" panose="02070309020205020404" pitchFamily="49" charset="0"/>
              <a:buChar char="o"/>
            </a:pPr>
            <a:r>
              <a:rPr lang="en-US" sz="2000" dirty="0"/>
              <a:t>Personality changes and loss of social skills</a:t>
            </a:r>
          </a:p>
          <a:p>
            <a:pPr lvl="1">
              <a:buFont typeface="Courier New" panose="02070309020205020404" pitchFamily="49" charset="0"/>
              <a:buChar char="o"/>
            </a:pPr>
            <a:r>
              <a:rPr lang="en-US" sz="2000" dirty="0"/>
              <a:t>Possible mild visuospatial deficits with subcortical </a:t>
            </a:r>
            <a:r>
              <a:rPr lang="en-US" sz="2000" dirty="0" err="1"/>
              <a:t>VaD</a:t>
            </a:r>
            <a:r>
              <a:rPr lang="en-US" sz="2000" dirty="0"/>
              <a:t> as with AD (</a:t>
            </a:r>
            <a:r>
              <a:rPr lang="en-US" sz="2000" dirty="0" err="1"/>
              <a:t>Karantzoulis</a:t>
            </a:r>
            <a:r>
              <a:rPr lang="en-US" sz="2000" dirty="0"/>
              <a:t> &amp; Gavin, 2011)</a:t>
            </a:r>
          </a:p>
          <a:p>
            <a:pPr lvl="1">
              <a:buFont typeface="Courier New" panose="02070309020205020404" pitchFamily="49" charset="0"/>
              <a:buChar char="o"/>
            </a:pPr>
            <a:r>
              <a:rPr lang="en-US" sz="2000" dirty="0"/>
              <a:t>Affective disturbances common in </a:t>
            </a:r>
            <a:r>
              <a:rPr lang="en-US" sz="2000" dirty="0" err="1"/>
              <a:t>VaD</a:t>
            </a:r>
            <a:r>
              <a:rPr lang="en-US" sz="2000" dirty="0"/>
              <a:t> (</a:t>
            </a:r>
            <a:r>
              <a:rPr lang="en-US" sz="2000" dirty="0" err="1"/>
              <a:t>Karantzoulis</a:t>
            </a:r>
            <a:r>
              <a:rPr lang="en-US" sz="2000" dirty="0"/>
              <a:t> &amp; Gavin, 2012; Mayo Clinic, 2018) </a:t>
            </a:r>
          </a:p>
        </p:txBody>
      </p:sp>
    </p:spTree>
    <p:extLst>
      <p:ext uri="{BB962C8B-B14F-4D97-AF65-F5344CB8AC3E}">
        <p14:creationId xmlns:p14="http://schemas.microsoft.com/office/powerpoint/2010/main" val="1093092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2920" y="996696"/>
            <a:ext cx="8229600" cy="503238"/>
          </a:xfrm>
        </p:spPr>
        <p:txBody>
          <a:bodyPr>
            <a:noAutofit/>
          </a:bodyPr>
          <a:lstStyle/>
          <a:p>
            <a:pPr algn="l"/>
            <a:r>
              <a:rPr lang="en-US" sz="2800" b="1" dirty="0">
                <a:solidFill>
                  <a:schemeClr val="tx2"/>
                </a:solidFill>
              </a:rPr>
              <a:t>Clinical Manifestations of Early-Stage </a:t>
            </a:r>
            <a:r>
              <a:rPr lang="en-US" sz="2800" b="1" dirty="0" err="1">
                <a:solidFill>
                  <a:schemeClr val="tx2"/>
                </a:solidFill>
              </a:rPr>
              <a:t>VaD</a:t>
            </a:r>
            <a:r>
              <a:rPr lang="en-US" sz="2800" b="1" dirty="0">
                <a:solidFill>
                  <a:schemeClr val="tx2"/>
                </a:solidFill>
              </a:rPr>
              <a:t> </a:t>
            </a:r>
            <a:r>
              <a:rPr lang="en-US" sz="2800" dirty="0">
                <a:solidFill>
                  <a:schemeClr val="tx2"/>
                </a:solidFill>
              </a:rPr>
              <a:t>(continued)</a:t>
            </a:r>
            <a:r>
              <a:rPr lang="en-US" sz="2800" b="1" dirty="0">
                <a:solidFill>
                  <a:schemeClr val="tx2"/>
                </a:solidFill>
              </a:rPr>
              <a:t> </a:t>
            </a:r>
            <a:endParaRPr lang="en-US" sz="2800" dirty="0">
              <a:solidFill>
                <a:schemeClr val="tx2"/>
              </a:solidFill>
            </a:endParaRPr>
          </a:p>
        </p:txBody>
      </p:sp>
      <p:sp>
        <p:nvSpPr>
          <p:cNvPr id="3" name="Content Placeholder 2"/>
          <p:cNvSpPr>
            <a:spLocks noGrp="1"/>
          </p:cNvSpPr>
          <p:nvPr>
            <p:ph idx="1"/>
          </p:nvPr>
        </p:nvSpPr>
        <p:spPr>
          <a:xfrm>
            <a:off x="457200" y="1951037"/>
            <a:ext cx="8229600" cy="1935163"/>
          </a:xfrm>
        </p:spPr>
        <p:txBody>
          <a:bodyPr>
            <a:normAutofit fontScale="92500" lnSpcReduction="10000"/>
          </a:bodyPr>
          <a:lstStyle/>
          <a:p>
            <a:pPr lvl="0"/>
            <a:r>
              <a:rPr lang="en-US" sz="2200" dirty="0"/>
              <a:t>Sensory impairments include slurred speech and language problems (Mayo Clinic, 2018).</a:t>
            </a:r>
          </a:p>
          <a:p>
            <a:pPr lvl="0"/>
            <a:r>
              <a:rPr lang="en-US" sz="2200" dirty="0"/>
              <a:t>Hallucinations and delusions may be present (Mayo Clinic, 2018).</a:t>
            </a:r>
          </a:p>
          <a:p>
            <a:r>
              <a:rPr lang="en-US" sz="2200" dirty="0"/>
              <a:t>However, there is no evidence that vascular risk factors have a causal effect on dementia in either Alzheimer’s disease or VCI (</a:t>
            </a:r>
            <a:r>
              <a:rPr lang="en-US" sz="2200" dirty="0" err="1"/>
              <a:t>Sahathevan</a:t>
            </a:r>
            <a:r>
              <a:rPr lang="en-US" sz="2200" dirty="0"/>
              <a:t> et al., 2012).</a:t>
            </a:r>
            <a:endParaRPr lang="en-US" dirty="0"/>
          </a:p>
        </p:txBody>
      </p:sp>
    </p:spTree>
    <p:extLst>
      <p:ext uri="{BB962C8B-B14F-4D97-AF65-F5344CB8AC3E}">
        <p14:creationId xmlns:p14="http://schemas.microsoft.com/office/powerpoint/2010/main" val="4074215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0"/>
            <a:ext cx="8229600" cy="533400"/>
          </a:xfrm>
        </p:spPr>
        <p:txBody>
          <a:bodyPr>
            <a:normAutofit fontScale="90000"/>
          </a:bodyPr>
          <a:lstStyle/>
          <a:p>
            <a:pPr algn="l"/>
            <a:r>
              <a:rPr lang="en-US" sz="3100" b="1" dirty="0">
                <a:solidFill>
                  <a:schemeClr val="tx2"/>
                </a:solidFill>
              </a:rPr>
              <a:t>Early-Stage Lewy Body Dementia (LBD): Overview</a:t>
            </a:r>
            <a:endParaRPr lang="en-US" dirty="0"/>
          </a:p>
        </p:txBody>
      </p:sp>
      <p:sp>
        <p:nvSpPr>
          <p:cNvPr id="3" name="Content Placeholder 2"/>
          <p:cNvSpPr>
            <a:spLocks noGrp="1"/>
          </p:cNvSpPr>
          <p:nvPr>
            <p:ph idx="1"/>
          </p:nvPr>
        </p:nvSpPr>
        <p:spPr>
          <a:xfrm>
            <a:off x="502920" y="1463040"/>
            <a:ext cx="8229600" cy="4525963"/>
          </a:xfrm>
        </p:spPr>
        <p:txBody>
          <a:bodyPr>
            <a:noAutofit/>
          </a:bodyPr>
          <a:lstStyle/>
          <a:p>
            <a:pPr lvl="0"/>
            <a:r>
              <a:rPr lang="en-US" sz="2000" dirty="0"/>
              <a:t>LBD encompasses dementia with </a:t>
            </a:r>
            <a:r>
              <a:rPr lang="en-US" sz="2000" dirty="0" err="1"/>
              <a:t>Lewy</a:t>
            </a:r>
            <a:r>
              <a:rPr lang="en-US" sz="2000" dirty="0"/>
              <a:t> bodies (DLB) and Parkinson’s Disease Dementia (PDD).</a:t>
            </a:r>
          </a:p>
          <a:p>
            <a:pPr lvl="0"/>
            <a:r>
              <a:rPr lang="en-US" dirty="0"/>
              <a:t>Defining features of LBD include cognitive impairment, motor Parkinsonism, behavior and mood changes, plus alterations in sleep and autonomic function (</a:t>
            </a:r>
            <a:r>
              <a:rPr lang="en-US" dirty="0" err="1"/>
              <a:t>Aarsland</a:t>
            </a:r>
            <a:r>
              <a:rPr lang="en-US" sz="2000" dirty="0"/>
              <a:t>, 2016). </a:t>
            </a:r>
          </a:p>
        </p:txBody>
      </p:sp>
    </p:spTree>
    <p:extLst>
      <p:ext uri="{BB962C8B-B14F-4D97-AF65-F5344CB8AC3E}">
        <p14:creationId xmlns:p14="http://schemas.microsoft.com/office/powerpoint/2010/main" val="9083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solidFill>
                  <a:schemeClr val="tx2"/>
                </a:solidFill>
              </a:rPr>
              <a:t>Outline</a:t>
            </a:r>
          </a:p>
        </p:txBody>
      </p:sp>
      <p:pic>
        <p:nvPicPr>
          <p:cNvPr id="6" name="Picture Placeholder 5" descr="Thumbnail photo of woman mixing food in a bowl."/>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2851" r="12851"/>
          <a:stretch>
            <a:fillRect/>
          </a:stretch>
        </p:blipFill>
        <p:spPr/>
      </p:pic>
      <p:sp>
        <p:nvSpPr>
          <p:cNvPr id="3" name="Content Placeholder 2"/>
          <p:cNvSpPr>
            <a:spLocks noGrp="1"/>
          </p:cNvSpPr>
          <p:nvPr>
            <p:ph idx="1"/>
          </p:nvPr>
        </p:nvSpPr>
        <p:spPr>
          <a:xfrm>
            <a:off x="457200" y="1560945"/>
            <a:ext cx="8229600" cy="4521200"/>
          </a:xfrm>
        </p:spPr>
        <p:txBody>
          <a:bodyPr>
            <a:noAutofit/>
          </a:bodyPr>
          <a:lstStyle/>
          <a:p>
            <a:pPr lvl="0">
              <a:lnSpc>
                <a:spcPct val="120000"/>
              </a:lnSpc>
            </a:pPr>
            <a:r>
              <a:rPr lang="en-US" sz="2200" dirty="0"/>
              <a:t>Introduction</a:t>
            </a:r>
          </a:p>
          <a:p>
            <a:pPr lvl="0">
              <a:lnSpc>
                <a:spcPct val="120000"/>
              </a:lnSpc>
            </a:pPr>
            <a:r>
              <a:rPr lang="en-US" sz="2000" dirty="0"/>
              <a:t>Manifestations of early-stage dementia:</a:t>
            </a:r>
          </a:p>
          <a:p>
            <a:pPr lvl="1">
              <a:lnSpc>
                <a:spcPct val="120000"/>
              </a:lnSpc>
              <a:buFont typeface="Courier New" panose="02070309020205020404" pitchFamily="49" charset="0"/>
              <a:buChar char="o"/>
            </a:pPr>
            <a:r>
              <a:rPr lang="en-US" sz="2000" dirty="0"/>
              <a:t>Overview</a:t>
            </a:r>
          </a:p>
          <a:p>
            <a:pPr lvl="1">
              <a:lnSpc>
                <a:spcPct val="120000"/>
              </a:lnSpc>
              <a:buFont typeface="Courier New" panose="02070309020205020404" pitchFamily="49" charset="0"/>
              <a:buChar char="o"/>
            </a:pPr>
            <a:r>
              <a:rPr lang="en-US" sz="2000" dirty="0"/>
              <a:t>Alzheimer’s disease (AD)</a:t>
            </a:r>
          </a:p>
          <a:p>
            <a:pPr lvl="1">
              <a:lnSpc>
                <a:spcPct val="120000"/>
              </a:lnSpc>
              <a:buFont typeface="Courier New" panose="02070309020205020404" pitchFamily="49" charset="0"/>
              <a:buChar char="o"/>
            </a:pPr>
            <a:r>
              <a:rPr lang="en-US" sz="2000" spc="-100" dirty="0"/>
              <a:t>Vascular dementia (</a:t>
            </a:r>
            <a:r>
              <a:rPr lang="en-US" sz="2000" spc="-100" dirty="0" err="1"/>
              <a:t>VaD</a:t>
            </a:r>
            <a:r>
              <a:rPr lang="en-US" sz="2000" spc="-100" dirty="0"/>
              <a:t>) (and vascular cognitive impairment [VCI])</a:t>
            </a:r>
          </a:p>
          <a:p>
            <a:pPr lvl="1">
              <a:lnSpc>
                <a:spcPct val="120000"/>
              </a:lnSpc>
              <a:buFont typeface="Courier New" panose="02070309020205020404" pitchFamily="49" charset="0"/>
              <a:buChar char="o"/>
            </a:pPr>
            <a:r>
              <a:rPr lang="en-US" sz="2000" dirty="0"/>
              <a:t>Lewy body dementia (LBD) </a:t>
            </a:r>
          </a:p>
          <a:p>
            <a:pPr lvl="1">
              <a:lnSpc>
                <a:spcPct val="120000"/>
              </a:lnSpc>
              <a:buFont typeface="Courier New" panose="02070309020205020404" pitchFamily="49" charset="0"/>
              <a:buChar char="o"/>
            </a:pPr>
            <a:r>
              <a:rPr lang="en-US" sz="2000" dirty="0"/>
              <a:t>Frontotemporal degeneration (FTD)</a:t>
            </a:r>
          </a:p>
          <a:p>
            <a:pPr>
              <a:lnSpc>
                <a:spcPct val="120000"/>
              </a:lnSpc>
            </a:pPr>
            <a:r>
              <a:rPr lang="en-US" sz="2000" dirty="0"/>
              <a:t>General strategies to address manifestations of dementia</a:t>
            </a:r>
          </a:p>
          <a:p>
            <a:r>
              <a:rPr lang="en-US" sz="2000" dirty="0"/>
              <a:t>Identifying transitions to middle-stage dementia</a:t>
            </a:r>
          </a:p>
          <a:p>
            <a:r>
              <a:rPr lang="en-US" sz="2000" dirty="0"/>
              <a:t>Addressing common manifestations and care partner issues of </a:t>
            </a:r>
            <a:br>
              <a:rPr lang="en-US" sz="2000" dirty="0"/>
            </a:br>
            <a:r>
              <a:rPr lang="en-US" sz="2000" dirty="0"/>
              <a:t>early-stage dementia</a:t>
            </a:r>
          </a:p>
        </p:txBody>
      </p:sp>
    </p:spTree>
    <p:extLst>
      <p:ext uri="{BB962C8B-B14F-4D97-AF65-F5344CB8AC3E}">
        <p14:creationId xmlns:p14="http://schemas.microsoft.com/office/powerpoint/2010/main" val="563454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2920" y="609600"/>
            <a:ext cx="8229600" cy="685800"/>
          </a:xfrm>
        </p:spPr>
        <p:txBody>
          <a:bodyPr>
            <a:noAutofit/>
          </a:bodyPr>
          <a:lstStyle/>
          <a:p>
            <a:pPr algn="l"/>
            <a:r>
              <a:rPr lang="en-US" sz="2800" b="1" dirty="0">
                <a:solidFill>
                  <a:schemeClr val="tx2"/>
                </a:solidFill>
              </a:rPr>
              <a:t>Early-Stage Lewy Body Dementia (LBD): Overview </a:t>
            </a:r>
            <a:r>
              <a:rPr lang="en-US" sz="2800" dirty="0">
                <a:solidFill>
                  <a:schemeClr val="tx2"/>
                </a:solidFill>
              </a:rPr>
              <a:t>(continued)</a:t>
            </a:r>
            <a:endParaRPr lang="en-US" sz="2800" dirty="0"/>
          </a:p>
        </p:txBody>
      </p:sp>
      <p:sp>
        <p:nvSpPr>
          <p:cNvPr id="3" name="Content Placeholder 2"/>
          <p:cNvSpPr>
            <a:spLocks noGrp="1"/>
          </p:cNvSpPr>
          <p:nvPr>
            <p:ph idx="1"/>
          </p:nvPr>
        </p:nvSpPr>
        <p:spPr>
          <a:xfrm>
            <a:off x="457200" y="1722437"/>
            <a:ext cx="8229600" cy="4525963"/>
          </a:xfrm>
        </p:spPr>
        <p:txBody>
          <a:bodyPr>
            <a:normAutofit fontScale="92500"/>
          </a:bodyPr>
          <a:lstStyle/>
          <a:p>
            <a:pPr lvl="0"/>
            <a:r>
              <a:rPr lang="en-US" sz="2200" dirty="0"/>
              <a:t>DLB and PDD share many clinical and pathological similarities and are sometimes considered as different points on a spectrum (</a:t>
            </a:r>
            <a:r>
              <a:rPr lang="en-US" sz="2200" dirty="0" err="1"/>
              <a:t>Aarsland</a:t>
            </a:r>
            <a:r>
              <a:rPr lang="en-US" sz="2200" dirty="0"/>
              <a:t>, 2016; Connolly &amp; Fox, 2014). </a:t>
            </a:r>
          </a:p>
          <a:p>
            <a:pPr lvl="1">
              <a:buFont typeface="Courier New" panose="02070309020205020404" pitchFamily="49" charset="0"/>
              <a:buChar char="o"/>
            </a:pPr>
            <a:r>
              <a:rPr lang="en-US" sz="2200" dirty="0"/>
              <a:t>PDD is characterized by a period of pure motor symptoms first; cognitive symptoms develop more than a year after onset of movement problems (</a:t>
            </a:r>
            <a:r>
              <a:rPr lang="en-US" sz="2200" dirty="0" err="1"/>
              <a:t>Aarsland</a:t>
            </a:r>
            <a:r>
              <a:rPr lang="en-US" sz="2200" dirty="0"/>
              <a:t>, 2016; Miller &amp; </a:t>
            </a:r>
            <a:r>
              <a:rPr lang="en-US" sz="2200" dirty="0" err="1"/>
              <a:t>Boeve</a:t>
            </a:r>
            <a:r>
              <a:rPr lang="en-US" sz="2200" dirty="0"/>
              <a:t>, 2011).</a:t>
            </a:r>
          </a:p>
          <a:p>
            <a:pPr lvl="1">
              <a:buFont typeface="Courier New" panose="02070309020205020404" pitchFamily="49" charset="0"/>
              <a:buChar char="o"/>
            </a:pPr>
            <a:r>
              <a:rPr lang="en-US" sz="2200" dirty="0"/>
              <a:t>DLB occurs in older adults, who develop before or around the same time as motor symptoms (Connolly &amp; Fox, 2014) and is often associated with a more severe course than PDD (</a:t>
            </a:r>
            <a:r>
              <a:rPr lang="en-US" sz="2200" dirty="0" err="1"/>
              <a:t>Aarsland</a:t>
            </a:r>
            <a:r>
              <a:rPr lang="en-US" sz="2200" dirty="0"/>
              <a:t>, 2016).</a:t>
            </a:r>
          </a:p>
          <a:p>
            <a:r>
              <a:rPr lang="en-US" sz="2200" dirty="0"/>
              <a:t>LBD rate of decline is much faster and its survival time is shorter compared with AD (</a:t>
            </a:r>
            <a:r>
              <a:rPr lang="en-US" sz="2200" dirty="0" err="1"/>
              <a:t>Aarsland</a:t>
            </a:r>
            <a:r>
              <a:rPr lang="en-US" sz="2200" dirty="0"/>
              <a:t>, 2016).</a:t>
            </a:r>
          </a:p>
          <a:p>
            <a:r>
              <a:rPr lang="en-US" sz="2200" dirty="0"/>
              <a:t>Greater impairments are associated with DLB than with PDD (</a:t>
            </a:r>
            <a:r>
              <a:rPr lang="en-US" sz="2200" dirty="0" err="1"/>
              <a:t>Jicha</a:t>
            </a:r>
            <a:r>
              <a:rPr lang="en-US" sz="2200" dirty="0"/>
              <a:t> et al., 2010; Yoon, et al., 2014).</a:t>
            </a:r>
            <a:endParaRPr lang="en-US" dirty="0"/>
          </a:p>
        </p:txBody>
      </p:sp>
    </p:spTree>
    <p:extLst>
      <p:ext uri="{BB962C8B-B14F-4D97-AF65-F5344CB8AC3E}">
        <p14:creationId xmlns:p14="http://schemas.microsoft.com/office/powerpoint/2010/main" val="2018114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rmAutofit fontScale="90000"/>
          </a:bodyPr>
          <a:lstStyle/>
          <a:p>
            <a:pPr algn="l"/>
            <a:r>
              <a:rPr lang="en-US" sz="3100" b="1" dirty="0">
                <a:solidFill>
                  <a:schemeClr val="tx2"/>
                </a:solidFill>
              </a:rPr>
              <a:t>Early-Stage LBD: Clinical Manifestations </a:t>
            </a:r>
            <a:endParaRPr lang="en-US" sz="3100" dirty="0">
              <a:solidFill>
                <a:schemeClr val="tx2"/>
              </a:solidFill>
            </a:endParaRPr>
          </a:p>
        </p:txBody>
      </p:sp>
      <p:sp>
        <p:nvSpPr>
          <p:cNvPr id="3" name="Content Placeholder 2"/>
          <p:cNvSpPr>
            <a:spLocks noGrp="1"/>
          </p:cNvSpPr>
          <p:nvPr>
            <p:ph idx="1"/>
          </p:nvPr>
        </p:nvSpPr>
        <p:spPr>
          <a:xfrm>
            <a:off x="502920" y="1490472"/>
            <a:ext cx="8229600" cy="4343399"/>
          </a:xfrm>
        </p:spPr>
        <p:txBody>
          <a:bodyPr>
            <a:noAutofit/>
          </a:bodyPr>
          <a:lstStyle/>
          <a:p>
            <a:pPr lvl="0"/>
            <a:r>
              <a:rPr lang="en-US" sz="2000" dirty="0"/>
              <a:t>Marked attentional and executive function disorders are present in LBD with significant cognitive fluctuations (</a:t>
            </a:r>
            <a:r>
              <a:rPr lang="en-US" sz="2000" dirty="0" err="1"/>
              <a:t>Karantzoulis</a:t>
            </a:r>
            <a:r>
              <a:rPr lang="en-US" sz="2000" dirty="0"/>
              <a:t> et al., 2011; Lee et al., 2012).</a:t>
            </a:r>
          </a:p>
          <a:p>
            <a:pPr lvl="0"/>
            <a:r>
              <a:rPr lang="en-US" sz="2000" dirty="0"/>
              <a:t>Rapid eye movement (REM) behavioral disorder (RBD) is a sleep difficulty predominantly associated with LBD (</a:t>
            </a:r>
            <a:r>
              <a:rPr lang="en-US" sz="2000" dirty="0" err="1"/>
              <a:t>Karantzoulis</a:t>
            </a:r>
            <a:r>
              <a:rPr lang="en-US" sz="2000" dirty="0"/>
              <a:t> et al., 2013; Mayo Clinic, 2018).</a:t>
            </a:r>
          </a:p>
          <a:p>
            <a:pPr lvl="0"/>
            <a:r>
              <a:rPr lang="en-US" sz="2000" dirty="0"/>
              <a:t>Mild cognitive impairment (MCI) is present at the time of PD diagnosis in about one-third of individuals and in approximately half of all older adults afflicted with </a:t>
            </a:r>
            <a:r>
              <a:rPr lang="en-US" sz="2000" dirty="0" err="1"/>
              <a:t>nondemented</a:t>
            </a:r>
            <a:r>
              <a:rPr lang="en-US" sz="2000" dirty="0"/>
              <a:t> Parkinson’s disease after 5 years (</a:t>
            </a:r>
            <a:r>
              <a:rPr lang="en-US" sz="2000" dirty="0" err="1"/>
              <a:t>Aarsland</a:t>
            </a:r>
            <a:r>
              <a:rPr lang="en-US" sz="2000" dirty="0"/>
              <a:t>, 2016; Connolly et al., 2013). </a:t>
            </a:r>
          </a:p>
          <a:p>
            <a:pPr lvl="0"/>
            <a:r>
              <a:rPr lang="en-US" sz="2000" dirty="0"/>
              <a:t>Hallucinations are among the most common core features of DLB prior to the initial evaluation, followed by Parkinsonism and cognitive fluctuations (</a:t>
            </a:r>
            <a:r>
              <a:rPr lang="en-US" sz="2000" dirty="0" err="1"/>
              <a:t>Auning</a:t>
            </a:r>
            <a:r>
              <a:rPr lang="en-US" sz="2000" dirty="0"/>
              <a:t> et al., 2011).</a:t>
            </a:r>
          </a:p>
        </p:txBody>
      </p:sp>
    </p:spTree>
    <p:extLst>
      <p:ext uri="{BB962C8B-B14F-4D97-AF65-F5344CB8AC3E}">
        <p14:creationId xmlns:p14="http://schemas.microsoft.com/office/powerpoint/2010/main" val="1292661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rmAutofit fontScale="90000"/>
          </a:bodyPr>
          <a:lstStyle/>
          <a:p>
            <a:pPr algn="l"/>
            <a:r>
              <a:rPr lang="en-US" sz="3100" b="1" dirty="0">
                <a:solidFill>
                  <a:schemeClr val="tx2"/>
                </a:solidFill>
              </a:rPr>
              <a:t>LBD Versus Alzheimer’s Disease</a:t>
            </a:r>
            <a:endParaRPr lang="en-US" dirty="0"/>
          </a:p>
        </p:txBody>
      </p:sp>
      <p:sp>
        <p:nvSpPr>
          <p:cNvPr id="3" name="Content Placeholder 2"/>
          <p:cNvSpPr>
            <a:spLocks noGrp="1"/>
          </p:cNvSpPr>
          <p:nvPr>
            <p:ph idx="1"/>
          </p:nvPr>
        </p:nvSpPr>
        <p:spPr>
          <a:xfrm>
            <a:off x="502920" y="1490472"/>
            <a:ext cx="8229600" cy="4525963"/>
          </a:xfrm>
        </p:spPr>
        <p:txBody>
          <a:bodyPr>
            <a:normAutofit fontScale="70000" lnSpcReduction="20000"/>
          </a:bodyPr>
          <a:lstStyle/>
          <a:p>
            <a:pPr marL="0" lvl="0" indent="0">
              <a:buNone/>
            </a:pPr>
            <a:r>
              <a:rPr lang="en-US" sz="2900" dirty="0"/>
              <a:t>LBD and Alzheimer’s disease have some similarities and numerous differences (</a:t>
            </a:r>
            <a:r>
              <a:rPr lang="en-US" sz="2900" dirty="0" err="1"/>
              <a:t>Auning</a:t>
            </a:r>
            <a:r>
              <a:rPr lang="en-US" sz="2900" dirty="0"/>
              <a:t> et al., 2011; </a:t>
            </a:r>
            <a:r>
              <a:rPr lang="en-US" sz="2900" dirty="0" err="1"/>
              <a:t>Karantzoulis</a:t>
            </a:r>
            <a:r>
              <a:rPr lang="en-US" sz="2900" dirty="0"/>
              <a:t> et al., 2011). Compared with persons with Alzheimer’s disease, persons with LBD are:</a:t>
            </a:r>
          </a:p>
          <a:p>
            <a:pPr lvl="1">
              <a:buFont typeface="Arial" panose="020B0604020202020204" pitchFamily="34" charset="0"/>
              <a:buChar char="•"/>
            </a:pPr>
            <a:r>
              <a:rPr lang="en-US" sz="2900" dirty="0"/>
              <a:t>More likely to have psychiatric symptoms and more functional impairments at time of diagnosis (Connolly et al., 2013; Grover et al., 2015; </a:t>
            </a:r>
            <a:r>
              <a:rPr lang="en-US" sz="2900" dirty="0" err="1"/>
              <a:t>Karantzoulis</a:t>
            </a:r>
            <a:r>
              <a:rPr lang="en-US" sz="2900" dirty="0"/>
              <a:t> &amp; Galvin, 2011) </a:t>
            </a:r>
          </a:p>
          <a:p>
            <a:pPr lvl="1">
              <a:buFont typeface="Arial" panose="020B0604020202020204" pitchFamily="34" charset="0"/>
              <a:buChar char="•"/>
            </a:pPr>
            <a:r>
              <a:rPr lang="en-US" sz="2900" dirty="0"/>
              <a:t>More likely to have sleep disturbances, cognitive fluctuations, well-formed visual hallucinations, and muscle rigidity or Parkinsonian movement problems early in the disease (ACT on Alzheimer’s, 2012; </a:t>
            </a:r>
            <a:r>
              <a:rPr lang="en-US" sz="2900" dirty="0" err="1"/>
              <a:t>Auning</a:t>
            </a:r>
            <a:r>
              <a:rPr lang="en-US" sz="2900" dirty="0"/>
              <a:t> et al., 2011)</a:t>
            </a:r>
          </a:p>
          <a:p>
            <a:pPr lvl="1">
              <a:buFont typeface="Arial" panose="020B0604020202020204" pitchFamily="34" charset="0"/>
              <a:buChar char="•"/>
            </a:pPr>
            <a:r>
              <a:rPr lang="en-US" sz="2900" dirty="0"/>
              <a:t>Likely to have pronounced visuospatial impairments in LBD that appear earlier in the disease course (</a:t>
            </a:r>
            <a:r>
              <a:rPr lang="en-US" sz="2900" dirty="0" err="1"/>
              <a:t>Karantzoulis</a:t>
            </a:r>
            <a:r>
              <a:rPr lang="en-US" sz="2900" dirty="0"/>
              <a:t> et al. 2012)</a:t>
            </a:r>
          </a:p>
          <a:p>
            <a:pPr lvl="1">
              <a:buFont typeface="Arial" panose="020B0604020202020204" pitchFamily="34" charset="0"/>
              <a:buChar char="•"/>
            </a:pPr>
            <a:r>
              <a:rPr lang="en-US" sz="2900" dirty="0"/>
              <a:t>Memory may be relatively intact in early LBD; in later stage disease, LBD is harder to differentiate from AD (</a:t>
            </a:r>
            <a:r>
              <a:rPr lang="en-US" sz="2900" dirty="0" err="1"/>
              <a:t>Karantzoulis</a:t>
            </a:r>
            <a:r>
              <a:rPr lang="en-US" sz="2900" dirty="0"/>
              <a:t> et al., 2011)</a:t>
            </a:r>
          </a:p>
          <a:p>
            <a:pPr lvl="1">
              <a:buFont typeface="Arial" panose="020B0604020202020204" pitchFamily="34" charset="0"/>
              <a:buChar char="•"/>
            </a:pPr>
            <a:r>
              <a:rPr lang="en-US" sz="2900" dirty="0"/>
              <a:t>More likely to have </a:t>
            </a:r>
            <a:r>
              <a:rPr lang="en-US" sz="2900" dirty="0" err="1"/>
              <a:t>nonmotor</a:t>
            </a:r>
            <a:r>
              <a:rPr lang="en-US" sz="2900" dirty="0"/>
              <a:t> behavioral symptoms (</a:t>
            </a:r>
            <a:r>
              <a:rPr lang="en-US" sz="2900" dirty="0" err="1"/>
              <a:t>Aarsland</a:t>
            </a:r>
            <a:r>
              <a:rPr lang="en-US" sz="2900" dirty="0"/>
              <a:t>, 2016; Grover et al., 2015; Wood et al., 2010)</a:t>
            </a:r>
          </a:p>
        </p:txBody>
      </p:sp>
    </p:spTree>
    <p:extLst>
      <p:ext uri="{BB962C8B-B14F-4D97-AF65-F5344CB8AC3E}">
        <p14:creationId xmlns:p14="http://schemas.microsoft.com/office/powerpoint/2010/main" val="882246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08214"/>
            <a:ext cx="8229600" cy="734786"/>
          </a:xfrm>
        </p:spPr>
        <p:txBody>
          <a:bodyPr>
            <a:normAutofit fontScale="90000"/>
          </a:bodyPr>
          <a:lstStyle/>
          <a:p>
            <a:pPr algn="l"/>
            <a:r>
              <a:rPr lang="en-US" sz="3100" b="1" dirty="0">
                <a:solidFill>
                  <a:schemeClr val="tx2"/>
                </a:solidFill>
              </a:rPr>
              <a:t>Early-Stage Frontotemporal Degeneration (FTD): Overview</a:t>
            </a:r>
            <a:endParaRPr lang="en-US" sz="3100" dirty="0">
              <a:solidFill>
                <a:schemeClr val="tx2"/>
              </a:solidFill>
            </a:endParaRPr>
          </a:p>
        </p:txBody>
      </p:sp>
      <p:sp>
        <p:nvSpPr>
          <p:cNvPr id="3" name="Content Placeholder 2"/>
          <p:cNvSpPr>
            <a:spLocks noGrp="1"/>
          </p:cNvSpPr>
          <p:nvPr>
            <p:ph idx="1"/>
          </p:nvPr>
        </p:nvSpPr>
        <p:spPr>
          <a:xfrm>
            <a:off x="457200" y="1463040"/>
            <a:ext cx="8229600" cy="4525963"/>
          </a:xfrm>
        </p:spPr>
        <p:txBody>
          <a:bodyPr>
            <a:noAutofit/>
          </a:bodyPr>
          <a:lstStyle/>
          <a:p>
            <a:pPr lvl="0"/>
            <a:r>
              <a:rPr lang="en-US" sz="2000" dirty="0"/>
              <a:t>FTD is a heterogeneous group of diseases with overlapping clinical symptoms but different causative genes and differing underlying pathologies (</a:t>
            </a:r>
            <a:r>
              <a:rPr lang="en-US" sz="2000" dirty="0" err="1"/>
              <a:t>Lashley</a:t>
            </a:r>
            <a:r>
              <a:rPr lang="en-US" sz="2000" dirty="0"/>
              <a:t> et al., 2015; </a:t>
            </a:r>
            <a:r>
              <a:rPr lang="en-US" sz="2000" dirty="0" err="1"/>
              <a:t>Riedl</a:t>
            </a:r>
            <a:r>
              <a:rPr lang="en-US" sz="2000" dirty="0"/>
              <a:t> et al., 2014).</a:t>
            </a:r>
          </a:p>
          <a:p>
            <a:pPr lvl="0"/>
            <a:r>
              <a:rPr lang="en-US" sz="2000" dirty="0"/>
              <a:t>FTD is caused by damage to frontal and/or temporal lobes (</a:t>
            </a:r>
            <a:r>
              <a:rPr lang="en-US" sz="2000" dirty="0" err="1"/>
              <a:t>Piguet</a:t>
            </a:r>
            <a:r>
              <a:rPr lang="en-US" sz="2000" dirty="0"/>
              <a:t> et al., 2011). Impairments generally progress quickly but memory often remains intact.</a:t>
            </a:r>
          </a:p>
          <a:p>
            <a:pPr lvl="0"/>
            <a:r>
              <a:rPr lang="en-US" sz="2000" dirty="0"/>
              <a:t>Distinctive clinical syndromes, with heterogeneous neuropathology (NIA, 2017b):</a:t>
            </a:r>
          </a:p>
          <a:p>
            <a:pPr lvl="1">
              <a:buFont typeface="Courier New" panose="02070309020205020404" pitchFamily="49" charset="0"/>
              <a:buChar char="o"/>
            </a:pPr>
            <a:r>
              <a:rPr lang="en-US" sz="2000" dirty="0"/>
              <a:t>Progressive behavior/personality decline (</a:t>
            </a:r>
            <a:r>
              <a:rPr lang="en-US" sz="2000" dirty="0" err="1"/>
              <a:t>Borroni</a:t>
            </a:r>
            <a:r>
              <a:rPr lang="en-US" sz="2000" dirty="0"/>
              <a:t> et al., 2015; </a:t>
            </a:r>
            <a:r>
              <a:rPr lang="en-US" sz="2000" dirty="0" err="1"/>
              <a:t>Mioshi</a:t>
            </a:r>
            <a:r>
              <a:rPr lang="en-US" sz="2000" dirty="0"/>
              <a:t> et al., 2010)</a:t>
            </a:r>
          </a:p>
          <a:p>
            <a:pPr lvl="1">
              <a:buFont typeface="Courier New" panose="02070309020205020404" pitchFamily="49" charset="0"/>
              <a:buChar char="o"/>
            </a:pPr>
            <a:r>
              <a:rPr lang="en-US" sz="2000" dirty="0"/>
              <a:t>Progressive language decline: Primary progressive aphasia (PPA) initially language related (</a:t>
            </a:r>
            <a:r>
              <a:rPr lang="en-US" sz="2000" dirty="0" err="1"/>
              <a:t>Kremen</a:t>
            </a:r>
            <a:r>
              <a:rPr lang="en-US" sz="2000" dirty="0"/>
              <a:t> et al., 2011; </a:t>
            </a:r>
            <a:r>
              <a:rPr lang="en-US" sz="2000" dirty="0" err="1"/>
              <a:t>Mioshi</a:t>
            </a:r>
            <a:r>
              <a:rPr lang="en-US" sz="2000" dirty="0"/>
              <a:t> et al., 2010; </a:t>
            </a:r>
            <a:r>
              <a:rPr lang="en-US" sz="2000" dirty="0" err="1"/>
              <a:t>Piguet</a:t>
            </a:r>
            <a:r>
              <a:rPr lang="en-US" sz="2000" dirty="0"/>
              <a:t> et al, 2011)</a:t>
            </a:r>
          </a:p>
          <a:p>
            <a:pPr lvl="1">
              <a:buFont typeface="Courier New" panose="02070309020205020404" pitchFamily="49" charset="0"/>
              <a:buChar char="o"/>
            </a:pPr>
            <a:r>
              <a:rPr lang="en-US" sz="2000" dirty="0"/>
              <a:t>Progressive motor decline (less common) (NIA, 2017b)</a:t>
            </a:r>
          </a:p>
        </p:txBody>
      </p:sp>
    </p:spTree>
    <p:extLst>
      <p:ext uri="{BB962C8B-B14F-4D97-AF65-F5344CB8AC3E}">
        <p14:creationId xmlns:p14="http://schemas.microsoft.com/office/powerpoint/2010/main" val="1099387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0173" y="587830"/>
            <a:ext cx="8229600" cy="783770"/>
          </a:xfrm>
        </p:spPr>
        <p:txBody>
          <a:bodyPr>
            <a:normAutofit fontScale="90000"/>
          </a:bodyPr>
          <a:lstStyle/>
          <a:p>
            <a:pPr algn="l"/>
            <a:r>
              <a:rPr lang="en-US" sz="3100" b="1" dirty="0">
                <a:solidFill>
                  <a:schemeClr val="tx2"/>
                </a:solidFill>
              </a:rPr>
              <a:t>Early-Stage Frontotemporal Degeneration (FTD): Overview </a:t>
            </a:r>
            <a:r>
              <a:rPr lang="en-US" sz="3100" dirty="0">
                <a:solidFill>
                  <a:schemeClr val="tx2"/>
                </a:solidFill>
              </a:rPr>
              <a:t>(continued)</a:t>
            </a:r>
          </a:p>
        </p:txBody>
      </p:sp>
      <p:sp>
        <p:nvSpPr>
          <p:cNvPr id="3" name="Content Placeholder 2"/>
          <p:cNvSpPr>
            <a:spLocks noGrp="1"/>
          </p:cNvSpPr>
          <p:nvPr>
            <p:ph idx="1"/>
          </p:nvPr>
        </p:nvSpPr>
        <p:spPr>
          <a:xfrm>
            <a:off x="609600" y="1719072"/>
            <a:ext cx="7620000" cy="1692771"/>
          </a:xfrm>
        </p:spPr>
        <p:txBody>
          <a:bodyPr/>
          <a:lstStyle/>
          <a:p>
            <a:pPr lvl="0"/>
            <a:r>
              <a:rPr lang="en-US" sz="2000" dirty="0"/>
              <a:t>Persons with FTD demonstrate changes in behavior and personality, language problems, and motor problems (Ferrari et al., 2011; NIA, 2017b; </a:t>
            </a:r>
            <a:r>
              <a:rPr lang="en-US" sz="2000" dirty="0" err="1"/>
              <a:t>Piguet</a:t>
            </a:r>
            <a:r>
              <a:rPr lang="en-US" sz="2000" dirty="0"/>
              <a:t> et al., 2011).</a:t>
            </a:r>
          </a:p>
          <a:p>
            <a:pPr lvl="0"/>
            <a:r>
              <a:rPr lang="en-US" sz="2000" dirty="0"/>
              <a:t>Memory impairment is minimal in early stages (</a:t>
            </a:r>
            <a:r>
              <a:rPr lang="en-US" sz="2000" dirty="0" err="1"/>
              <a:t>Arlt</a:t>
            </a:r>
            <a:r>
              <a:rPr lang="en-US" sz="2000" dirty="0"/>
              <a:t>, 2013; Schubert et al., 2016).</a:t>
            </a:r>
            <a:endParaRPr lang="en-US" dirty="0"/>
          </a:p>
        </p:txBody>
      </p:sp>
    </p:spTree>
    <p:extLst>
      <p:ext uri="{BB962C8B-B14F-4D97-AF65-F5344CB8AC3E}">
        <p14:creationId xmlns:p14="http://schemas.microsoft.com/office/powerpoint/2010/main" val="1172599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57200"/>
            <a:ext cx="8229600" cy="685800"/>
          </a:xfrm>
        </p:spPr>
        <p:txBody>
          <a:bodyPr>
            <a:noAutofit/>
          </a:bodyPr>
          <a:lstStyle/>
          <a:p>
            <a:pPr algn="l"/>
            <a:r>
              <a:rPr lang="en-US" sz="2800" b="1" dirty="0">
                <a:solidFill>
                  <a:schemeClr val="tx2"/>
                </a:solidFill>
              </a:rPr>
              <a:t>Behavioral Variant Frontotemporal Degeneration (</a:t>
            </a:r>
            <a:r>
              <a:rPr lang="en-US" sz="2800" b="1" dirty="0" err="1">
                <a:solidFill>
                  <a:schemeClr val="tx2"/>
                </a:solidFill>
              </a:rPr>
              <a:t>bvFTD</a:t>
            </a:r>
            <a:r>
              <a:rPr lang="en-US" sz="2800" b="1" dirty="0">
                <a:solidFill>
                  <a:schemeClr val="tx2"/>
                </a:solidFill>
              </a:rPr>
              <a:t>): Clinical Manifestations</a:t>
            </a:r>
            <a:endParaRPr lang="en-US" sz="2800" dirty="0">
              <a:solidFill>
                <a:schemeClr val="tx2"/>
              </a:solidFill>
            </a:endParaRPr>
          </a:p>
        </p:txBody>
      </p:sp>
      <p:sp>
        <p:nvSpPr>
          <p:cNvPr id="3" name="Content Placeholder 2"/>
          <p:cNvSpPr>
            <a:spLocks noGrp="1"/>
          </p:cNvSpPr>
          <p:nvPr>
            <p:ph idx="1"/>
          </p:nvPr>
        </p:nvSpPr>
        <p:spPr>
          <a:xfrm>
            <a:off x="502920" y="1289958"/>
            <a:ext cx="8229600" cy="4833256"/>
          </a:xfrm>
        </p:spPr>
        <p:txBody>
          <a:bodyPr>
            <a:noAutofit/>
          </a:bodyPr>
          <a:lstStyle/>
          <a:p>
            <a:pPr lvl="0"/>
            <a:r>
              <a:rPr lang="en-US" sz="1800" dirty="0"/>
              <a:t>FTD is a progressive disorder with no clear indications of transition points between stages (</a:t>
            </a:r>
            <a:r>
              <a:rPr lang="en-US" sz="1800" dirty="0" err="1"/>
              <a:t>Borroni</a:t>
            </a:r>
            <a:r>
              <a:rPr lang="en-US" sz="1800" dirty="0"/>
              <a:t> et al., 2015; </a:t>
            </a:r>
            <a:r>
              <a:rPr lang="en-US" sz="1800" dirty="0" err="1"/>
              <a:t>Mioshi</a:t>
            </a:r>
            <a:r>
              <a:rPr lang="en-US" sz="1800" dirty="0"/>
              <a:t> et al., 2010). </a:t>
            </a:r>
          </a:p>
          <a:p>
            <a:pPr lvl="0"/>
            <a:r>
              <a:rPr lang="en-US" sz="1800" dirty="0"/>
              <a:t>Persons with early stage </a:t>
            </a:r>
            <a:r>
              <a:rPr lang="en-US" sz="1800" dirty="0" err="1"/>
              <a:t>bvFTD</a:t>
            </a:r>
            <a:r>
              <a:rPr lang="en-US" sz="1800" dirty="0"/>
              <a:t> have (</a:t>
            </a:r>
            <a:r>
              <a:rPr lang="en-US" sz="1800" dirty="0" err="1"/>
              <a:t>Borroni</a:t>
            </a:r>
            <a:r>
              <a:rPr lang="en-US" sz="1800" dirty="0"/>
              <a:t> et al., 2015; </a:t>
            </a:r>
            <a:r>
              <a:rPr lang="en-US" sz="1800" dirty="0" err="1"/>
              <a:t>Mioshi</a:t>
            </a:r>
            <a:r>
              <a:rPr lang="en-US" sz="1800" dirty="0"/>
              <a:t> et al., 2010, NIA, 2017b):</a:t>
            </a:r>
          </a:p>
          <a:p>
            <a:pPr lvl="1">
              <a:buFont typeface="Courier New" panose="02070309020205020404" pitchFamily="49" charset="0"/>
              <a:buChar char="o"/>
            </a:pPr>
            <a:r>
              <a:rPr lang="en-US" sz="1800" dirty="0"/>
              <a:t>Substantially greater functional and behavioral changes compared with PPA (</a:t>
            </a:r>
            <a:r>
              <a:rPr lang="en-US" sz="1800" dirty="0" err="1"/>
              <a:t>Mioshi</a:t>
            </a:r>
            <a:r>
              <a:rPr lang="en-US" sz="1800" dirty="0"/>
              <a:t> et al., 2010).</a:t>
            </a:r>
          </a:p>
          <a:p>
            <a:pPr lvl="1">
              <a:buFont typeface="Courier New" panose="02070309020205020404" pitchFamily="49" charset="0"/>
              <a:buChar char="o"/>
            </a:pPr>
            <a:r>
              <a:rPr lang="en-US" sz="1800" dirty="0"/>
              <a:t>Marked variability in initial symptomatic presentations (</a:t>
            </a:r>
            <a:r>
              <a:rPr lang="en-US" sz="1800" dirty="0" err="1"/>
              <a:t>Karantzoulis</a:t>
            </a:r>
            <a:r>
              <a:rPr lang="en-US" sz="1800" dirty="0"/>
              <a:t> et al., 2011).</a:t>
            </a:r>
          </a:p>
          <a:p>
            <a:pPr lvl="1">
              <a:buFont typeface="Courier New" panose="02070309020205020404" pitchFamily="49" charset="0"/>
              <a:buChar char="o"/>
            </a:pPr>
            <a:r>
              <a:rPr lang="en-US" sz="1800" dirty="0"/>
              <a:t>Behavioral manifestations (NIA, 2017b).</a:t>
            </a:r>
          </a:p>
          <a:p>
            <a:pPr lvl="0"/>
            <a:r>
              <a:rPr lang="en-US" sz="1800" dirty="0"/>
              <a:t>PPA is characterized by progressive</a:t>
            </a:r>
            <a:r>
              <a:rPr lang="en-US" sz="1800" b="1" dirty="0"/>
              <a:t> </a:t>
            </a:r>
            <a:r>
              <a:rPr lang="en-US" sz="1800" dirty="0"/>
              <a:t>language decline, including impaired ability to speak, understand, read, and write (NIA, 2017b) and impairments to knowledge regarding meaning of words and objects (</a:t>
            </a:r>
            <a:r>
              <a:rPr lang="en-US" sz="1800" dirty="0" err="1"/>
              <a:t>Karantzoulis</a:t>
            </a:r>
            <a:r>
              <a:rPr lang="en-US" sz="1800" dirty="0"/>
              <a:t> &amp; Galvin, 2011).</a:t>
            </a:r>
          </a:p>
          <a:p>
            <a:pPr lvl="0"/>
            <a:r>
              <a:rPr lang="en-US" sz="1800" dirty="0"/>
              <a:t>FTD is associated with progressive motor decline: movement problems/slowed movement, muscle rigidity (Parkinsonian symptoms), body stiffness, changes in behavior or language.</a:t>
            </a:r>
          </a:p>
          <a:p>
            <a:pPr lvl="0"/>
            <a:r>
              <a:rPr lang="en-US" sz="1800" dirty="0"/>
              <a:t>Binge eating habits are possible (Ferrari et al., 2011; </a:t>
            </a:r>
            <a:r>
              <a:rPr lang="en-US" sz="1800" dirty="0" err="1"/>
              <a:t>Piguet</a:t>
            </a:r>
            <a:r>
              <a:rPr lang="en-US" sz="1800" dirty="0"/>
              <a:t> et al., 2011).</a:t>
            </a:r>
          </a:p>
        </p:txBody>
      </p:sp>
    </p:spTree>
    <p:extLst>
      <p:ext uri="{BB962C8B-B14F-4D97-AF65-F5344CB8AC3E}">
        <p14:creationId xmlns:p14="http://schemas.microsoft.com/office/powerpoint/2010/main" val="2212991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40871"/>
            <a:ext cx="8229600" cy="816429"/>
          </a:xfrm>
        </p:spPr>
        <p:txBody>
          <a:bodyPr>
            <a:noAutofit/>
          </a:bodyPr>
          <a:lstStyle/>
          <a:p>
            <a:pPr algn="l"/>
            <a:r>
              <a:rPr lang="en-US" sz="2800" b="1" dirty="0">
                <a:solidFill>
                  <a:schemeClr val="tx2"/>
                </a:solidFill>
              </a:rPr>
              <a:t>Early-Stage Behavioral Variant Frontotemporal Degeneration (</a:t>
            </a:r>
            <a:r>
              <a:rPr lang="en-US" sz="2800" b="1" dirty="0" err="1">
                <a:solidFill>
                  <a:schemeClr val="tx2"/>
                </a:solidFill>
              </a:rPr>
              <a:t>bvFTD</a:t>
            </a:r>
            <a:r>
              <a:rPr lang="en-US" sz="2800" b="1" dirty="0">
                <a:solidFill>
                  <a:schemeClr val="tx2"/>
                </a:solidFill>
              </a:rPr>
              <a:t>): Unique Concerns </a:t>
            </a:r>
            <a:endParaRPr lang="en-US" sz="2800" dirty="0">
              <a:solidFill>
                <a:schemeClr val="tx2"/>
              </a:solidFill>
            </a:endParaRPr>
          </a:p>
        </p:txBody>
      </p:sp>
      <p:sp>
        <p:nvSpPr>
          <p:cNvPr id="3" name="Content Placeholder 2"/>
          <p:cNvSpPr>
            <a:spLocks noGrp="1"/>
          </p:cNvSpPr>
          <p:nvPr>
            <p:ph idx="1"/>
          </p:nvPr>
        </p:nvSpPr>
        <p:spPr>
          <a:xfrm>
            <a:off x="502920" y="1463040"/>
            <a:ext cx="8229600" cy="4525963"/>
          </a:xfrm>
        </p:spPr>
        <p:txBody>
          <a:bodyPr>
            <a:noAutofit/>
          </a:bodyPr>
          <a:lstStyle/>
          <a:p>
            <a:pPr lvl="0"/>
            <a:r>
              <a:rPr lang="en-US" sz="2000" dirty="0"/>
              <a:t>Disinhibition (</a:t>
            </a:r>
            <a:r>
              <a:rPr lang="en-US" sz="2000" dirty="0" err="1"/>
              <a:t>Laforce</a:t>
            </a:r>
            <a:r>
              <a:rPr lang="en-US" sz="2000" dirty="0"/>
              <a:t>, 2013)</a:t>
            </a:r>
          </a:p>
          <a:p>
            <a:pPr lvl="0"/>
            <a:r>
              <a:rPr lang="en-US" sz="2000" dirty="0"/>
              <a:t>Sexuality concerns:</a:t>
            </a:r>
          </a:p>
          <a:p>
            <a:pPr lvl="1">
              <a:buFont typeface="Courier New" panose="02070309020205020404" pitchFamily="49" charset="0"/>
              <a:buChar char="o"/>
            </a:pPr>
            <a:r>
              <a:rPr lang="en-US" sz="2000" dirty="0"/>
              <a:t>Hypersexual behavior may be early manifestation of </a:t>
            </a:r>
            <a:r>
              <a:rPr lang="en-US" sz="2000" dirty="0" err="1"/>
              <a:t>bvFTD</a:t>
            </a:r>
            <a:r>
              <a:rPr lang="en-US" sz="2000" dirty="0"/>
              <a:t> (Mendez &amp; </a:t>
            </a:r>
            <a:r>
              <a:rPr lang="en-US" sz="2000" dirty="0" err="1"/>
              <a:t>Shapira</a:t>
            </a:r>
            <a:r>
              <a:rPr lang="en-US" sz="2000" dirty="0"/>
              <a:t>, 2013).</a:t>
            </a:r>
          </a:p>
          <a:p>
            <a:pPr lvl="1">
              <a:buFont typeface="Courier New" panose="02070309020205020404" pitchFamily="49" charset="0"/>
              <a:buChar char="o"/>
            </a:pPr>
            <a:r>
              <a:rPr lang="en-US" sz="2000" dirty="0"/>
              <a:t>Sexuality concerns may affect up to 18% of older adults with </a:t>
            </a:r>
            <a:r>
              <a:rPr lang="en-US" sz="2000" dirty="0" err="1"/>
              <a:t>bvFTD</a:t>
            </a:r>
            <a:r>
              <a:rPr lang="en-US" sz="2000" dirty="0"/>
              <a:t>.</a:t>
            </a:r>
          </a:p>
          <a:p>
            <a:pPr lvl="1">
              <a:buFont typeface="Courier New" panose="02070309020205020404" pitchFamily="49" charset="0"/>
              <a:buChar char="o"/>
            </a:pPr>
            <a:r>
              <a:rPr lang="en-US" sz="2000" dirty="0"/>
              <a:t>Studies suggest either </a:t>
            </a:r>
            <a:r>
              <a:rPr lang="en-US" sz="2000" dirty="0" err="1"/>
              <a:t>hypersexuality</a:t>
            </a:r>
            <a:r>
              <a:rPr lang="en-US" sz="2000" dirty="0"/>
              <a:t> or </a:t>
            </a:r>
            <a:r>
              <a:rPr lang="en-US" sz="2000" dirty="0" err="1"/>
              <a:t>hyposexuality</a:t>
            </a:r>
            <a:r>
              <a:rPr lang="en-US" sz="2000" dirty="0"/>
              <a:t> in early-stage </a:t>
            </a:r>
            <a:r>
              <a:rPr lang="en-US" sz="2000" dirty="0" err="1"/>
              <a:t>bvFTD</a:t>
            </a:r>
            <a:r>
              <a:rPr lang="en-US" sz="2000" dirty="0"/>
              <a:t> (Ahmed et al., 2015).</a:t>
            </a:r>
          </a:p>
          <a:p>
            <a:pPr lvl="0"/>
            <a:r>
              <a:rPr lang="en-US" sz="2000" dirty="0"/>
              <a:t>Early driving concerns:</a:t>
            </a:r>
          </a:p>
          <a:p>
            <a:pPr lvl="1">
              <a:buFont typeface="Courier New" panose="02070309020205020404" pitchFamily="49" charset="0"/>
              <a:buChar char="o"/>
            </a:pPr>
            <a:r>
              <a:rPr lang="en-US" sz="2000" dirty="0"/>
              <a:t>There are few studies on PLwD not associated with AD.</a:t>
            </a:r>
          </a:p>
          <a:p>
            <a:pPr lvl="1">
              <a:buFont typeface="Courier New" panose="02070309020205020404" pitchFamily="49" charset="0"/>
              <a:buChar char="o"/>
            </a:pPr>
            <a:r>
              <a:rPr lang="en-US" sz="2000" dirty="0"/>
              <a:t>Older adults with FTD are more likely to show dangerous driving behaviors in early stage compared with older adults with AD (</a:t>
            </a:r>
            <a:r>
              <a:rPr lang="en-US" sz="2000" dirty="0" err="1"/>
              <a:t>Fujito</a:t>
            </a:r>
            <a:r>
              <a:rPr lang="en-US" sz="2000" dirty="0"/>
              <a:t> et al., 2016).</a:t>
            </a:r>
          </a:p>
        </p:txBody>
      </p:sp>
    </p:spTree>
    <p:extLst>
      <p:ext uri="{BB962C8B-B14F-4D97-AF65-F5344CB8AC3E}">
        <p14:creationId xmlns:p14="http://schemas.microsoft.com/office/powerpoint/2010/main" val="3967488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4157"/>
            <a:ext cx="8229600" cy="886315"/>
          </a:xfrm>
        </p:spPr>
        <p:txBody>
          <a:bodyPr>
            <a:noAutofit/>
          </a:bodyPr>
          <a:lstStyle/>
          <a:p>
            <a:pPr algn="l"/>
            <a:r>
              <a:rPr lang="en-US" sz="2800" b="1" dirty="0">
                <a:solidFill>
                  <a:schemeClr val="tx2"/>
                </a:solidFill>
              </a:rPr>
              <a:t>Early-Stage Behavioral Variant Frontotemporal Degeneration (</a:t>
            </a:r>
            <a:r>
              <a:rPr lang="en-US" sz="2800" b="1" dirty="0" err="1">
                <a:solidFill>
                  <a:schemeClr val="tx2"/>
                </a:solidFill>
              </a:rPr>
              <a:t>bvFTD</a:t>
            </a:r>
            <a:r>
              <a:rPr lang="en-US" sz="2800" b="1" dirty="0">
                <a:solidFill>
                  <a:schemeClr val="tx2"/>
                </a:solidFill>
              </a:rPr>
              <a:t>): Unique Concerns </a:t>
            </a:r>
            <a:r>
              <a:rPr lang="en-US" sz="2800" dirty="0">
                <a:solidFill>
                  <a:schemeClr val="tx2"/>
                </a:solidFill>
              </a:rPr>
              <a:t>(Continued)</a:t>
            </a:r>
            <a:r>
              <a:rPr lang="en-US" sz="2800" b="1" dirty="0">
                <a:solidFill>
                  <a:schemeClr val="tx2"/>
                </a:solidFill>
              </a:rPr>
              <a:t> </a:t>
            </a:r>
            <a:endParaRPr lang="en-US" sz="2800" dirty="0">
              <a:solidFill>
                <a:schemeClr val="tx2"/>
              </a:solidFill>
            </a:endParaRPr>
          </a:p>
        </p:txBody>
      </p:sp>
      <p:sp>
        <p:nvSpPr>
          <p:cNvPr id="3" name="Content Placeholder 2"/>
          <p:cNvSpPr>
            <a:spLocks noGrp="1"/>
          </p:cNvSpPr>
          <p:nvPr>
            <p:ph idx="1"/>
          </p:nvPr>
        </p:nvSpPr>
        <p:spPr>
          <a:xfrm>
            <a:off x="502920" y="1490472"/>
            <a:ext cx="7650480" cy="1905871"/>
          </a:xfrm>
        </p:spPr>
        <p:txBody>
          <a:bodyPr>
            <a:normAutofit/>
          </a:bodyPr>
          <a:lstStyle/>
          <a:p>
            <a:pPr lvl="0"/>
            <a:r>
              <a:rPr lang="en-US" sz="2000" dirty="0"/>
              <a:t>Criminality:</a:t>
            </a:r>
          </a:p>
          <a:p>
            <a:pPr lvl="1">
              <a:buFont typeface="Courier New" panose="02070309020205020404" pitchFamily="49" charset="0"/>
              <a:buChar char="o"/>
            </a:pPr>
            <a:r>
              <a:rPr lang="en-US" sz="2000" dirty="0"/>
              <a:t>New onset criminal behavior may be early manifestation of </a:t>
            </a:r>
            <a:r>
              <a:rPr lang="en-US" sz="2000" dirty="0" err="1"/>
              <a:t>bvFTD</a:t>
            </a:r>
            <a:r>
              <a:rPr lang="en-US" sz="2000" dirty="0"/>
              <a:t> or </a:t>
            </a:r>
            <a:r>
              <a:rPr lang="en-US" sz="2000" dirty="0" err="1"/>
              <a:t>sFTD</a:t>
            </a:r>
            <a:r>
              <a:rPr lang="en-US" sz="2000" dirty="0"/>
              <a:t>.</a:t>
            </a:r>
          </a:p>
          <a:p>
            <a:pPr lvl="1">
              <a:buFont typeface="Courier New" panose="02070309020205020404" pitchFamily="49" charset="0"/>
              <a:buChar char="o"/>
            </a:pPr>
            <a:r>
              <a:rPr lang="en-US" sz="2000" dirty="0"/>
              <a:t>Theft, traffic violations, sexual advances, trespassing, and public urination may be evident (</a:t>
            </a:r>
            <a:r>
              <a:rPr lang="en-US" sz="2000" dirty="0" err="1"/>
              <a:t>Liljegren</a:t>
            </a:r>
            <a:r>
              <a:rPr lang="en-US" sz="2000" dirty="0"/>
              <a:t> et al., 2015).</a:t>
            </a:r>
          </a:p>
        </p:txBody>
      </p:sp>
    </p:spTree>
    <p:extLst>
      <p:ext uri="{BB962C8B-B14F-4D97-AF65-F5344CB8AC3E}">
        <p14:creationId xmlns:p14="http://schemas.microsoft.com/office/powerpoint/2010/main" val="3773220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tx2"/>
                </a:solidFill>
              </a:rPr>
              <a:t>Outline</a:t>
            </a:r>
            <a:r>
              <a:rPr lang="en-US" sz="1400" b="1" dirty="0">
                <a:solidFill>
                  <a:schemeClr val="bg1"/>
                </a:solidFill>
              </a:rPr>
              <a:t> </a:t>
            </a:r>
            <a:r>
              <a:rPr lang="en-US" sz="1400" dirty="0">
                <a:solidFill>
                  <a:schemeClr val="bg1"/>
                </a:solidFill>
              </a:rPr>
              <a:t>5 - General strategies to address manifestations of dementia</a:t>
            </a:r>
            <a:endParaRPr lang="en-US" sz="1400" b="1" dirty="0">
              <a:solidFill>
                <a:schemeClr val="bg1"/>
              </a:solidFill>
            </a:endParaRPr>
          </a:p>
        </p:txBody>
      </p:sp>
      <p:pic>
        <p:nvPicPr>
          <p:cNvPr id="7" name="Picture Placeholder 6" descr="Thumbnail photo of older woman holding a watering can."/>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3021" r="13021"/>
          <a:stretch>
            <a:fillRect/>
          </a:stretch>
        </p:blipFill>
        <p:spPr/>
      </p:pic>
      <p:sp>
        <p:nvSpPr>
          <p:cNvPr id="10" name="Rectangle 9" descr="Outline box highlighting &quot;General strategies to address manifestations of dementia.&quot; ">
            <a:extLst>
              <a:ext uri="{FF2B5EF4-FFF2-40B4-BE49-F238E27FC236}">
                <a16:creationId xmlns:a16="http://schemas.microsoft.com/office/drawing/2014/main" id="{55302000-700B-473C-9D80-8DEDBCA187AD}"/>
              </a:ext>
            </a:extLst>
          </p:cNvPr>
          <p:cNvSpPr/>
          <p:nvPr/>
        </p:nvSpPr>
        <p:spPr>
          <a:xfrm>
            <a:off x="0" y="4672628"/>
            <a:ext cx="9144000" cy="316841"/>
          </a:xfrm>
          <a:prstGeom prst="rect">
            <a:avLst/>
          </a:prstGeom>
          <a:solidFill>
            <a:srgbClr val="7A297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BC0A9CC3-8C67-4811-943E-81497FC85A39}"/>
              </a:ext>
            </a:extLst>
          </p:cNvPr>
          <p:cNvSpPr>
            <a:spLocks noGrp="1"/>
          </p:cNvSpPr>
          <p:nvPr>
            <p:ph idx="1"/>
          </p:nvPr>
        </p:nvSpPr>
        <p:spPr>
          <a:xfrm>
            <a:off x="457200" y="1560945"/>
            <a:ext cx="6979920" cy="4561249"/>
          </a:xfrm>
        </p:spPr>
        <p:txBody>
          <a:bodyPr/>
          <a:lstStyle/>
          <a:p>
            <a:pPr lvl="0">
              <a:lnSpc>
                <a:spcPct val="120000"/>
              </a:lnSpc>
            </a:pPr>
            <a:r>
              <a:rPr lang="en-US" sz="2200" dirty="0"/>
              <a:t>Introduction</a:t>
            </a:r>
          </a:p>
          <a:p>
            <a:pPr lvl="0">
              <a:lnSpc>
                <a:spcPct val="120000"/>
              </a:lnSpc>
            </a:pPr>
            <a:r>
              <a:rPr lang="en-US" dirty="0"/>
              <a:t>Manifestations of early-stage dementia:</a:t>
            </a:r>
          </a:p>
          <a:p>
            <a:pPr lvl="1">
              <a:lnSpc>
                <a:spcPct val="120000"/>
              </a:lnSpc>
              <a:buFont typeface="Courier New" panose="02070309020205020404" pitchFamily="49" charset="0"/>
              <a:buChar char="o"/>
            </a:pPr>
            <a:r>
              <a:rPr lang="en-US" dirty="0"/>
              <a:t>Overview</a:t>
            </a:r>
          </a:p>
          <a:p>
            <a:pPr lvl="1">
              <a:lnSpc>
                <a:spcPct val="120000"/>
              </a:lnSpc>
              <a:buFont typeface="Courier New" panose="02070309020205020404" pitchFamily="49" charset="0"/>
              <a:buChar char="o"/>
            </a:pPr>
            <a:r>
              <a:rPr lang="en-US" dirty="0"/>
              <a:t>Alzheimer’s disease (AD)</a:t>
            </a:r>
          </a:p>
          <a:p>
            <a:pPr lvl="1">
              <a:lnSpc>
                <a:spcPct val="120000"/>
              </a:lnSpc>
              <a:buFont typeface="Courier New" panose="02070309020205020404" pitchFamily="49" charset="0"/>
              <a:buChar char="o"/>
            </a:pPr>
            <a:r>
              <a:rPr lang="en-US" spc="-100" dirty="0"/>
              <a:t>Vascular dementia (</a:t>
            </a:r>
            <a:r>
              <a:rPr lang="en-US" spc="-100" dirty="0" err="1"/>
              <a:t>VaD</a:t>
            </a:r>
            <a:r>
              <a:rPr lang="en-US" spc="-100" dirty="0"/>
              <a:t>) (and vascular cognitive impairment [VCI])</a:t>
            </a:r>
          </a:p>
          <a:p>
            <a:pPr lvl="1">
              <a:lnSpc>
                <a:spcPct val="120000"/>
              </a:lnSpc>
              <a:buFont typeface="Courier New" panose="02070309020205020404" pitchFamily="49" charset="0"/>
              <a:buChar char="o"/>
            </a:pPr>
            <a:r>
              <a:rPr lang="en-US" dirty="0"/>
              <a:t>Lewy body dementia (LBD) </a:t>
            </a:r>
          </a:p>
          <a:p>
            <a:pPr lvl="1">
              <a:lnSpc>
                <a:spcPct val="120000"/>
              </a:lnSpc>
              <a:buFont typeface="Courier New" panose="02070309020205020404" pitchFamily="49" charset="0"/>
              <a:buChar char="o"/>
            </a:pPr>
            <a:r>
              <a:rPr lang="en-US" dirty="0"/>
              <a:t>Frontotemporal degeneration (FTD)</a:t>
            </a:r>
          </a:p>
          <a:p>
            <a:pPr>
              <a:lnSpc>
                <a:spcPct val="120000"/>
              </a:lnSpc>
            </a:pPr>
            <a:r>
              <a:rPr lang="en-US" dirty="0">
                <a:solidFill>
                  <a:schemeClr val="bg1"/>
                </a:solidFill>
              </a:rPr>
              <a:t>General strategies to address manifestations of dementia</a:t>
            </a:r>
          </a:p>
          <a:p>
            <a:r>
              <a:rPr lang="en-US" dirty="0"/>
              <a:t>Identifying transitions to middle-stage dementia</a:t>
            </a:r>
          </a:p>
          <a:p>
            <a:r>
              <a:rPr lang="en-US" dirty="0"/>
              <a:t>Addressing common manifestations and care partner issues of early-stage dementia</a:t>
            </a:r>
          </a:p>
        </p:txBody>
      </p:sp>
    </p:spTree>
    <p:extLst>
      <p:ext uri="{BB962C8B-B14F-4D97-AF65-F5344CB8AC3E}">
        <p14:creationId xmlns:p14="http://schemas.microsoft.com/office/powerpoint/2010/main" val="1486827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Autofit/>
          </a:bodyPr>
          <a:lstStyle/>
          <a:p>
            <a:pPr algn="l"/>
            <a:r>
              <a:rPr lang="en-US" sz="2800" b="1" dirty="0">
                <a:solidFill>
                  <a:schemeClr val="tx2"/>
                </a:solidFill>
              </a:rPr>
              <a:t>General Strategies</a:t>
            </a:r>
          </a:p>
        </p:txBody>
      </p:sp>
      <p:sp>
        <p:nvSpPr>
          <p:cNvPr id="3" name="Content Placeholder 2"/>
          <p:cNvSpPr>
            <a:spLocks noGrp="1"/>
          </p:cNvSpPr>
          <p:nvPr>
            <p:ph idx="1"/>
          </p:nvPr>
        </p:nvSpPr>
        <p:spPr>
          <a:xfrm>
            <a:off x="502920" y="1463040"/>
            <a:ext cx="8229600" cy="3718560"/>
          </a:xfrm>
        </p:spPr>
        <p:txBody>
          <a:bodyPr>
            <a:normAutofit fontScale="85000" lnSpcReduction="20000"/>
          </a:bodyPr>
          <a:lstStyle/>
          <a:p>
            <a:pPr lvl="0"/>
            <a:r>
              <a:rPr lang="en-US" sz="2200" dirty="0"/>
              <a:t>There are many general strategies that a provider or care partner can use to help manage</a:t>
            </a:r>
            <a:r>
              <a:rPr lang="en-US" sz="2400" dirty="0"/>
              <a:t> behavioral and psychological symptoms of dementia</a:t>
            </a:r>
            <a:r>
              <a:rPr lang="en-US" sz="2200" dirty="0"/>
              <a:t> (BPSD) (Cohen-Mansfield et al., 2015; Kales et al., 2014, 2015; </a:t>
            </a:r>
            <a:r>
              <a:rPr lang="en-US" sz="2200" dirty="0" err="1"/>
              <a:t>Nordgren</a:t>
            </a:r>
            <a:r>
              <a:rPr lang="en-US" sz="2200" dirty="0"/>
              <a:t> et al., 2014).</a:t>
            </a:r>
          </a:p>
          <a:p>
            <a:pPr lvl="1">
              <a:buFont typeface="Courier New" panose="02070309020205020404" pitchFamily="49" charset="0"/>
              <a:buChar char="o"/>
            </a:pPr>
            <a:r>
              <a:rPr lang="en-US" sz="2200" dirty="0"/>
              <a:t>Patient engagement</a:t>
            </a:r>
          </a:p>
          <a:p>
            <a:pPr lvl="1">
              <a:buFont typeface="Courier New" panose="02070309020205020404" pitchFamily="49" charset="0"/>
              <a:buChar char="o"/>
            </a:pPr>
            <a:r>
              <a:rPr lang="en-US" sz="2200" dirty="0"/>
              <a:t>Physical activity</a:t>
            </a:r>
          </a:p>
          <a:p>
            <a:pPr lvl="1">
              <a:buFont typeface="Courier New" panose="02070309020205020404" pitchFamily="49" charset="0"/>
              <a:buChar char="o"/>
            </a:pPr>
            <a:r>
              <a:rPr lang="en-US" sz="2200" dirty="0"/>
              <a:t>Communication</a:t>
            </a:r>
          </a:p>
          <a:p>
            <a:pPr lvl="1">
              <a:buFont typeface="Courier New" panose="02070309020205020404" pitchFamily="49" charset="0"/>
              <a:buChar char="o"/>
            </a:pPr>
            <a:r>
              <a:rPr lang="en-US" sz="2200" dirty="0"/>
              <a:t>Sensory stimulation</a:t>
            </a:r>
          </a:p>
          <a:p>
            <a:pPr lvl="1">
              <a:buFont typeface="Courier New" panose="02070309020205020404" pitchFamily="49" charset="0"/>
              <a:buChar char="o"/>
            </a:pPr>
            <a:r>
              <a:rPr lang="en-US" sz="2200" dirty="0"/>
              <a:t>Environmental changes</a:t>
            </a:r>
          </a:p>
          <a:p>
            <a:pPr lvl="1">
              <a:buFont typeface="Courier New" panose="02070309020205020404" pitchFamily="49" charset="0"/>
              <a:buChar char="o"/>
            </a:pPr>
            <a:r>
              <a:rPr lang="en-US" sz="2200" dirty="0"/>
              <a:t>Task simplification</a:t>
            </a:r>
          </a:p>
          <a:p>
            <a:pPr lvl="1">
              <a:buFont typeface="Courier New" panose="02070309020205020404" pitchFamily="49" charset="0"/>
              <a:buChar char="o"/>
            </a:pPr>
            <a:r>
              <a:rPr lang="en-US" sz="2200" dirty="0"/>
              <a:t>Guidance for care partner</a:t>
            </a:r>
          </a:p>
          <a:p>
            <a:pPr lvl="0"/>
            <a:r>
              <a:rPr lang="en-US" sz="2200" dirty="0" err="1"/>
              <a:t>Nonpharmacologic</a:t>
            </a:r>
            <a:r>
              <a:rPr lang="en-US" sz="2200" dirty="0"/>
              <a:t> versus pharmacologic interventions</a:t>
            </a:r>
          </a:p>
          <a:p>
            <a:pPr lvl="1">
              <a:buFont typeface="Courier New" panose="02070309020205020404" pitchFamily="49" charset="0"/>
              <a:buChar char="o"/>
            </a:pPr>
            <a:r>
              <a:rPr lang="en-US" sz="2200" dirty="0"/>
              <a:t>Cognitive stimulation</a:t>
            </a:r>
          </a:p>
        </p:txBody>
      </p:sp>
    </p:spTree>
    <p:extLst>
      <p:ext uri="{BB962C8B-B14F-4D97-AF65-F5344CB8AC3E}">
        <p14:creationId xmlns:p14="http://schemas.microsoft.com/office/powerpoint/2010/main" val="3974663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Photo – Senior woman preparing food in kitchen</a:t>
            </a:r>
          </a:p>
        </p:txBody>
      </p:sp>
      <p:pic>
        <p:nvPicPr>
          <p:cNvPr id="6" name="Content Placeholder 5" descr="Photo of woman mixing food in a bowl (same photo as on slide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0767"/>
            <a:ext cx="7956550" cy="5304366"/>
          </a:xfrm>
        </p:spPr>
      </p:pic>
    </p:spTree>
    <p:extLst>
      <p:ext uri="{BB962C8B-B14F-4D97-AF65-F5344CB8AC3E}">
        <p14:creationId xmlns:p14="http://schemas.microsoft.com/office/powerpoint/2010/main" val="4151780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rmAutofit fontScale="90000"/>
          </a:bodyPr>
          <a:lstStyle/>
          <a:p>
            <a:pPr algn="l"/>
            <a:r>
              <a:rPr lang="en-US" sz="3100" b="1" dirty="0">
                <a:solidFill>
                  <a:schemeClr val="tx2"/>
                </a:solidFill>
              </a:rPr>
              <a:t>Engaging Persons Living with Dementia</a:t>
            </a:r>
            <a:endParaRPr lang="en-US" sz="3100" dirty="0">
              <a:solidFill>
                <a:schemeClr val="tx2"/>
              </a:solidFill>
            </a:endParaRPr>
          </a:p>
        </p:txBody>
      </p:sp>
      <p:sp>
        <p:nvSpPr>
          <p:cNvPr id="3" name="Content Placeholder 2"/>
          <p:cNvSpPr>
            <a:spLocks noGrp="1"/>
          </p:cNvSpPr>
          <p:nvPr>
            <p:ph idx="1"/>
          </p:nvPr>
        </p:nvSpPr>
        <p:spPr>
          <a:xfrm>
            <a:off x="502920" y="1490472"/>
            <a:ext cx="8229600" cy="2264109"/>
          </a:xfrm>
        </p:spPr>
        <p:txBody>
          <a:bodyPr>
            <a:normAutofit lnSpcReduction="10000"/>
          </a:bodyPr>
          <a:lstStyle/>
          <a:p>
            <a:pPr lvl="0"/>
            <a:r>
              <a:rPr lang="en-US" sz="2000" dirty="0"/>
              <a:t>Contributes to greater sense of well-being (Smit et al., 2016)</a:t>
            </a:r>
          </a:p>
          <a:p>
            <a:pPr lvl="0"/>
            <a:r>
              <a:rPr lang="en-US" sz="2000" dirty="0"/>
              <a:t>Person-centered care approaches (</a:t>
            </a:r>
            <a:r>
              <a:rPr lang="en-US" sz="2000" dirty="0" err="1"/>
              <a:t>Edvardsson</a:t>
            </a:r>
            <a:r>
              <a:rPr lang="en-US" sz="2000" dirty="0"/>
              <a:t> et al., 2013; Keating et al., 2012; </a:t>
            </a:r>
            <a:r>
              <a:rPr lang="en-US" sz="2000" dirty="0" err="1"/>
              <a:t>Ortigara</a:t>
            </a:r>
            <a:r>
              <a:rPr lang="en-US" sz="2000" dirty="0"/>
              <a:t> et al., 2013; Trahan et al., 2014)</a:t>
            </a:r>
          </a:p>
          <a:p>
            <a:pPr lvl="0"/>
            <a:r>
              <a:rPr lang="en-US" sz="2000" dirty="0"/>
              <a:t>Benefits of social support networks</a:t>
            </a:r>
          </a:p>
          <a:p>
            <a:pPr lvl="0"/>
            <a:r>
              <a:rPr lang="en-US" dirty="0"/>
              <a:t>Focus on current, not prior, skills</a:t>
            </a:r>
            <a:endParaRPr lang="en-US" sz="2000" dirty="0"/>
          </a:p>
          <a:p>
            <a:pPr lvl="0"/>
            <a:r>
              <a:rPr lang="en-US" dirty="0"/>
              <a:t>Recognize that environmental influences affect persons living with dementia</a:t>
            </a:r>
            <a:endParaRPr lang="en-US" sz="2000" dirty="0"/>
          </a:p>
        </p:txBody>
      </p:sp>
    </p:spTree>
    <p:extLst>
      <p:ext uri="{BB962C8B-B14F-4D97-AF65-F5344CB8AC3E}">
        <p14:creationId xmlns:p14="http://schemas.microsoft.com/office/powerpoint/2010/main" val="4164698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Autofit/>
          </a:bodyPr>
          <a:lstStyle/>
          <a:p>
            <a:pPr algn="l"/>
            <a:r>
              <a:rPr lang="en-US" sz="2800" b="1" dirty="0">
                <a:solidFill>
                  <a:schemeClr val="tx2"/>
                </a:solidFill>
              </a:rPr>
              <a:t>Activity/ Physical Activity</a:t>
            </a:r>
            <a:endParaRPr lang="en-US" sz="2800" dirty="0">
              <a:solidFill>
                <a:schemeClr val="tx2"/>
              </a:solidFill>
            </a:endParaRPr>
          </a:p>
        </p:txBody>
      </p:sp>
      <p:sp>
        <p:nvSpPr>
          <p:cNvPr id="3" name="Content Placeholder 2"/>
          <p:cNvSpPr>
            <a:spLocks noGrp="1"/>
          </p:cNvSpPr>
          <p:nvPr>
            <p:ph idx="1"/>
          </p:nvPr>
        </p:nvSpPr>
        <p:spPr>
          <a:xfrm>
            <a:off x="502920" y="1463040"/>
            <a:ext cx="8229600" cy="4923905"/>
          </a:xfrm>
        </p:spPr>
        <p:txBody>
          <a:bodyPr>
            <a:noAutofit/>
          </a:bodyPr>
          <a:lstStyle/>
          <a:p>
            <a:pPr lvl="0"/>
            <a:r>
              <a:rPr lang="en-US" sz="1800" dirty="0"/>
              <a:t>Physical activity (PA) may improve cognitive thinking, physical fitness, and mood, but is not curative for dementia and does not slow its progression (Faulk et al., 2014; </a:t>
            </a:r>
            <a:r>
              <a:rPr lang="en-US" sz="1800" dirty="0" err="1"/>
              <a:t>Kiepe</a:t>
            </a:r>
            <a:r>
              <a:rPr lang="en-US" sz="1800" dirty="0"/>
              <a:t> et al., 2012; Kumar et al., 2014; Williams et al., 2010).</a:t>
            </a:r>
          </a:p>
          <a:p>
            <a:pPr lvl="1">
              <a:buFont typeface="Courier New" panose="02070309020205020404" pitchFamily="49" charset="0"/>
              <a:buChar char="o"/>
            </a:pPr>
            <a:r>
              <a:rPr lang="en-US" sz="1800" dirty="0"/>
              <a:t>Not just ”exercise”—walking, dancing (</a:t>
            </a:r>
            <a:r>
              <a:rPr lang="en-US" sz="1800" dirty="0" err="1"/>
              <a:t>Holmerova</a:t>
            </a:r>
            <a:r>
              <a:rPr lang="en-US" sz="1800" dirty="0"/>
              <a:t> et al., 2010; </a:t>
            </a:r>
            <a:r>
              <a:rPr lang="en-US" sz="1800" dirty="0" err="1"/>
              <a:t>Vankova</a:t>
            </a:r>
            <a:r>
              <a:rPr lang="en-US" sz="1800" dirty="0"/>
              <a:t> et al., 2014), gardening</a:t>
            </a:r>
          </a:p>
          <a:p>
            <a:pPr lvl="0"/>
            <a:r>
              <a:rPr lang="en-US" sz="1800" dirty="0"/>
              <a:t>Many studies suggest that PA positively affects cognitive function in AD (Phillips et al., 2015) and PD (</a:t>
            </a:r>
            <a:r>
              <a:rPr lang="en-US" sz="1800" dirty="0" err="1"/>
              <a:t>Ahlskog</a:t>
            </a:r>
            <a:r>
              <a:rPr lang="en-US" sz="1800" dirty="0"/>
              <a:t>, 2011).</a:t>
            </a:r>
          </a:p>
          <a:p>
            <a:pPr lvl="0"/>
            <a:r>
              <a:rPr lang="en-US" sz="1800" dirty="0"/>
              <a:t>Prospective studies note benefits of midlife physical activity on minimizing risk of Parkinson’s disease (</a:t>
            </a:r>
            <a:r>
              <a:rPr lang="en-US" sz="1800" dirty="0" err="1"/>
              <a:t>Ahlskog</a:t>
            </a:r>
            <a:r>
              <a:rPr lang="en-US" sz="1800" dirty="0"/>
              <a:t>, 2014).</a:t>
            </a:r>
          </a:p>
          <a:p>
            <a:pPr lvl="0"/>
            <a:r>
              <a:rPr lang="en-US" sz="1800" dirty="0"/>
              <a:t>A recent Cochrane Review (Forbes et al., 2015) shows:</a:t>
            </a:r>
          </a:p>
          <a:p>
            <a:pPr lvl="1">
              <a:buFont typeface="Courier New" panose="02070309020205020404" pitchFamily="49" charset="0"/>
              <a:buChar char="o"/>
            </a:pPr>
            <a:r>
              <a:rPr lang="en-US" sz="1800" dirty="0"/>
              <a:t>Promising evidence that PA programs may improve ability to perform ADL</a:t>
            </a:r>
          </a:p>
          <a:p>
            <a:pPr lvl="1">
              <a:buFont typeface="Courier New" panose="02070309020205020404" pitchFamily="49" charset="0"/>
              <a:buChar char="o"/>
            </a:pPr>
            <a:r>
              <a:rPr lang="en-US" sz="1800" dirty="0"/>
              <a:t>No clear evidence that PA benefits cognition, BPSD, or depression</a:t>
            </a:r>
          </a:p>
          <a:p>
            <a:pPr lvl="0"/>
            <a:r>
              <a:rPr lang="en-US" sz="1800" dirty="0"/>
              <a:t>Activities can be simple, such as involving repetitive motions (like folding towels or putting coins in a holder) (Kales et al., 2014).</a:t>
            </a:r>
          </a:p>
          <a:p>
            <a:pPr lvl="1">
              <a:buFont typeface="Courier New" panose="02070309020205020404" pitchFamily="49" charset="0"/>
              <a:buChar char="o"/>
            </a:pPr>
            <a:r>
              <a:rPr lang="en-US" sz="1800" dirty="0"/>
              <a:t>Care partner can help set up the activity.</a:t>
            </a:r>
          </a:p>
          <a:p>
            <a:pPr lvl="1">
              <a:buFont typeface="Courier New" panose="02070309020205020404" pitchFamily="49" charset="0"/>
              <a:buChar char="o"/>
            </a:pPr>
            <a:r>
              <a:rPr lang="en-US" sz="1800" dirty="0"/>
              <a:t>Care partner can help an older adult participate.</a:t>
            </a:r>
          </a:p>
        </p:txBody>
      </p:sp>
    </p:spTree>
    <p:extLst>
      <p:ext uri="{BB962C8B-B14F-4D97-AF65-F5344CB8AC3E}">
        <p14:creationId xmlns:p14="http://schemas.microsoft.com/office/powerpoint/2010/main" val="3000609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dirty="0"/>
              <a:t>Senior Woman with Watering Can</a:t>
            </a:r>
          </a:p>
        </p:txBody>
      </p:sp>
      <p:pic>
        <p:nvPicPr>
          <p:cNvPr id="5" name="Content Placeholder 4" descr="Photo of older woman holding a watering can (same photo as on slide 3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64"/>
            <a:ext cx="7956550" cy="5301172"/>
          </a:xfrm>
        </p:spPr>
      </p:pic>
    </p:spTree>
    <p:extLst>
      <p:ext uri="{BB962C8B-B14F-4D97-AF65-F5344CB8AC3E}">
        <p14:creationId xmlns:p14="http://schemas.microsoft.com/office/powerpoint/2010/main" val="1552542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Autofit/>
          </a:bodyPr>
          <a:lstStyle/>
          <a:p>
            <a:pPr algn="l"/>
            <a:r>
              <a:rPr lang="en-US" sz="2800" b="1" dirty="0">
                <a:solidFill>
                  <a:schemeClr val="tx2"/>
                </a:solidFill>
              </a:rPr>
              <a:t>Communication</a:t>
            </a:r>
            <a:endParaRPr lang="en-US" sz="2800" dirty="0">
              <a:solidFill>
                <a:schemeClr val="tx2"/>
              </a:solidFill>
            </a:endParaRPr>
          </a:p>
        </p:txBody>
      </p:sp>
      <p:sp>
        <p:nvSpPr>
          <p:cNvPr id="3" name="Content Placeholder 2"/>
          <p:cNvSpPr>
            <a:spLocks noGrp="1"/>
          </p:cNvSpPr>
          <p:nvPr>
            <p:ph idx="1"/>
          </p:nvPr>
        </p:nvSpPr>
        <p:spPr>
          <a:xfrm>
            <a:off x="502920" y="1463040"/>
            <a:ext cx="8229600" cy="3581399"/>
          </a:xfrm>
        </p:spPr>
        <p:txBody>
          <a:bodyPr>
            <a:noAutofit/>
          </a:bodyPr>
          <a:lstStyle/>
          <a:p>
            <a:pPr lvl="0"/>
            <a:r>
              <a:rPr lang="en-US" sz="2000" dirty="0"/>
              <a:t>Allow PLwD sufficient time to respond to comment/question </a:t>
            </a:r>
            <a:br>
              <a:rPr lang="en-US" sz="2000" dirty="0"/>
            </a:br>
            <a:r>
              <a:rPr lang="en-US" sz="2000" dirty="0"/>
              <a:t>(Kales, et al., 2014).</a:t>
            </a:r>
          </a:p>
          <a:p>
            <a:pPr lvl="0"/>
            <a:r>
              <a:rPr lang="en-US" sz="2000" dirty="0"/>
              <a:t>Use simple verbal commands, broken down into small steps.</a:t>
            </a:r>
          </a:p>
          <a:p>
            <a:pPr lvl="0"/>
            <a:r>
              <a:rPr lang="en-US" sz="2000" dirty="0"/>
              <a:t>Use a calm, reassuring voice.</a:t>
            </a:r>
          </a:p>
          <a:p>
            <a:pPr lvl="0"/>
            <a:r>
              <a:rPr lang="en-US" sz="2000" dirty="0"/>
              <a:t>Avoid harsh tones, negative words.</a:t>
            </a:r>
          </a:p>
          <a:p>
            <a:pPr lvl="0"/>
            <a:r>
              <a:rPr lang="en-US" sz="2000" dirty="0"/>
              <a:t>Offer no more than 2 simple choices at a time.</a:t>
            </a:r>
          </a:p>
          <a:p>
            <a:pPr lvl="0"/>
            <a:r>
              <a:rPr lang="en-US" sz="2000" dirty="0"/>
              <a:t>Identify self or others for person who is unable to remember names.</a:t>
            </a:r>
          </a:p>
          <a:p>
            <a:pPr lvl="0"/>
            <a:r>
              <a:rPr lang="en-US" sz="2000" dirty="0"/>
              <a:t>Help person find appropriate words for self-expression.</a:t>
            </a:r>
          </a:p>
          <a:p>
            <a:pPr lvl="0"/>
            <a:r>
              <a:rPr lang="en-US" sz="2000" dirty="0"/>
              <a:t>Lightly touch the person to provide reassurance, to calm, or to redirect </a:t>
            </a:r>
            <a:br>
              <a:rPr lang="en-US" sz="2000" dirty="0"/>
            </a:br>
            <a:r>
              <a:rPr lang="en-US" sz="2000" dirty="0"/>
              <a:t>if upset.</a:t>
            </a:r>
          </a:p>
        </p:txBody>
      </p:sp>
    </p:spTree>
    <p:extLst>
      <p:ext uri="{BB962C8B-B14F-4D97-AF65-F5344CB8AC3E}">
        <p14:creationId xmlns:p14="http://schemas.microsoft.com/office/powerpoint/2010/main" val="1156327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41832"/>
            <a:ext cx="8229600" cy="609600"/>
          </a:xfrm>
        </p:spPr>
        <p:txBody>
          <a:bodyPr>
            <a:noAutofit/>
          </a:bodyPr>
          <a:lstStyle/>
          <a:p>
            <a:pPr algn="l"/>
            <a:r>
              <a:rPr lang="en-US" sz="2800" b="1" dirty="0">
                <a:solidFill>
                  <a:schemeClr val="tx2"/>
                </a:solidFill>
              </a:rPr>
              <a:t>Cognitive Stimulation to Improve Cognitive Functioning</a:t>
            </a:r>
            <a:endParaRPr lang="en-US" sz="2800" dirty="0">
              <a:solidFill>
                <a:schemeClr val="tx2"/>
              </a:solidFill>
            </a:endParaRPr>
          </a:p>
        </p:txBody>
      </p:sp>
      <p:sp>
        <p:nvSpPr>
          <p:cNvPr id="3" name="Content Placeholder 2"/>
          <p:cNvSpPr>
            <a:spLocks noGrp="1"/>
          </p:cNvSpPr>
          <p:nvPr>
            <p:ph idx="1"/>
          </p:nvPr>
        </p:nvSpPr>
        <p:spPr>
          <a:xfrm>
            <a:off x="502920" y="1905000"/>
            <a:ext cx="8229600" cy="3124200"/>
          </a:xfrm>
        </p:spPr>
        <p:txBody>
          <a:bodyPr>
            <a:normAutofit lnSpcReduction="10000"/>
          </a:bodyPr>
          <a:lstStyle/>
          <a:p>
            <a:pPr lvl="0"/>
            <a:r>
              <a:rPr lang="en-US" sz="2000" dirty="0"/>
              <a:t>In Cognitive Stimulation Therapy a range of activities aims to stimulate thinking, concentration, and memory in social settings (Spector et al., 2010; Woods et al., 2012)</a:t>
            </a:r>
          </a:p>
          <a:p>
            <a:pPr lvl="1">
              <a:buFont typeface="Courier New" panose="02070309020205020404" pitchFamily="49" charset="0"/>
              <a:buChar char="o"/>
            </a:pPr>
            <a:r>
              <a:rPr lang="en-US" sz="2000" dirty="0"/>
              <a:t>Belief exists that lack of cognitive stimulation can lead to cognitive decline.</a:t>
            </a:r>
          </a:p>
          <a:p>
            <a:pPr lvl="1">
              <a:buFont typeface="Courier New" panose="02070309020205020404" pitchFamily="49" charset="0"/>
              <a:buChar char="o"/>
            </a:pPr>
            <a:r>
              <a:rPr lang="en-US" sz="2000" dirty="0"/>
              <a:t> There is evidence of some benefit to persons with early- to middle-stage dementia.</a:t>
            </a:r>
          </a:p>
          <a:p>
            <a:pPr lvl="1">
              <a:buFont typeface="Courier New" panose="02070309020205020404" pitchFamily="49" charset="0"/>
              <a:buChar char="o"/>
            </a:pPr>
            <a:r>
              <a:rPr lang="en-US" sz="2000" dirty="0"/>
              <a:t>Evidence suggests it is not beneficial or appropriate for persons with severe dementia.</a:t>
            </a:r>
          </a:p>
          <a:p>
            <a:pPr lvl="0"/>
            <a:r>
              <a:rPr lang="en-US" sz="2000" dirty="0"/>
              <a:t>Reminiscence therapy (discussing past experiences) (Kales et al., 2015)</a:t>
            </a:r>
          </a:p>
        </p:txBody>
      </p:sp>
    </p:spTree>
    <p:extLst>
      <p:ext uri="{BB962C8B-B14F-4D97-AF65-F5344CB8AC3E}">
        <p14:creationId xmlns:p14="http://schemas.microsoft.com/office/powerpoint/2010/main" val="4239744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Autofit/>
          </a:bodyPr>
          <a:lstStyle/>
          <a:p>
            <a:pPr algn="l"/>
            <a:r>
              <a:rPr lang="en-US" sz="2800" b="1" dirty="0">
                <a:solidFill>
                  <a:schemeClr val="tx2"/>
                </a:solidFill>
              </a:rPr>
              <a:t>Sensory Stimulation</a:t>
            </a:r>
            <a:endParaRPr lang="en-US" sz="2800" dirty="0">
              <a:solidFill>
                <a:schemeClr val="tx2"/>
              </a:solidFill>
            </a:endParaRPr>
          </a:p>
        </p:txBody>
      </p:sp>
      <p:sp>
        <p:nvSpPr>
          <p:cNvPr id="3" name="Content Placeholder 2"/>
          <p:cNvSpPr>
            <a:spLocks noGrp="1"/>
          </p:cNvSpPr>
          <p:nvPr>
            <p:ph idx="1"/>
          </p:nvPr>
        </p:nvSpPr>
        <p:spPr>
          <a:xfrm>
            <a:off x="609600" y="1463040"/>
            <a:ext cx="7543800" cy="2651760"/>
          </a:xfrm>
        </p:spPr>
        <p:txBody>
          <a:bodyPr>
            <a:normAutofit/>
          </a:bodyPr>
          <a:lstStyle/>
          <a:p>
            <a:pPr lvl="0"/>
            <a:r>
              <a:rPr lang="en-US" sz="2000" dirty="0"/>
              <a:t>Music therapy, white noise (with/without calming sounds) (Blackburn et al., 2014; Cohen-Mansfield et al., 2015; Li et al., 2015)</a:t>
            </a:r>
          </a:p>
          <a:p>
            <a:pPr lvl="0"/>
            <a:r>
              <a:rPr lang="en-US" sz="2000" dirty="0"/>
              <a:t>Art/craft therapy (</a:t>
            </a:r>
            <a:r>
              <a:rPr lang="en-US" sz="2000" dirty="0" err="1"/>
              <a:t>Pollanen</a:t>
            </a:r>
            <a:r>
              <a:rPr lang="en-US" sz="2000" dirty="0"/>
              <a:t> et al., 2014; Safar, 2014)</a:t>
            </a:r>
          </a:p>
          <a:p>
            <a:pPr lvl="0"/>
            <a:r>
              <a:rPr lang="en-US" sz="2000" dirty="0"/>
              <a:t>Bright light therapy (</a:t>
            </a:r>
            <a:r>
              <a:rPr lang="en-US" sz="2000" dirty="0" err="1"/>
              <a:t>Figueiro</a:t>
            </a:r>
            <a:r>
              <a:rPr lang="en-US" sz="2000" dirty="0"/>
              <a:t> et al., 2014; Forbes et al., 2014; Li et al., 2015; van </a:t>
            </a:r>
            <a:r>
              <a:rPr lang="en-US" sz="2000" dirty="0" err="1"/>
              <a:t>Maanen</a:t>
            </a:r>
            <a:r>
              <a:rPr lang="en-US" sz="2000" dirty="0"/>
              <a:t> et al., 2015) </a:t>
            </a:r>
          </a:p>
        </p:txBody>
      </p:sp>
    </p:spTree>
    <p:extLst>
      <p:ext uri="{BB962C8B-B14F-4D97-AF65-F5344CB8AC3E}">
        <p14:creationId xmlns:p14="http://schemas.microsoft.com/office/powerpoint/2010/main" val="1560715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Photo – Senior Woman in Kitchen</a:t>
            </a:r>
          </a:p>
        </p:txBody>
      </p:sp>
      <p:pic>
        <p:nvPicPr>
          <p:cNvPr id="6" name="Content Placeholder 5" descr="Photo of a senior woman in a rustic-looking kitchen.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27306"/>
            <a:ext cx="7956550" cy="5311287"/>
          </a:xfrm>
        </p:spPr>
      </p:pic>
    </p:spTree>
    <p:extLst>
      <p:ext uri="{BB962C8B-B14F-4D97-AF65-F5344CB8AC3E}">
        <p14:creationId xmlns:p14="http://schemas.microsoft.com/office/powerpoint/2010/main" val="3508957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rmAutofit fontScale="90000"/>
          </a:bodyPr>
          <a:lstStyle/>
          <a:p>
            <a:pPr algn="l"/>
            <a:r>
              <a:rPr lang="en-US" sz="3100" b="1" dirty="0">
                <a:solidFill>
                  <a:schemeClr val="tx2"/>
                </a:solidFill>
              </a:rPr>
              <a:t>Environmental Changes</a:t>
            </a:r>
            <a:endParaRPr lang="en-US" sz="3100" dirty="0">
              <a:solidFill>
                <a:schemeClr val="tx2"/>
              </a:solidFill>
            </a:endParaRPr>
          </a:p>
        </p:txBody>
      </p:sp>
      <p:sp>
        <p:nvSpPr>
          <p:cNvPr id="3" name="Content Placeholder 2"/>
          <p:cNvSpPr>
            <a:spLocks noGrp="1"/>
          </p:cNvSpPr>
          <p:nvPr>
            <p:ph idx="1"/>
          </p:nvPr>
        </p:nvSpPr>
        <p:spPr>
          <a:xfrm>
            <a:off x="502920" y="1463040"/>
            <a:ext cx="8229600" cy="2590800"/>
          </a:xfrm>
        </p:spPr>
        <p:txBody>
          <a:bodyPr>
            <a:normAutofit/>
          </a:bodyPr>
          <a:lstStyle/>
          <a:p>
            <a:pPr lvl="0"/>
            <a:r>
              <a:rPr lang="en-US" sz="2000" dirty="0"/>
              <a:t>Environmental modifications (Trahan et al., 2014)</a:t>
            </a:r>
          </a:p>
          <a:p>
            <a:pPr lvl="1">
              <a:buFont typeface="Courier New" panose="02070309020205020404" pitchFamily="49" charset="0"/>
              <a:buChar char="o"/>
            </a:pPr>
            <a:r>
              <a:rPr lang="en-US" sz="2000" dirty="0"/>
              <a:t>Remove clutter (Kales et al., 2014).</a:t>
            </a:r>
          </a:p>
          <a:p>
            <a:pPr lvl="1">
              <a:buFont typeface="Courier New" panose="02070309020205020404" pitchFamily="49" charset="0"/>
              <a:buChar char="o"/>
            </a:pPr>
            <a:r>
              <a:rPr lang="en-US" sz="2000" dirty="0"/>
              <a:t>Use labels, visual cues (signs, arrows pointing to bathroom).</a:t>
            </a:r>
          </a:p>
          <a:p>
            <a:pPr lvl="1">
              <a:buFont typeface="Courier New" panose="02070309020205020404" pitchFamily="49" charset="0"/>
              <a:buChar char="o"/>
            </a:pPr>
            <a:r>
              <a:rPr lang="en-US" sz="2000" dirty="0"/>
              <a:t>Change “objects and property” (Trahan et al., 2014).</a:t>
            </a:r>
          </a:p>
          <a:p>
            <a:pPr lvl="1">
              <a:buFont typeface="Courier New" panose="02070309020205020404" pitchFamily="49" charset="0"/>
              <a:buChar char="o"/>
            </a:pPr>
            <a:r>
              <a:rPr lang="en-US" sz="2000" dirty="0"/>
              <a:t>Change “space demands.”</a:t>
            </a:r>
          </a:p>
          <a:p>
            <a:pPr lvl="1">
              <a:buFont typeface="Courier New" panose="02070309020205020404" pitchFamily="49" charset="0"/>
              <a:buChar char="o"/>
            </a:pPr>
            <a:r>
              <a:rPr lang="en-US" sz="2000" dirty="0"/>
              <a:t>Change “social demands.”</a:t>
            </a:r>
          </a:p>
          <a:p>
            <a:pPr lvl="1">
              <a:buFont typeface="Courier New" panose="02070309020205020404" pitchFamily="49" charset="0"/>
              <a:buChar char="o"/>
            </a:pPr>
            <a:r>
              <a:rPr lang="en-US" sz="2000" dirty="0"/>
              <a:t>Change “sequence and timing.”</a:t>
            </a:r>
          </a:p>
        </p:txBody>
      </p:sp>
    </p:spTree>
    <p:extLst>
      <p:ext uri="{BB962C8B-B14F-4D97-AF65-F5344CB8AC3E}">
        <p14:creationId xmlns:p14="http://schemas.microsoft.com/office/powerpoint/2010/main" val="2112762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Autofit/>
          </a:bodyPr>
          <a:lstStyle/>
          <a:p>
            <a:pPr algn="l"/>
            <a:r>
              <a:rPr lang="en-US" sz="2800" b="1" dirty="0">
                <a:solidFill>
                  <a:schemeClr val="tx2"/>
                </a:solidFill>
              </a:rPr>
              <a:t>Task Simplification</a:t>
            </a:r>
            <a:endParaRPr lang="en-US" sz="2800" dirty="0">
              <a:solidFill>
                <a:schemeClr val="tx2"/>
              </a:solidFill>
            </a:endParaRPr>
          </a:p>
        </p:txBody>
      </p:sp>
      <p:sp>
        <p:nvSpPr>
          <p:cNvPr id="3" name="Content Placeholder 2"/>
          <p:cNvSpPr>
            <a:spLocks noGrp="1"/>
          </p:cNvSpPr>
          <p:nvPr>
            <p:ph idx="1"/>
          </p:nvPr>
        </p:nvSpPr>
        <p:spPr>
          <a:xfrm>
            <a:off x="502920" y="1463040"/>
            <a:ext cx="8229600" cy="1828800"/>
          </a:xfrm>
        </p:spPr>
        <p:txBody>
          <a:bodyPr>
            <a:normAutofit lnSpcReduction="10000"/>
          </a:bodyPr>
          <a:lstStyle/>
          <a:p>
            <a:pPr lvl="0"/>
            <a:r>
              <a:rPr lang="en-US" sz="2000" dirty="0"/>
              <a:t>Break tasks into simple steps (Kales et al., 2014).</a:t>
            </a:r>
          </a:p>
          <a:p>
            <a:pPr lvl="0"/>
            <a:r>
              <a:rPr lang="en-US" sz="2000" dirty="0"/>
              <a:t>Use cues or prompts at each stage.</a:t>
            </a:r>
          </a:p>
          <a:p>
            <a:pPr lvl="1">
              <a:buFont typeface="Courier New" panose="02070309020205020404" pitchFamily="49" charset="0"/>
              <a:buChar char="o"/>
            </a:pPr>
            <a:r>
              <a:rPr lang="en-US" sz="2000" dirty="0"/>
              <a:t>Verbal</a:t>
            </a:r>
          </a:p>
          <a:p>
            <a:pPr lvl="1">
              <a:buFont typeface="Courier New" panose="02070309020205020404" pitchFamily="49" charset="0"/>
              <a:buChar char="o"/>
            </a:pPr>
            <a:r>
              <a:rPr lang="en-US" sz="2000" dirty="0"/>
              <a:t>Tactile</a:t>
            </a:r>
          </a:p>
          <a:p>
            <a:pPr lvl="0"/>
            <a:r>
              <a:rPr lang="en-US" sz="2000" dirty="0"/>
              <a:t>Create structured daily routines.</a:t>
            </a:r>
          </a:p>
        </p:txBody>
      </p:sp>
    </p:spTree>
    <p:extLst>
      <p:ext uri="{BB962C8B-B14F-4D97-AF65-F5344CB8AC3E}">
        <p14:creationId xmlns:p14="http://schemas.microsoft.com/office/powerpoint/2010/main" val="3132486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Autofit/>
          </a:bodyPr>
          <a:lstStyle/>
          <a:p>
            <a:pPr algn="l"/>
            <a:r>
              <a:rPr lang="en-US" sz="2800" b="1" dirty="0">
                <a:solidFill>
                  <a:schemeClr val="tx2"/>
                </a:solidFill>
              </a:rPr>
              <a:t>Miscellaneous </a:t>
            </a:r>
            <a:r>
              <a:rPr lang="en-US" sz="2800" b="1" dirty="0" err="1">
                <a:solidFill>
                  <a:schemeClr val="tx2"/>
                </a:solidFill>
              </a:rPr>
              <a:t>Nonpharmacologic</a:t>
            </a:r>
            <a:r>
              <a:rPr lang="en-US" sz="2800" b="1" dirty="0">
                <a:solidFill>
                  <a:schemeClr val="tx2"/>
                </a:solidFill>
              </a:rPr>
              <a:t> Interventions </a:t>
            </a:r>
            <a:endParaRPr lang="en-US" sz="2800" dirty="0">
              <a:solidFill>
                <a:schemeClr val="tx2"/>
              </a:solidFill>
            </a:endParaRPr>
          </a:p>
        </p:txBody>
      </p:sp>
      <p:sp>
        <p:nvSpPr>
          <p:cNvPr id="3" name="Content Placeholder 2"/>
          <p:cNvSpPr>
            <a:spLocks noGrp="1"/>
          </p:cNvSpPr>
          <p:nvPr>
            <p:ph idx="1"/>
          </p:nvPr>
        </p:nvSpPr>
        <p:spPr>
          <a:xfrm>
            <a:off x="502920" y="1490472"/>
            <a:ext cx="8229600" cy="3157727"/>
          </a:xfrm>
        </p:spPr>
        <p:txBody>
          <a:bodyPr>
            <a:noAutofit/>
          </a:bodyPr>
          <a:lstStyle/>
          <a:p>
            <a:pPr lvl="0"/>
            <a:r>
              <a:rPr lang="en-US" sz="2000" dirty="0"/>
              <a:t>Many other </a:t>
            </a:r>
            <a:r>
              <a:rPr lang="en-US" sz="2000" dirty="0" err="1"/>
              <a:t>nonpharmacologic</a:t>
            </a:r>
            <a:r>
              <a:rPr lang="en-US" sz="2000" dirty="0"/>
              <a:t> interventions that have been or are currently being investigated (Kales et al., 2014)</a:t>
            </a:r>
          </a:p>
          <a:p>
            <a:pPr lvl="0"/>
            <a:r>
              <a:rPr lang="en-US" sz="2000" dirty="0"/>
              <a:t>Animal-assisted therapies (Cohen-Mansfield et al., 2015; </a:t>
            </a:r>
            <a:r>
              <a:rPr lang="en-US" sz="2000" dirty="0" err="1"/>
              <a:t>Nordgren</a:t>
            </a:r>
            <a:r>
              <a:rPr lang="en-US" sz="2000" dirty="0"/>
              <a:t> et al., 2014)</a:t>
            </a:r>
          </a:p>
          <a:p>
            <a:pPr lvl="0"/>
            <a:r>
              <a:rPr lang="en-US" sz="2000" dirty="0"/>
              <a:t>Complementary and alternative therapies</a:t>
            </a:r>
          </a:p>
          <a:p>
            <a:pPr lvl="1">
              <a:buFont typeface="Courier New" panose="02070309020205020404" pitchFamily="49" charset="0"/>
              <a:buChar char="o"/>
            </a:pPr>
            <a:r>
              <a:rPr lang="en-US" sz="2000" dirty="0"/>
              <a:t>Generally benign and of some limited benefit:</a:t>
            </a:r>
          </a:p>
          <a:p>
            <a:pPr lvl="2"/>
            <a:r>
              <a:rPr lang="en-US" sz="2000" dirty="0"/>
              <a:t>Massage, reflexology, chiropractic (Cohen-Mansfield et al., 2015) </a:t>
            </a:r>
          </a:p>
          <a:p>
            <a:pPr lvl="1">
              <a:buFont typeface="Courier New" panose="02070309020205020404" pitchFamily="49" charset="0"/>
              <a:buChar char="o"/>
            </a:pPr>
            <a:r>
              <a:rPr lang="en-US" sz="2000" dirty="0"/>
              <a:t>Herbal supplements or dietary supplements: not always benign; </a:t>
            </a:r>
            <a:br>
              <a:rPr lang="en-US" sz="2000" dirty="0"/>
            </a:br>
            <a:r>
              <a:rPr lang="en-US" sz="2000" dirty="0"/>
              <a:t>be cautious.</a:t>
            </a:r>
          </a:p>
        </p:txBody>
      </p:sp>
    </p:spTree>
    <p:extLst>
      <p:ext uri="{BB962C8B-B14F-4D97-AF65-F5344CB8AC3E}">
        <p14:creationId xmlns:p14="http://schemas.microsoft.com/office/powerpoint/2010/main" val="387452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algn="l"/>
            <a:r>
              <a:rPr lang="en-US" sz="2800" b="1" dirty="0">
                <a:solidFill>
                  <a:schemeClr val="tx2"/>
                </a:solidFill>
              </a:rPr>
              <a:t>Learning Objectives</a:t>
            </a:r>
          </a:p>
        </p:txBody>
      </p:sp>
      <p:sp>
        <p:nvSpPr>
          <p:cNvPr id="3" name="Content Placeholder 2"/>
          <p:cNvSpPr>
            <a:spLocks noGrp="1"/>
          </p:cNvSpPr>
          <p:nvPr>
            <p:ph idx="1"/>
          </p:nvPr>
        </p:nvSpPr>
        <p:spPr/>
        <p:txBody>
          <a:bodyPr>
            <a:normAutofit fontScale="92500" lnSpcReduction="20000"/>
          </a:bodyPr>
          <a:lstStyle/>
          <a:p>
            <a:pPr marL="0" indent="0">
              <a:buNone/>
            </a:pPr>
            <a:r>
              <a:rPr lang="en-US" sz="2000" dirty="0"/>
              <a:t>After completing this module, participants will be able to:</a:t>
            </a:r>
          </a:p>
          <a:p>
            <a:pPr lvl="1">
              <a:buFont typeface="Arial" panose="020B0604020202020204" pitchFamily="34" charset="0"/>
              <a:buChar char="•"/>
            </a:pPr>
            <a:r>
              <a:rPr lang="en-US" sz="2000" dirty="0"/>
              <a:t>Describe hallmark signs of early-stage dementia.</a:t>
            </a:r>
          </a:p>
          <a:p>
            <a:pPr lvl="1">
              <a:buFont typeface="Arial" panose="020B0604020202020204" pitchFamily="34" charset="0"/>
              <a:buChar char="•"/>
            </a:pPr>
            <a:r>
              <a:rPr lang="en-US" sz="2000" dirty="0"/>
              <a:t>List changes in cognitive status that are typical of early-stage dementia.</a:t>
            </a:r>
          </a:p>
          <a:p>
            <a:pPr lvl="1">
              <a:buFont typeface="Arial" panose="020B0604020202020204" pitchFamily="34" charset="0"/>
              <a:buChar char="•"/>
            </a:pPr>
            <a:r>
              <a:rPr lang="en-US" sz="2000" dirty="0"/>
              <a:t>Identify common manifestations and issues that arise during early-stage dementia.</a:t>
            </a:r>
          </a:p>
          <a:p>
            <a:pPr lvl="1">
              <a:buFont typeface="Arial" panose="020B0604020202020204" pitchFamily="34" charset="0"/>
              <a:buChar char="•"/>
            </a:pPr>
            <a:r>
              <a:rPr lang="en-US" sz="2000" dirty="0"/>
              <a:t>Describe general strategies for managing symptoms of dementia.</a:t>
            </a:r>
          </a:p>
        </p:txBody>
      </p:sp>
    </p:spTree>
    <p:extLst>
      <p:ext uri="{BB962C8B-B14F-4D97-AF65-F5344CB8AC3E}">
        <p14:creationId xmlns:p14="http://schemas.microsoft.com/office/powerpoint/2010/main" val="2407759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dirty="0"/>
              <a:t>Couples Working</a:t>
            </a:r>
            <a:r>
              <a:rPr lang="en-US" baseline="0" dirty="0"/>
              <a:t> on Puzzle</a:t>
            </a:r>
            <a:endParaRPr lang="en-US" dirty="0"/>
          </a:p>
        </p:txBody>
      </p:sp>
      <p:pic>
        <p:nvPicPr>
          <p:cNvPr id="6" name="Content Placeholder 5" descr="Photo of two elderly couples sitting around a table piecing together a jigsaw puzz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23003"/>
            <a:ext cx="7956550" cy="5319894"/>
          </a:xfrm>
        </p:spPr>
      </p:pic>
    </p:spTree>
    <p:extLst>
      <p:ext uri="{BB962C8B-B14F-4D97-AF65-F5344CB8AC3E}">
        <p14:creationId xmlns:p14="http://schemas.microsoft.com/office/powerpoint/2010/main" val="3668379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tx2"/>
                </a:solidFill>
              </a:rPr>
              <a:t>Outline</a:t>
            </a:r>
            <a:r>
              <a:rPr lang="en-US" sz="1600" b="1" dirty="0">
                <a:solidFill>
                  <a:schemeClr val="bg1"/>
                </a:solidFill>
              </a:rPr>
              <a:t> </a:t>
            </a:r>
            <a:r>
              <a:rPr lang="en-US" sz="1600" dirty="0">
                <a:solidFill>
                  <a:schemeClr val="bg1"/>
                </a:solidFill>
              </a:rPr>
              <a:t>6 - Identifying transitions to middle-stage dementia</a:t>
            </a:r>
            <a:endParaRPr lang="en-US" sz="1600" b="1" dirty="0">
              <a:solidFill>
                <a:schemeClr val="bg1"/>
              </a:solidFill>
            </a:endParaRPr>
          </a:p>
        </p:txBody>
      </p:sp>
      <p:pic>
        <p:nvPicPr>
          <p:cNvPr id="8" name="Picture Placeholder 9" descr="Thumbnail close-up photo of an older man's face.">
            <a:extLst>
              <a:ext uri="{FF2B5EF4-FFF2-40B4-BE49-F238E27FC236}">
                <a16:creationId xmlns:a16="http://schemas.microsoft.com/office/drawing/2014/main" id="{65C0F4A2-8CAF-4D27-B500-8AC69F360AB5}"/>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48" b="48"/>
          <a:stretch>
            <a:fillRect/>
          </a:stretch>
        </p:blipFill>
        <p:spPr>
          <a:xfrm>
            <a:off x="7205663" y="347663"/>
            <a:ext cx="1344612" cy="1206500"/>
          </a:xfrm>
        </p:spPr>
      </p:pic>
      <p:sp>
        <p:nvSpPr>
          <p:cNvPr id="10" name="Rectangle 9" descr="Outline box highlighting &quot;Identifying transitions to middle-stage dementia.&quot; ">
            <a:extLst>
              <a:ext uri="{FF2B5EF4-FFF2-40B4-BE49-F238E27FC236}">
                <a16:creationId xmlns:a16="http://schemas.microsoft.com/office/drawing/2014/main" id="{55302000-700B-473C-9D80-8DEDBCA187AD}"/>
              </a:ext>
            </a:extLst>
          </p:cNvPr>
          <p:cNvSpPr/>
          <p:nvPr/>
        </p:nvSpPr>
        <p:spPr>
          <a:xfrm>
            <a:off x="-7666" y="5075464"/>
            <a:ext cx="9144000" cy="316841"/>
          </a:xfrm>
          <a:prstGeom prst="rect">
            <a:avLst/>
          </a:prstGeom>
          <a:solidFill>
            <a:srgbClr val="7A297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BC0A9CC3-8C67-4811-943E-81497FC85A39}"/>
              </a:ext>
            </a:extLst>
          </p:cNvPr>
          <p:cNvSpPr>
            <a:spLocks noGrp="1"/>
          </p:cNvSpPr>
          <p:nvPr>
            <p:ph idx="1"/>
          </p:nvPr>
        </p:nvSpPr>
        <p:spPr>
          <a:xfrm>
            <a:off x="457200" y="1560945"/>
            <a:ext cx="7014754" cy="4561249"/>
          </a:xfrm>
        </p:spPr>
        <p:txBody>
          <a:bodyPr/>
          <a:lstStyle/>
          <a:p>
            <a:pPr lvl="0">
              <a:lnSpc>
                <a:spcPct val="120000"/>
              </a:lnSpc>
            </a:pPr>
            <a:r>
              <a:rPr lang="en-US" sz="2200" dirty="0"/>
              <a:t>Introduction</a:t>
            </a:r>
          </a:p>
          <a:p>
            <a:pPr lvl="0">
              <a:lnSpc>
                <a:spcPct val="120000"/>
              </a:lnSpc>
            </a:pPr>
            <a:r>
              <a:rPr lang="en-US" dirty="0"/>
              <a:t>Manifestations of early-stage dementia:</a:t>
            </a:r>
          </a:p>
          <a:p>
            <a:pPr lvl="1">
              <a:lnSpc>
                <a:spcPct val="120000"/>
              </a:lnSpc>
              <a:buFont typeface="Courier New" panose="02070309020205020404" pitchFamily="49" charset="0"/>
              <a:buChar char="o"/>
            </a:pPr>
            <a:r>
              <a:rPr lang="en-US" dirty="0"/>
              <a:t>Overview</a:t>
            </a:r>
          </a:p>
          <a:p>
            <a:pPr lvl="1">
              <a:lnSpc>
                <a:spcPct val="120000"/>
              </a:lnSpc>
              <a:buFont typeface="Courier New" panose="02070309020205020404" pitchFamily="49" charset="0"/>
              <a:buChar char="o"/>
            </a:pPr>
            <a:r>
              <a:rPr lang="en-US" dirty="0"/>
              <a:t>Alzheimer’s disease (AD)</a:t>
            </a:r>
          </a:p>
          <a:p>
            <a:pPr lvl="1">
              <a:lnSpc>
                <a:spcPct val="120000"/>
              </a:lnSpc>
              <a:buFont typeface="Courier New" panose="02070309020205020404" pitchFamily="49" charset="0"/>
              <a:buChar char="o"/>
            </a:pPr>
            <a:r>
              <a:rPr lang="en-US" spc="-100" dirty="0"/>
              <a:t>Vascular dementia (</a:t>
            </a:r>
            <a:r>
              <a:rPr lang="en-US" spc="-100" dirty="0" err="1"/>
              <a:t>VaD</a:t>
            </a:r>
            <a:r>
              <a:rPr lang="en-US" spc="-100" dirty="0"/>
              <a:t>) (and vascular cognitive impairment [VCI])</a:t>
            </a:r>
          </a:p>
          <a:p>
            <a:pPr lvl="1">
              <a:lnSpc>
                <a:spcPct val="120000"/>
              </a:lnSpc>
              <a:buFont typeface="Courier New" panose="02070309020205020404" pitchFamily="49" charset="0"/>
              <a:buChar char="o"/>
            </a:pPr>
            <a:r>
              <a:rPr lang="en-US" dirty="0"/>
              <a:t>Lewy body dementia (LBD) </a:t>
            </a:r>
          </a:p>
          <a:p>
            <a:pPr lvl="1">
              <a:lnSpc>
                <a:spcPct val="120000"/>
              </a:lnSpc>
              <a:buFont typeface="Courier New" panose="02070309020205020404" pitchFamily="49" charset="0"/>
              <a:buChar char="o"/>
            </a:pPr>
            <a:r>
              <a:rPr lang="en-US" dirty="0"/>
              <a:t>Frontotemporal degeneration (FTD)</a:t>
            </a:r>
          </a:p>
          <a:p>
            <a:pPr>
              <a:lnSpc>
                <a:spcPct val="120000"/>
              </a:lnSpc>
            </a:pPr>
            <a:r>
              <a:rPr lang="en-US" dirty="0"/>
              <a:t>General strategies to address manifestations of dementia</a:t>
            </a:r>
          </a:p>
          <a:p>
            <a:r>
              <a:rPr lang="en-US" dirty="0">
                <a:solidFill>
                  <a:schemeClr val="bg1"/>
                </a:solidFill>
              </a:rPr>
              <a:t>Identifying transitions to middle-stage dementia</a:t>
            </a:r>
          </a:p>
          <a:p>
            <a:r>
              <a:rPr lang="en-US" dirty="0"/>
              <a:t>Addressing common manifestations and care partner issues of early-stage dementia</a:t>
            </a:r>
          </a:p>
        </p:txBody>
      </p:sp>
    </p:spTree>
    <p:extLst>
      <p:ext uri="{BB962C8B-B14F-4D97-AF65-F5344CB8AC3E}">
        <p14:creationId xmlns:p14="http://schemas.microsoft.com/office/powerpoint/2010/main" val="2399063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41832"/>
            <a:ext cx="8229600" cy="609600"/>
          </a:xfrm>
        </p:spPr>
        <p:txBody>
          <a:bodyPr>
            <a:noAutofit/>
          </a:bodyPr>
          <a:lstStyle/>
          <a:p>
            <a:pPr algn="l"/>
            <a:r>
              <a:rPr lang="en-US" sz="2800" b="1" dirty="0">
                <a:solidFill>
                  <a:schemeClr val="tx2"/>
                </a:solidFill>
              </a:rPr>
              <a:t>Care Partners Managing Memory Impairments and Executive Dysfunction</a:t>
            </a:r>
            <a:endParaRPr lang="en-US" sz="2800" dirty="0">
              <a:solidFill>
                <a:schemeClr val="tx2"/>
              </a:solidFill>
            </a:endParaRPr>
          </a:p>
        </p:txBody>
      </p:sp>
      <p:sp>
        <p:nvSpPr>
          <p:cNvPr id="3" name="Content Placeholder 2"/>
          <p:cNvSpPr>
            <a:spLocks noGrp="1"/>
          </p:cNvSpPr>
          <p:nvPr>
            <p:ph idx="1"/>
          </p:nvPr>
        </p:nvSpPr>
        <p:spPr>
          <a:xfrm>
            <a:off x="502920" y="1905000"/>
            <a:ext cx="8229600" cy="2895600"/>
          </a:xfrm>
        </p:spPr>
        <p:txBody>
          <a:bodyPr>
            <a:normAutofit lnSpcReduction="10000"/>
          </a:bodyPr>
          <a:lstStyle/>
          <a:p>
            <a:pPr lvl="0"/>
            <a:r>
              <a:rPr lang="en-US" sz="2000" dirty="0"/>
              <a:t>Provide cues or prompts (Kales et al., 2014).</a:t>
            </a:r>
          </a:p>
          <a:p>
            <a:pPr lvl="0"/>
            <a:r>
              <a:rPr lang="en-US" sz="2000" dirty="0"/>
              <a:t>Address repetitive questioning (Kales et al., 2014):</a:t>
            </a:r>
          </a:p>
          <a:p>
            <a:pPr lvl="1">
              <a:buFont typeface="Courier New" panose="02070309020205020404" pitchFamily="49" charset="0"/>
              <a:buChar char="o"/>
            </a:pPr>
            <a:r>
              <a:rPr lang="en-US" sz="2000" dirty="0"/>
              <a:t>Respond with calm reassuring voice.</a:t>
            </a:r>
          </a:p>
          <a:p>
            <a:pPr lvl="1">
              <a:buFont typeface="Courier New" panose="02070309020205020404" pitchFamily="49" charset="0"/>
              <a:buChar char="o"/>
            </a:pPr>
            <a:r>
              <a:rPr lang="en-US" sz="2000" dirty="0"/>
              <a:t>Use calming touch for reassurance.</a:t>
            </a:r>
          </a:p>
          <a:p>
            <a:pPr lvl="1">
              <a:buFont typeface="Courier New" panose="02070309020205020404" pitchFamily="49" charset="0"/>
              <a:buChar char="o"/>
            </a:pPr>
            <a:r>
              <a:rPr lang="en-US" sz="2000" dirty="0"/>
              <a:t>Structure with daily routines.</a:t>
            </a:r>
          </a:p>
          <a:p>
            <a:pPr lvl="1">
              <a:buFont typeface="Courier New" panose="02070309020205020404" pitchFamily="49" charset="0"/>
              <a:buChar char="o"/>
            </a:pPr>
            <a:r>
              <a:rPr lang="en-US" sz="2000" dirty="0"/>
              <a:t>Use distraction and meaningful activities.</a:t>
            </a:r>
          </a:p>
          <a:p>
            <a:pPr lvl="1">
              <a:buFont typeface="Courier New" panose="02070309020205020404" pitchFamily="49" charset="0"/>
              <a:buChar char="o"/>
            </a:pPr>
            <a:r>
              <a:rPr lang="en-US" sz="2000" dirty="0"/>
              <a:t>Inform patient of events only as they occur.</a:t>
            </a:r>
          </a:p>
          <a:p>
            <a:pPr lvl="0"/>
            <a:r>
              <a:rPr lang="en-US" sz="2000" dirty="0"/>
              <a:t>Address difficulties with IADL.</a:t>
            </a:r>
          </a:p>
        </p:txBody>
      </p:sp>
    </p:spTree>
    <p:extLst>
      <p:ext uri="{BB962C8B-B14F-4D97-AF65-F5344CB8AC3E}">
        <p14:creationId xmlns:p14="http://schemas.microsoft.com/office/powerpoint/2010/main" val="3806772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Autofit/>
          </a:bodyPr>
          <a:lstStyle/>
          <a:p>
            <a:pPr algn="l"/>
            <a:r>
              <a:rPr lang="en-US" sz="2800" b="1" dirty="0">
                <a:solidFill>
                  <a:schemeClr val="tx2"/>
                </a:solidFill>
              </a:rPr>
              <a:t>Mood Disturbances: Addressing Apathy</a:t>
            </a:r>
            <a:endParaRPr lang="en-US" sz="2800" dirty="0">
              <a:solidFill>
                <a:schemeClr val="tx2"/>
              </a:solidFill>
            </a:endParaRPr>
          </a:p>
        </p:txBody>
      </p:sp>
      <p:sp>
        <p:nvSpPr>
          <p:cNvPr id="3" name="Content Placeholder 2"/>
          <p:cNvSpPr>
            <a:spLocks noGrp="1"/>
          </p:cNvSpPr>
          <p:nvPr>
            <p:ph idx="1"/>
          </p:nvPr>
        </p:nvSpPr>
        <p:spPr>
          <a:xfrm>
            <a:off x="502920" y="1490472"/>
            <a:ext cx="8229600" cy="4525963"/>
          </a:xfrm>
        </p:spPr>
        <p:txBody>
          <a:bodyPr>
            <a:noAutofit/>
          </a:bodyPr>
          <a:lstStyle/>
          <a:p>
            <a:pPr lvl="0"/>
            <a:r>
              <a:rPr lang="en-US" sz="2000" dirty="0"/>
              <a:t>Apathy is a common behavioral disturbance in all types of dementia, across all stages of dementia (Desai et al., 2012): </a:t>
            </a:r>
          </a:p>
          <a:p>
            <a:pPr lvl="1">
              <a:buFont typeface="Courier New" panose="02070309020205020404" pitchFamily="49" charset="0"/>
              <a:buChar char="o"/>
            </a:pPr>
            <a:r>
              <a:rPr lang="en-US" sz="2000" dirty="0"/>
              <a:t>Apathy is commonly reported by family members and worsens over time (Kales et al., 2015).</a:t>
            </a:r>
          </a:p>
          <a:p>
            <a:pPr lvl="1">
              <a:buFont typeface="Courier New" panose="02070309020205020404" pitchFamily="49" charset="0"/>
              <a:buChar char="o"/>
            </a:pPr>
            <a:r>
              <a:rPr lang="en-US" sz="2000" dirty="0"/>
              <a:t>Prevalence increases with increasing cognitive impairment.</a:t>
            </a:r>
          </a:p>
          <a:p>
            <a:pPr lvl="1">
              <a:buFont typeface="Courier New" panose="02070309020205020404" pitchFamily="49" charset="0"/>
              <a:buChar char="o"/>
            </a:pPr>
            <a:r>
              <a:rPr lang="en-US" sz="2000" dirty="0"/>
              <a:t>Prevalence differs across different dementias (</a:t>
            </a:r>
            <a:r>
              <a:rPr lang="en-US" sz="2000" dirty="0" err="1"/>
              <a:t>Brodaty</a:t>
            </a:r>
            <a:r>
              <a:rPr lang="en-US" sz="2000" dirty="0"/>
              <a:t> et al., 2012; Desai et al., 2012; Kales et al., 2015).</a:t>
            </a:r>
          </a:p>
          <a:p>
            <a:pPr lvl="1">
              <a:buFont typeface="Courier New" panose="02070309020205020404" pitchFamily="49" charset="0"/>
              <a:buChar char="o"/>
            </a:pPr>
            <a:r>
              <a:rPr lang="en-US" sz="2000" dirty="0"/>
              <a:t>It contributes to poor quality of life for PLwD and care partners.</a:t>
            </a:r>
          </a:p>
          <a:p>
            <a:pPr lvl="0"/>
            <a:r>
              <a:rPr lang="en-US" sz="2000" dirty="0"/>
              <a:t>It is distinct from depression and does not necessarily coexist with other mood disturbances.</a:t>
            </a:r>
          </a:p>
        </p:txBody>
      </p:sp>
    </p:spTree>
    <p:extLst>
      <p:ext uri="{BB962C8B-B14F-4D97-AF65-F5344CB8AC3E}">
        <p14:creationId xmlns:p14="http://schemas.microsoft.com/office/powerpoint/2010/main" val="3111214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dirty="0"/>
              <a:t>Senior</a:t>
            </a:r>
            <a:r>
              <a:rPr lang="en-US" baseline="0" dirty="0"/>
              <a:t> Man</a:t>
            </a:r>
            <a:endParaRPr lang="en-US" dirty="0"/>
          </a:p>
        </p:txBody>
      </p:sp>
      <p:pic>
        <p:nvPicPr>
          <p:cNvPr id="6" name="Content Placeholder 5" descr="Close-up photo of an older man's face (same photo as on slide 5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4359" y="594360"/>
            <a:ext cx="7965895" cy="5153314"/>
          </a:xfrm>
        </p:spPr>
      </p:pic>
    </p:spTree>
    <p:extLst>
      <p:ext uri="{BB962C8B-B14F-4D97-AF65-F5344CB8AC3E}">
        <p14:creationId xmlns:p14="http://schemas.microsoft.com/office/powerpoint/2010/main" val="1351447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2920" y="914400"/>
            <a:ext cx="8229600" cy="228600"/>
          </a:xfrm>
        </p:spPr>
        <p:txBody>
          <a:bodyPr>
            <a:noAutofit/>
          </a:bodyPr>
          <a:lstStyle/>
          <a:p>
            <a:pPr algn="l"/>
            <a:r>
              <a:rPr lang="en-US" sz="2800" b="1" dirty="0">
                <a:solidFill>
                  <a:schemeClr val="tx2"/>
                </a:solidFill>
              </a:rPr>
              <a:t>Mood Disturbances: Addressing Apathy </a:t>
            </a:r>
            <a:r>
              <a:rPr lang="en-US" sz="2800" dirty="0">
                <a:solidFill>
                  <a:schemeClr val="tx2"/>
                </a:solidFill>
              </a:rPr>
              <a:t>(continued)</a:t>
            </a:r>
          </a:p>
        </p:txBody>
      </p:sp>
      <p:sp>
        <p:nvSpPr>
          <p:cNvPr id="3" name="Content Placeholder 2"/>
          <p:cNvSpPr>
            <a:spLocks noGrp="1"/>
          </p:cNvSpPr>
          <p:nvPr>
            <p:ph idx="1"/>
          </p:nvPr>
        </p:nvSpPr>
        <p:spPr>
          <a:xfrm>
            <a:off x="502920" y="1490473"/>
            <a:ext cx="8229600" cy="2167128"/>
          </a:xfrm>
        </p:spPr>
        <p:txBody>
          <a:bodyPr/>
          <a:lstStyle/>
          <a:p>
            <a:pPr lvl="0"/>
            <a:r>
              <a:rPr lang="en-US" sz="2000" dirty="0" err="1"/>
              <a:t>Nonpharmacological</a:t>
            </a:r>
            <a:r>
              <a:rPr lang="en-US" sz="2000" dirty="0"/>
              <a:t> management may reduce apathy (</a:t>
            </a:r>
            <a:r>
              <a:rPr lang="en-US" sz="2000" dirty="0" err="1"/>
              <a:t>Brodaty</a:t>
            </a:r>
            <a:r>
              <a:rPr lang="en-US" sz="2000" dirty="0"/>
              <a:t> et al., 2012; Kales et al., 2014).</a:t>
            </a:r>
          </a:p>
          <a:p>
            <a:pPr lvl="1">
              <a:buFont typeface="Courier New" panose="02070309020205020404" pitchFamily="49" charset="0"/>
              <a:buChar char="o"/>
            </a:pPr>
            <a:r>
              <a:rPr lang="en-US" sz="2000" dirty="0"/>
              <a:t>Engaging the person living with dementia</a:t>
            </a:r>
          </a:p>
          <a:p>
            <a:pPr lvl="1">
              <a:buFont typeface="Courier New" panose="02070309020205020404" pitchFamily="49" charset="0"/>
              <a:buChar char="o"/>
            </a:pPr>
            <a:r>
              <a:rPr lang="en-US" sz="2000" dirty="0"/>
              <a:t>Activity</a:t>
            </a:r>
          </a:p>
          <a:p>
            <a:pPr lvl="1">
              <a:buFont typeface="Courier New" panose="02070309020205020404" pitchFamily="49" charset="0"/>
              <a:buChar char="o"/>
            </a:pPr>
            <a:r>
              <a:rPr lang="en-US" sz="2000" dirty="0"/>
              <a:t>Sensory stimulation</a:t>
            </a:r>
          </a:p>
          <a:p>
            <a:pPr lvl="1">
              <a:buFont typeface="Courier New" panose="02070309020205020404" pitchFamily="49" charset="0"/>
              <a:buChar char="o"/>
            </a:pPr>
            <a:r>
              <a:rPr lang="en-US" sz="2000" dirty="0"/>
              <a:t>Environmental changes</a:t>
            </a:r>
            <a:endParaRPr lang="en-US" dirty="0"/>
          </a:p>
        </p:txBody>
      </p:sp>
    </p:spTree>
    <p:extLst>
      <p:ext uri="{BB962C8B-B14F-4D97-AF65-F5344CB8AC3E}">
        <p14:creationId xmlns:p14="http://schemas.microsoft.com/office/powerpoint/2010/main" val="41353202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Autofit/>
          </a:bodyPr>
          <a:lstStyle/>
          <a:p>
            <a:pPr algn="l"/>
            <a:r>
              <a:rPr lang="en-US" sz="2800" b="1" dirty="0">
                <a:solidFill>
                  <a:schemeClr val="tx2"/>
                </a:solidFill>
              </a:rPr>
              <a:t>Mood Disorders: Depression</a:t>
            </a:r>
            <a:endParaRPr lang="en-US" sz="2800" dirty="0">
              <a:solidFill>
                <a:schemeClr val="tx2"/>
              </a:solidFill>
            </a:endParaRPr>
          </a:p>
        </p:txBody>
      </p:sp>
      <p:sp>
        <p:nvSpPr>
          <p:cNvPr id="3" name="Content Placeholder 2"/>
          <p:cNvSpPr>
            <a:spLocks noGrp="1"/>
          </p:cNvSpPr>
          <p:nvPr>
            <p:ph idx="1"/>
          </p:nvPr>
        </p:nvSpPr>
        <p:spPr>
          <a:xfrm>
            <a:off x="502920" y="1490472"/>
            <a:ext cx="8229600" cy="4343399"/>
          </a:xfrm>
        </p:spPr>
        <p:txBody>
          <a:bodyPr>
            <a:noAutofit/>
          </a:bodyPr>
          <a:lstStyle/>
          <a:p>
            <a:pPr lvl="0"/>
            <a:r>
              <a:rPr lang="en-US" sz="2000" dirty="0"/>
              <a:t>Depression is another common mood disorder in dementia (Desai et al.,2012; Kales et al., 2015; </a:t>
            </a:r>
            <a:r>
              <a:rPr lang="en-US" sz="2000" dirty="0" err="1"/>
              <a:t>Kitching</a:t>
            </a:r>
            <a:r>
              <a:rPr lang="en-US" sz="2000" dirty="0"/>
              <a:t>, 2015).</a:t>
            </a:r>
          </a:p>
          <a:p>
            <a:pPr lvl="0"/>
            <a:r>
              <a:rPr lang="en-US" sz="2000" dirty="0"/>
              <a:t>Prevalence of clinically significant depression decreases with increasing cognitive impairment.</a:t>
            </a:r>
          </a:p>
          <a:p>
            <a:pPr lvl="0"/>
            <a:r>
              <a:rPr lang="en-US" sz="2000" dirty="0"/>
              <a:t>Depression often coexists with anxiety symptoms (Desai et al., 2012).</a:t>
            </a:r>
          </a:p>
          <a:p>
            <a:pPr lvl="0"/>
            <a:r>
              <a:rPr lang="en-US" sz="2000" dirty="0"/>
              <a:t>Relationship between depression and dementia is complex and not well understood (Bennett et al., 2014).</a:t>
            </a:r>
          </a:p>
          <a:p>
            <a:pPr lvl="1">
              <a:buFont typeface="Courier New" panose="02070309020205020404" pitchFamily="49" charset="0"/>
              <a:buChar char="o"/>
            </a:pPr>
            <a:r>
              <a:rPr lang="en-US" sz="2000" dirty="0"/>
              <a:t>Evidence supports early life depression as risk factor for later life dementia (Bennett et al., 2014). </a:t>
            </a:r>
          </a:p>
          <a:p>
            <a:pPr lvl="1">
              <a:buFont typeface="Courier New" panose="02070309020205020404" pitchFamily="49" charset="0"/>
              <a:buChar char="o"/>
            </a:pPr>
            <a:r>
              <a:rPr lang="en-US" sz="2000" dirty="0"/>
              <a:t>Later life depression is considered as a </a:t>
            </a:r>
            <a:r>
              <a:rPr lang="en-US" sz="2000" dirty="0" err="1"/>
              <a:t>prodrome</a:t>
            </a:r>
            <a:r>
              <a:rPr lang="en-US" sz="2000" dirty="0"/>
              <a:t> to dementia (Bennett et al., 2014).</a:t>
            </a:r>
          </a:p>
          <a:p>
            <a:pPr lvl="1">
              <a:buFont typeface="Courier New" panose="02070309020205020404" pitchFamily="49" charset="0"/>
              <a:buChar char="o"/>
            </a:pPr>
            <a:r>
              <a:rPr lang="en-US" sz="2000" dirty="0"/>
              <a:t>Both show similar neurobiological changes (Kales et al., 2015).</a:t>
            </a:r>
          </a:p>
        </p:txBody>
      </p:sp>
    </p:spTree>
    <p:extLst>
      <p:ext uri="{BB962C8B-B14F-4D97-AF65-F5344CB8AC3E}">
        <p14:creationId xmlns:p14="http://schemas.microsoft.com/office/powerpoint/2010/main" val="796737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Autofit/>
          </a:bodyPr>
          <a:lstStyle/>
          <a:p>
            <a:pPr algn="l"/>
            <a:r>
              <a:rPr lang="en-US" sz="2800" b="1" dirty="0">
                <a:solidFill>
                  <a:schemeClr val="tx2"/>
                </a:solidFill>
              </a:rPr>
              <a:t>Treating Depression in Dementia</a:t>
            </a:r>
            <a:endParaRPr lang="en-US" sz="2800" dirty="0">
              <a:solidFill>
                <a:schemeClr val="tx2"/>
              </a:solidFill>
            </a:endParaRPr>
          </a:p>
        </p:txBody>
      </p:sp>
      <p:sp>
        <p:nvSpPr>
          <p:cNvPr id="3" name="Content Placeholder 2"/>
          <p:cNvSpPr>
            <a:spLocks noGrp="1"/>
          </p:cNvSpPr>
          <p:nvPr>
            <p:ph idx="1"/>
          </p:nvPr>
        </p:nvSpPr>
        <p:spPr>
          <a:xfrm>
            <a:off x="502920" y="1490472"/>
            <a:ext cx="8229600" cy="4525963"/>
          </a:xfrm>
        </p:spPr>
        <p:txBody>
          <a:bodyPr>
            <a:noAutofit/>
          </a:bodyPr>
          <a:lstStyle/>
          <a:p>
            <a:pPr lvl="0"/>
            <a:r>
              <a:rPr lang="en-US" sz="2000" dirty="0"/>
              <a:t>Depression has similar manifestations in persons with or without dementia (</a:t>
            </a:r>
            <a:r>
              <a:rPr lang="en-US" sz="2000" dirty="0" err="1"/>
              <a:t>Kitching</a:t>
            </a:r>
            <a:r>
              <a:rPr lang="en-US" sz="2000" dirty="0"/>
              <a:t>, 2015):</a:t>
            </a:r>
          </a:p>
          <a:p>
            <a:pPr lvl="1">
              <a:buFont typeface="Courier New" panose="02070309020205020404" pitchFamily="49" charset="0"/>
              <a:buChar char="o"/>
            </a:pPr>
            <a:r>
              <a:rPr lang="en-US" sz="2000" dirty="0"/>
              <a:t>Low mood, irritability, anger; low energy, low appetite</a:t>
            </a:r>
          </a:p>
          <a:p>
            <a:pPr lvl="1">
              <a:buFont typeface="Courier New" panose="02070309020205020404" pitchFamily="49" charset="0"/>
              <a:buChar char="o"/>
            </a:pPr>
            <a:r>
              <a:rPr lang="en-US" sz="2000" dirty="0"/>
              <a:t>Major depressive episodes more common in older persons with than without dementia</a:t>
            </a:r>
          </a:p>
          <a:p>
            <a:pPr lvl="0"/>
            <a:r>
              <a:rPr lang="en-US" sz="2000" dirty="0"/>
              <a:t>It may be challenging to make differential diagnosis between depression and </a:t>
            </a:r>
            <a:r>
              <a:rPr lang="en-US" sz="2000" spc="-100" dirty="0"/>
              <a:t>dementia because they can have some similar symptoms (</a:t>
            </a:r>
            <a:r>
              <a:rPr lang="en-US" sz="2000" spc="-100" dirty="0" err="1"/>
              <a:t>Kitching</a:t>
            </a:r>
            <a:r>
              <a:rPr lang="en-US" sz="2000" spc="-100" dirty="0"/>
              <a:t>, 2015).</a:t>
            </a:r>
          </a:p>
          <a:p>
            <a:pPr lvl="0"/>
            <a:r>
              <a:rPr lang="en-US" sz="2000" dirty="0"/>
              <a:t>Management of depression in dementia can be similar to that of depression in the person without dementia (</a:t>
            </a:r>
            <a:r>
              <a:rPr lang="en-US" sz="2000" dirty="0" err="1"/>
              <a:t>Kitching</a:t>
            </a:r>
            <a:r>
              <a:rPr lang="en-US" sz="2000" dirty="0"/>
              <a:t>, 2015):</a:t>
            </a:r>
          </a:p>
          <a:p>
            <a:pPr lvl="1">
              <a:buFont typeface="Courier New" panose="02070309020205020404" pitchFamily="49" charset="0"/>
              <a:buChar char="o"/>
            </a:pPr>
            <a:r>
              <a:rPr lang="en-US" sz="2000" dirty="0" err="1"/>
              <a:t>Nonpharmacologic</a:t>
            </a:r>
            <a:r>
              <a:rPr lang="en-US" sz="2000" dirty="0"/>
              <a:t> strategies</a:t>
            </a:r>
          </a:p>
          <a:p>
            <a:pPr lvl="1">
              <a:buFont typeface="Courier New" panose="02070309020205020404" pitchFamily="49" charset="0"/>
              <a:buChar char="o"/>
            </a:pPr>
            <a:r>
              <a:rPr lang="en-US" sz="2000" dirty="0"/>
              <a:t>Cognitive behavioral therapies (only in early-stage dementia)</a:t>
            </a:r>
          </a:p>
          <a:p>
            <a:pPr lvl="1">
              <a:buFont typeface="Courier New" panose="02070309020205020404" pitchFamily="49" charset="0"/>
              <a:buChar char="o"/>
            </a:pPr>
            <a:r>
              <a:rPr lang="en-US" sz="2000" dirty="0"/>
              <a:t>Pharmacotherapy may be necessary (often with SSRIs)</a:t>
            </a:r>
          </a:p>
          <a:p>
            <a:pPr lvl="1">
              <a:buFont typeface="Courier New" panose="02070309020205020404" pitchFamily="49" charset="0"/>
              <a:buChar char="o"/>
            </a:pPr>
            <a:r>
              <a:rPr lang="en-US" sz="2000" dirty="0"/>
              <a:t>Electroconvulsive therapy (ECT)</a:t>
            </a:r>
          </a:p>
        </p:txBody>
      </p:sp>
    </p:spTree>
    <p:extLst>
      <p:ext uri="{BB962C8B-B14F-4D97-AF65-F5344CB8AC3E}">
        <p14:creationId xmlns:p14="http://schemas.microsoft.com/office/powerpoint/2010/main" val="15928397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03564"/>
            <a:ext cx="8229600" cy="762000"/>
          </a:xfrm>
        </p:spPr>
        <p:txBody>
          <a:bodyPr>
            <a:noAutofit/>
          </a:bodyPr>
          <a:lstStyle/>
          <a:p>
            <a:pPr algn="l"/>
            <a:r>
              <a:rPr lang="en-US" sz="2800" b="1" dirty="0">
                <a:solidFill>
                  <a:schemeClr val="tx2"/>
                </a:solidFill>
              </a:rPr>
              <a:t>Medications for Cognitive Impairment in Early-stage Alzheimer’s Disease</a:t>
            </a:r>
            <a:endParaRPr lang="en-US" sz="2800" dirty="0"/>
          </a:p>
        </p:txBody>
      </p:sp>
      <p:sp>
        <p:nvSpPr>
          <p:cNvPr id="3" name="Content Placeholder 2"/>
          <p:cNvSpPr>
            <a:spLocks noGrp="1"/>
          </p:cNvSpPr>
          <p:nvPr>
            <p:ph idx="1"/>
          </p:nvPr>
        </p:nvSpPr>
        <p:spPr>
          <a:xfrm>
            <a:off x="502920" y="1905001"/>
            <a:ext cx="8229600" cy="3733799"/>
          </a:xfrm>
        </p:spPr>
        <p:txBody>
          <a:bodyPr>
            <a:noAutofit/>
          </a:bodyPr>
          <a:lstStyle/>
          <a:p>
            <a:pPr lvl="0"/>
            <a:r>
              <a:rPr lang="en-US" sz="2000" dirty="0"/>
              <a:t>Overall, benefits of symptomatic treatments are modest at best.</a:t>
            </a:r>
          </a:p>
          <a:p>
            <a:pPr lvl="0"/>
            <a:r>
              <a:rPr lang="en-US" sz="2000" dirty="0"/>
              <a:t>Cholinesterase inhibitors are indicated for mild-to-moderate AD and may take up to 6 weeks before any apparent improvement (NIA, 2018b; </a:t>
            </a:r>
            <a:r>
              <a:rPr lang="en-US" sz="2000" dirty="0" err="1"/>
              <a:t>Uriri</a:t>
            </a:r>
            <a:r>
              <a:rPr lang="en-US" sz="2000" dirty="0"/>
              <a:t>-Glover et al., 2012). </a:t>
            </a:r>
          </a:p>
          <a:p>
            <a:pPr lvl="1">
              <a:buFont typeface="Courier New" panose="02070309020205020404" pitchFamily="49" charset="0"/>
              <a:buChar char="o"/>
            </a:pPr>
            <a:r>
              <a:rPr lang="en-US" sz="2000" dirty="0"/>
              <a:t>Rivastigmine </a:t>
            </a:r>
          </a:p>
          <a:p>
            <a:pPr lvl="1">
              <a:buFont typeface="Courier New" panose="02070309020205020404" pitchFamily="49" charset="0"/>
              <a:buChar char="o"/>
            </a:pPr>
            <a:r>
              <a:rPr lang="en-US" sz="2000" dirty="0"/>
              <a:t>Galantamine</a:t>
            </a:r>
          </a:p>
          <a:p>
            <a:pPr lvl="1">
              <a:buFont typeface="Courier New" panose="02070309020205020404" pitchFamily="49" charset="0"/>
              <a:buChar char="o"/>
            </a:pPr>
            <a:r>
              <a:rPr lang="en-US" sz="2000" dirty="0"/>
              <a:t>Donepezil (may also be used for moderate-to-severe AD)</a:t>
            </a:r>
          </a:p>
          <a:p>
            <a:pPr lvl="0"/>
            <a:r>
              <a:rPr lang="en-US" sz="2000" dirty="0"/>
              <a:t>Memantine:</a:t>
            </a:r>
            <a:r>
              <a:rPr lang="en-US" sz="2000" i="1" dirty="0"/>
              <a:t> N</a:t>
            </a:r>
            <a:r>
              <a:rPr lang="en-US" sz="2000" dirty="0"/>
              <a:t>-methyl-d-aspartate (NMDA) noncompetitive glutamate receptor antagonist is for moderate-to-severe AD (PubMed Health, </a:t>
            </a:r>
            <a:r>
              <a:rPr lang="en-US" sz="2000" dirty="0" err="1"/>
              <a:t>n.d.</a:t>
            </a:r>
            <a:r>
              <a:rPr lang="en-US" sz="2000" dirty="0"/>
              <a:t>). </a:t>
            </a:r>
          </a:p>
          <a:p>
            <a:pPr lvl="0"/>
            <a:r>
              <a:rPr lang="en-US" sz="2000" dirty="0"/>
              <a:t>Combination of donepezil + memantine for persons with moderate-to-severe AD (Howard et al., 2012; </a:t>
            </a:r>
            <a:r>
              <a:rPr lang="en-US" sz="2000" dirty="0" err="1"/>
              <a:t>Matsuzono</a:t>
            </a:r>
            <a:r>
              <a:rPr lang="en-US" sz="2000" dirty="0"/>
              <a:t> et al., 2015).</a:t>
            </a:r>
          </a:p>
        </p:txBody>
      </p:sp>
    </p:spTree>
    <p:extLst>
      <p:ext uri="{BB962C8B-B14F-4D97-AF65-F5344CB8AC3E}">
        <p14:creationId xmlns:p14="http://schemas.microsoft.com/office/powerpoint/2010/main" val="3979672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Autofit/>
          </a:bodyPr>
          <a:lstStyle/>
          <a:p>
            <a:pPr algn="l"/>
            <a:r>
              <a:rPr lang="en-US" sz="2800" b="1" dirty="0">
                <a:solidFill>
                  <a:schemeClr val="tx2"/>
                </a:solidFill>
              </a:rPr>
              <a:t>Providing Support to the Care Partner</a:t>
            </a:r>
            <a:endParaRPr lang="en-US" sz="2800" dirty="0">
              <a:solidFill>
                <a:schemeClr val="tx2"/>
              </a:solidFill>
            </a:endParaRPr>
          </a:p>
        </p:txBody>
      </p:sp>
      <p:sp>
        <p:nvSpPr>
          <p:cNvPr id="3" name="Content Placeholder 2"/>
          <p:cNvSpPr>
            <a:spLocks noGrp="1"/>
          </p:cNvSpPr>
          <p:nvPr>
            <p:ph idx="1"/>
          </p:nvPr>
        </p:nvSpPr>
        <p:spPr>
          <a:xfrm>
            <a:off x="502920" y="1490472"/>
            <a:ext cx="8229600" cy="3962399"/>
          </a:xfrm>
        </p:spPr>
        <p:txBody>
          <a:bodyPr>
            <a:noAutofit/>
          </a:bodyPr>
          <a:lstStyle/>
          <a:p>
            <a:pPr lvl="0"/>
            <a:r>
              <a:rPr lang="en-US" sz="2000" dirty="0"/>
              <a:t>Help the care partner recognize when the person living with dementia has an unmet need (NIA, 2017c).</a:t>
            </a:r>
          </a:p>
          <a:p>
            <a:pPr lvl="1">
              <a:buFont typeface="Courier New" panose="02070309020205020404" pitchFamily="49" charset="0"/>
              <a:buChar char="o"/>
            </a:pPr>
            <a:r>
              <a:rPr lang="en-US" sz="2000" dirty="0"/>
              <a:t>What is the relationship of the PLwD to the care partner?</a:t>
            </a:r>
          </a:p>
          <a:p>
            <a:pPr lvl="0"/>
            <a:r>
              <a:rPr lang="en-US" sz="2000" dirty="0"/>
              <a:t>Zero in on troubling behaviors of the PLwD.</a:t>
            </a:r>
          </a:p>
          <a:p>
            <a:pPr lvl="1">
              <a:buFont typeface="Courier New" panose="02070309020205020404" pitchFamily="49" charset="0"/>
              <a:buChar char="o"/>
            </a:pPr>
            <a:r>
              <a:rPr lang="en-US" sz="2000" dirty="0"/>
              <a:t>What is the behavior that concerns the care partner and what is it related to?</a:t>
            </a:r>
          </a:p>
          <a:p>
            <a:pPr lvl="1">
              <a:buFont typeface="Courier New" panose="02070309020205020404" pitchFamily="49" charset="0"/>
              <a:buChar char="o"/>
            </a:pPr>
            <a:r>
              <a:rPr lang="en-US" sz="2000" dirty="0"/>
              <a:t>Does the behavior need to change or can the care partner live with it?</a:t>
            </a:r>
          </a:p>
          <a:p>
            <a:pPr lvl="1">
              <a:buFont typeface="Courier New" panose="02070309020205020404" pitchFamily="49" charset="0"/>
              <a:buChar char="o"/>
            </a:pPr>
            <a:r>
              <a:rPr lang="en-US" sz="2000" dirty="0"/>
              <a:t>If it needs to change, what can be done?</a:t>
            </a:r>
          </a:p>
          <a:p>
            <a:pPr lvl="0"/>
            <a:r>
              <a:rPr lang="en-US" sz="2000" dirty="0"/>
              <a:t>Utilize care partner strengths to see how many potential solutions can </a:t>
            </a:r>
            <a:br>
              <a:rPr lang="en-US" sz="2000" dirty="0"/>
            </a:br>
            <a:r>
              <a:rPr lang="en-US" sz="2000" dirty="0"/>
              <a:t>be found.</a:t>
            </a:r>
          </a:p>
          <a:p>
            <a:pPr lvl="0"/>
            <a:r>
              <a:rPr lang="en-US" sz="2000" dirty="0"/>
              <a:t>Help the care partner recognize the importance of self-care.</a:t>
            </a:r>
          </a:p>
        </p:txBody>
      </p:sp>
    </p:spTree>
    <p:extLst>
      <p:ext uri="{BB962C8B-B14F-4D97-AF65-F5344CB8AC3E}">
        <p14:creationId xmlns:p14="http://schemas.microsoft.com/office/powerpoint/2010/main" val="778305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algn="l"/>
            <a:r>
              <a:rPr lang="en-US" sz="2800" b="1" dirty="0">
                <a:solidFill>
                  <a:schemeClr val="tx2"/>
                </a:solidFill>
              </a:rPr>
              <a:t>Key Take-Home Messages</a:t>
            </a:r>
          </a:p>
        </p:txBody>
      </p:sp>
      <p:sp>
        <p:nvSpPr>
          <p:cNvPr id="3" name="Content Placeholder 2"/>
          <p:cNvSpPr>
            <a:spLocks noGrp="1"/>
          </p:cNvSpPr>
          <p:nvPr>
            <p:ph idx="1"/>
          </p:nvPr>
        </p:nvSpPr>
        <p:spPr>
          <a:xfrm>
            <a:off x="457200" y="1644087"/>
            <a:ext cx="8229600" cy="4354931"/>
          </a:xfrm>
        </p:spPr>
        <p:txBody>
          <a:bodyPr>
            <a:noAutofit/>
          </a:bodyPr>
          <a:lstStyle/>
          <a:p>
            <a:pPr lvl="0"/>
            <a:r>
              <a:rPr lang="en-US" sz="2000" dirty="0"/>
              <a:t>Not all types of dementia manifest with the same symptoms during early-stage dementia. Most are characterized by memory impairment that becomes noticeable to others.</a:t>
            </a:r>
          </a:p>
          <a:p>
            <a:pPr lvl="0"/>
            <a:r>
              <a:rPr lang="en-US" sz="2000" dirty="0"/>
              <a:t>There are no clear delineations of the stages of dementia and staging can provide information and framework for medical and psychosocial care needs.</a:t>
            </a:r>
          </a:p>
          <a:p>
            <a:pPr lvl="1">
              <a:buFont typeface="Courier New" panose="02070309020205020404" pitchFamily="49" charset="0"/>
              <a:buChar char="o"/>
            </a:pPr>
            <a:r>
              <a:rPr lang="en-US" sz="2000" dirty="0"/>
              <a:t> Persons with early-stage dementia remain independent and retain much of their cognitive functioning but can have impairments that interfere with their daily activities.</a:t>
            </a:r>
          </a:p>
          <a:p>
            <a:pPr lvl="1">
              <a:buFont typeface="Courier New" panose="02070309020205020404" pitchFamily="49" charset="0"/>
              <a:buChar char="o"/>
            </a:pPr>
            <a:r>
              <a:rPr lang="en-US" sz="2000" dirty="0"/>
              <a:t> Persons with early-stage dementia have difficulties with instrumental activities of daily living (IADL) and as the dementia progresses will eventually lose the ability to perform basic activities of daily living (ADL).</a:t>
            </a:r>
          </a:p>
        </p:txBody>
      </p:sp>
    </p:spTree>
    <p:extLst>
      <p:ext uri="{BB962C8B-B14F-4D97-AF65-F5344CB8AC3E}">
        <p14:creationId xmlns:p14="http://schemas.microsoft.com/office/powerpoint/2010/main" val="7155760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873"/>
            <a:ext cx="8229600" cy="651163"/>
          </a:xfrm>
        </p:spPr>
        <p:txBody>
          <a:bodyPr>
            <a:normAutofit fontScale="90000"/>
          </a:bodyPr>
          <a:lstStyle/>
          <a:p>
            <a:r>
              <a:rPr lang="en-US" dirty="0"/>
              <a:t>Providing Support to Care Partners of Adults with Intellectual Disability</a:t>
            </a:r>
          </a:p>
        </p:txBody>
      </p:sp>
      <p:sp>
        <p:nvSpPr>
          <p:cNvPr id="3" name="Content Placeholder 2"/>
          <p:cNvSpPr>
            <a:spLocks noGrp="1"/>
          </p:cNvSpPr>
          <p:nvPr>
            <p:ph idx="1"/>
          </p:nvPr>
        </p:nvSpPr>
        <p:spPr>
          <a:xfrm>
            <a:off x="457200" y="1463040"/>
            <a:ext cx="8229600" cy="4708981"/>
          </a:xfrm>
        </p:spPr>
        <p:txBody>
          <a:bodyPr/>
          <a:lstStyle/>
          <a:p>
            <a:r>
              <a:rPr lang="en-US" dirty="0"/>
              <a:t>Many PLwD who have an intellectual disability continue to live with a family member or an unrelated care partner.  With progression from early dementia this may pose new care challenges for the care partners (Heller et al., 2018)</a:t>
            </a:r>
          </a:p>
          <a:p>
            <a:r>
              <a:rPr lang="en-US" dirty="0"/>
              <a:t>Behavior will deteriorate and language skills lost</a:t>
            </a:r>
          </a:p>
          <a:p>
            <a:r>
              <a:rPr lang="en-US" dirty="0"/>
              <a:t>Person may remain ambulatory for a prolonged time, but eventually become non-ambulatory</a:t>
            </a:r>
          </a:p>
          <a:p>
            <a:r>
              <a:rPr lang="en-US" dirty="0"/>
              <a:t>Physical needs will become more prominent</a:t>
            </a:r>
          </a:p>
          <a:p>
            <a:r>
              <a:rPr lang="en-US" dirty="0"/>
              <a:t>Care at home in early stages can enable continuity due to familiar setting and people that are known.  Family may need supports for continued home care (respite, home modifications, aides to help primary care partner, financial assistance).</a:t>
            </a:r>
          </a:p>
          <a:p>
            <a:r>
              <a:rPr lang="en-US" dirty="0"/>
              <a:t>With progression to latter stages, help with planning for advanced dementia and end of life care, palliative care, and hospice.</a:t>
            </a:r>
          </a:p>
        </p:txBody>
      </p:sp>
    </p:spTree>
    <p:extLst>
      <p:ext uri="{BB962C8B-B14F-4D97-AF65-F5344CB8AC3E}">
        <p14:creationId xmlns:p14="http://schemas.microsoft.com/office/powerpoint/2010/main" val="40919971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Autofit/>
          </a:bodyPr>
          <a:lstStyle/>
          <a:p>
            <a:pPr algn="l"/>
            <a:r>
              <a:rPr lang="en-US" sz="2800" b="1" dirty="0">
                <a:solidFill>
                  <a:schemeClr val="tx2"/>
                </a:solidFill>
              </a:rPr>
              <a:t>Case Study</a:t>
            </a:r>
            <a:endParaRPr lang="en-US" sz="2800" dirty="0">
              <a:solidFill>
                <a:schemeClr val="tx2"/>
              </a:solidFill>
            </a:endParaRPr>
          </a:p>
        </p:txBody>
      </p:sp>
      <p:sp>
        <p:nvSpPr>
          <p:cNvPr id="3" name="Content Placeholder 2"/>
          <p:cNvSpPr>
            <a:spLocks noGrp="1"/>
          </p:cNvSpPr>
          <p:nvPr>
            <p:ph idx="1"/>
          </p:nvPr>
        </p:nvSpPr>
        <p:spPr>
          <a:xfrm>
            <a:off x="599902" y="1393491"/>
            <a:ext cx="8229600" cy="4342292"/>
          </a:xfrm>
        </p:spPr>
        <p:txBody>
          <a:bodyPr>
            <a:noAutofit/>
          </a:bodyPr>
          <a:lstStyle/>
          <a:p>
            <a:pPr marL="0" indent="0">
              <a:buNone/>
            </a:pPr>
            <a:r>
              <a:rPr lang="en-US" i="1" dirty="0"/>
              <a:t>Joellen, once an excellent cook, is beginning to experience difficulty in the kitchen. Her husband and primary caregiver is taking over many of the duties in the kitchen. His main challenge is how to keep his wife safely engaged in a task she has previously enjoyed doing and in which she was once quite accomplished. The problem is that she is at risk of causing potentially dangerous situations, such as putting a metal bowl in the microwave or putting a dish towel on the burner, or leaving the stove on.</a:t>
            </a:r>
          </a:p>
          <a:p>
            <a:pPr marL="0" indent="0">
              <a:buNone/>
            </a:pPr>
            <a:endParaRPr lang="en-US" i="1" dirty="0"/>
          </a:p>
          <a:p>
            <a:pPr marL="0" indent="0">
              <a:buNone/>
            </a:pPr>
            <a:r>
              <a:rPr lang="en-US" i="1" dirty="0"/>
              <a:t>Her </a:t>
            </a:r>
            <a:r>
              <a:rPr lang="en-US" sz="2000" i="1" dirty="0"/>
              <a:t>husband solved this problem by arranging for them to cook</a:t>
            </a:r>
            <a:r>
              <a:rPr lang="en-US" i="1" dirty="0"/>
              <a:t> meals together with him providing more supervision, asking Joellen to contribute by taking specific steps such as washing fruit and vegetables or assembling a salad, or having her assist with mealtime tasks outside of the kitchen such as setting the table.</a:t>
            </a:r>
            <a:endParaRPr lang="en-US" sz="2000" i="1" dirty="0"/>
          </a:p>
        </p:txBody>
      </p:sp>
    </p:spTree>
    <p:extLst>
      <p:ext uri="{BB962C8B-B14F-4D97-AF65-F5344CB8AC3E}">
        <p14:creationId xmlns:p14="http://schemas.microsoft.com/office/powerpoint/2010/main" val="107342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rmAutofit fontScale="90000"/>
          </a:bodyPr>
          <a:lstStyle/>
          <a:p>
            <a:pPr algn="l"/>
            <a:r>
              <a:rPr lang="en-US" sz="3100" b="1" dirty="0">
                <a:solidFill>
                  <a:schemeClr val="tx2"/>
                </a:solidFill>
              </a:rPr>
              <a:t>Addressing Care Partner Issues</a:t>
            </a:r>
            <a:endParaRPr lang="en-US" dirty="0"/>
          </a:p>
        </p:txBody>
      </p:sp>
      <p:sp>
        <p:nvSpPr>
          <p:cNvPr id="3" name="Content Placeholder 2"/>
          <p:cNvSpPr>
            <a:spLocks noGrp="1"/>
          </p:cNvSpPr>
          <p:nvPr>
            <p:ph idx="1"/>
          </p:nvPr>
        </p:nvSpPr>
        <p:spPr>
          <a:xfrm>
            <a:off x="502920" y="1490472"/>
            <a:ext cx="8229600" cy="4525963"/>
          </a:xfrm>
        </p:spPr>
        <p:txBody>
          <a:bodyPr>
            <a:normAutofit fontScale="70000" lnSpcReduction="20000"/>
          </a:bodyPr>
          <a:lstStyle/>
          <a:p>
            <a:pPr lvl="0"/>
            <a:r>
              <a:rPr lang="en-US" sz="2900" dirty="0"/>
              <a:t>Care partner roles depend on stage and type of dementia and where the PLwD resides (home or institutional setting) (Huang et al., 2015).</a:t>
            </a:r>
          </a:p>
          <a:p>
            <a:pPr lvl="1">
              <a:buFont typeface="Courier New" panose="02070309020205020404" pitchFamily="49" charset="0"/>
              <a:buChar char="o"/>
            </a:pPr>
            <a:r>
              <a:rPr lang="en-US" sz="2900" dirty="0"/>
              <a:t>Early-stage dementia: Care partners provide assistance with transportation and housekeeping (Huang et al., 2015).</a:t>
            </a:r>
          </a:p>
          <a:p>
            <a:pPr lvl="1">
              <a:buFont typeface="Courier New" panose="02070309020205020404" pitchFamily="49" charset="0"/>
              <a:buChar char="o"/>
            </a:pPr>
            <a:r>
              <a:rPr lang="en-US" sz="2900" dirty="0"/>
              <a:t>Middle-stage dementia: Care partners continue to aid and assist with mobility, ADL, and protection/safety (Huang et al., 2015).</a:t>
            </a:r>
          </a:p>
          <a:p>
            <a:pPr lvl="1">
              <a:buFont typeface="Courier New" panose="02070309020205020404" pitchFamily="49" charset="0"/>
              <a:buChar char="o"/>
            </a:pPr>
            <a:r>
              <a:rPr lang="en-US" sz="2900" dirty="0"/>
              <a:t>Late-stage dementia: Care partners provide personal care of the PLwD and decision-making (Huang et al., 2015).</a:t>
            </a:r>
          </a:p>
          <a:p>
            <a:pPr lvl="0"/>
            <a:r>
              <a:rPr lang="en-US" sz="2900" dirty="0"/>
              <a:t>Caring for PLwD, though rewarding and gratifying, can be stressful and difficult; caregiving responsibilities are increasingly time-consuming (</a:t>
            </a:r>
            <a:r>
              <a:rPr lang="en-US" sz="2900" dirty="0" err="1"/>
              <a:t>Lazaroff</a:t>
            </a:r>
            <a:r>
              <a:rPr lang="en-US" sz="2900" dirty="0"/>
              <a:t> et al., 2013).</a:t>
            </a:r>
          </a:p>
          <a:p>
            <a:pPr lvl="1">
              <a:buFont typeface="Courier New" panose="02070309020205020404" pitchFamily="49" charset="0"/>
              <a:buChar char="o"/>
            </a:pPr>
            <a:r>
              <a:rPr lang="en-US" sz="2900" dirty="0"/>
              <a:t>Care partner requires support, education, guidance in providing appropriate care for PLwD as well as self.</a:t>
            </a:r>
          </a:p>
          <a:p>
            <a:pPr lvl="1">
              <a:buFont typeface="Courier New" panose="02070309020205020404" pitchFamily="49" charset="0"/>
              <a:buChar char="o"/>
            </a:pPr>
            <a:r>
              <a:rPr lang="en-US" sz="2900" dirty="0"/>
              <a:t>Interprofessional team can provide education, identify support services to ensure care partner’s needs are recognized and addressed (</a:t>
            </a:r>
            <a:r>
              <a:rPr lang="en-US" sz="2900" dirty="0" err="1"/>
              <a:t>Lazaroff</a:t>
            </a:r>
            <a:r>
              <a:rPr lang="en-US" sz="2900" dirty="0"/>
              <a:t> et al., 2013).</a:t>
            </a:r>
          </a:p>
        </p:txBody>
      </p:sp>
    </p:spTree>
    <p:extLst>
      <p:ext uri="{BB962C8B-B14F-4D97-AF65-F5344CB8AC3E}">
        <p14:creationId xmlns:p14="http://schemas.microsoft.com/office/powerpoint/2010/main" val="38388287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tx2"/>
                </a:solidFill>
              </a:rPr>
              <a:t>Outline</a:t>
            </a:r>
            <a:r>
              <a:rPr lang="en-US" sz="1000" b="1" dirty="0">
                <a:solidFill>
                  <a:schemeClr val="bg1"/>
                </a:solidFill>
              </a:rPr>
              <a:t> 7 </a:t>
            </a:r>
            <a:r>
              <a:rPr lang="en-US" sz="1000" dirty="0">
                <a:solidFill>
                  <a:schemeClr val="bg1"/>
                </a:solidFill>
              </a:rPr>
              <a:t>- Addressing common manifestations and care partner issues of early-stage dementia</a:t>
            </a:r>
            <a:endParaRPr lang="en-US" sz="1000" b="1" dirty="0">
              <a:solidFill>
                <a:schemeClr val="bg1"/>
              </a:solidFill>
            </a:endParaRPr>
          </a:p>
        </p:txBody>
      </p:sp>
      <p:pic>
        <p:nvPicPr>
          <p:cNvPr id="11" name="Picture Placeholder 6" descr="Thumbnail photo of an older man giving an older woman a kiss on the cheek.">
            <a:extLst>
              <a:ext uri="{FF2B5EF4-FFF2-40B4-BE49-F238E27FC236}">
                <a16:creationId xmlns:a16="http://schemas.microsoft.com/office/drawing/2014/main" id="{F0362B77-EEEE-4DCE-A68B-834195FE824C}"/>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208" b="1208"/>
          <a:stretch>
            <a:fillRect/>
          </a:stretch>
        </p:blipFill>
        <p:spPr>
          <a:xfrm>
            <a:off x="7205663" y="347663"/>
            <a:ext cx="1344612" cy="1206500"/>
          </a:xfrm>
        </p:spPr>
      </p:pic>
      <p:sp>
        <p:nvSpPr>
          <p:cNvPr id="10" name="Rectangle 9" descr="Outline box highlighting &quot;Addressing common manifestations and care partner issues of early-stage dementia.&quot; ">
            <a:extLst>
              <a:ext uri="{FF2B5EF4-FFF2-40B4-BE49-F238E27FC236}">
                <a16:creationId xmlns:a16="http://schemas.microsoft.com/office/drawing/2014/main" id="{55302000-700B-473C-9D80-8DEDBCA187AD}"/>
              </a:ext>
            </a:extLst>
          </p:cNvPr>
          <p:cNvSpPr/>
          <p:nvPr/>
        </p:nvSpPr>
        <p:spPr>
          <a:xfrm>
            <a:off x="0" y="5437414"/>
            <a:ext cx="9144000" cy="626254"/>
          </a:xfrm>
          <a:prstGeom prst="rect">
            <a:avLst/>
          </a:prstGeom>
          <a:solidFill>
            <a:srgbClr val="7A297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BC0A9CC3-8C67-4811-943E-81497FC85A39}"/>
              </a:ext>
            </a:extLst>
          </p:cNvPr>
          <p:cNvSpPr>
            <a:spLocks noGrp="1"/>
          </p:cNvSpPr>
          <p:nvPr>
            <p:ph idx="1"/>
          </p:nvPr>
        </p:nvSpPr>
        <p:spPr>
          <a:xfrm>
            <a:off x="457200" y="1560945"/>
            <a:ext cx="6962503" cy="4561249"/>
          </a:xfrm>
        </p:spPr>
        <p:txBody>
          <a:bodyPr/>
          <a:lstStyle/>
          <a:p>
            <a:pPr lvl="0">
              <a:lnSpc>
                <a:spcPct val="120000"/>
              </a:lnSpc>
            </a:pPr>
            <a:r>
              <a:rPr lang="en-US" sz="2200" dirty="0"/>
              <a:t>Introduction</a:t>
            </a:r>
          </a:p>
          <a:p>
            <a:pPr lvl="0">
              <a:lnSpc>
                <a:spcPct val="120000"/>
              </a:lnSpc>
            </a:pPr>
            <a:r>
              <a:rPr lang="en-US" dirty="0"/>
              <a:t>Manifestations of early-stage dementia:</a:t>
            </a:r>
          </a:p>
          <a:p>
            <a:pPr lvl="1">
              <a:lnSpc>
                <a:spcPct val="120000"/>
              </a:lnSpc>
              <a:buFont typeface="Courier New" panose="02070309020205020404" pitchFamily="49" charset="0"/>
              <a:buChar char="o"/>
            </a:pPr>
            <a:r>
              <a:rPr lang="en-US" dirty="0"/>
              <a:t>Overview</a:t>
            </a:r>
          </a:p>
          <a:p>
            <a:pPr lvl="1">
              <a:lnSpc>
                <a:spcPct val="120000"/>
              </a:lnSpc>
              <a:buFont typeface="Courier New" panose="02070309020205020404" pitchFamily="49" charset="0"/>
              <a:buChar char="o"/>
            </a:pPr>
            <a:r>
              <a:rPr lang="en-US" dirty="0"/>
              <a:t>Alzheimer’s disease (AD)</a:t>
            </a:r>
          </a:p>
          <a:p>
            <a:pPr lvl="1">
              <a:lnSpc>
                <a:spcPct val="120000"/>
              </a:lnSpc>
              <a:buFont typeface="Courier New" panose="02070309020205020404" pitchFamily="49" charset="0"/>
              <a:buChar char="o"/>
            </a:pPr>
            <a:r>
              <a:rPr lang="en-US" spc="-100" dirty="0"/>
              <a:t>Vascular dementia (</a:t>
            </a:r>
            <a:r>
              <a:rPr lang="en-US" spc="-100" dirty="0" err="1"/>
              <a:t>VaD</a:t>
            </a:r>
            <a:r>
              <a:rPr lang="en-US" spc="-100" dirty="0"/>
              <a:t>) (and vascular cognitive impairment [VCI])</a:t>
            </a:r>
          </a:p>
          <a:p>
            <a:pPr lvl="1">
              <a:lnSpc>
                <a:spcPct val="120000"/>
              </a:lnSpc>
              <a:buFont typeface="Courier New" panose="02070309020205020404" pitchFamily="49" charset="0"/>
              <a:buChar char="o"/>
            </a:pPr>
            <a:r>
              <a:rPr lang="en-US" dirty="0"/>
              <a:t>Lewy body dementia (LBD) </a:t>
            </a:r>
          </a:p>
          <a:p>
            <a:pPr lvl="1">
              <a:lnSpc>
                <a:spcPct val="120000"/>
              </a:lnSpc>
              <a:buFont typeface="Courier New" panose="02070309020205020404" pitchFamily="49" charset="0"/>
              <a:buChar char="o"/>
            </a:pPr>
            <a:r>
              <a:rPr lang="en-US" dirty="0"/>
              <a:t>Frontotemporal degeneration (FTD)</a:t>
            </a:r>
          </a:p>
          <a:p>
            <a:pPr>
              <a:lnSpc>
                <a:spcPct val="120000"/>
              </a:lnSpc>
            </a:pPr>
            <a:r>
              <a:rPr lang="en-US" dirty="0"/>
              <a:t>General strategies to address manifestations of dementia</a:t>
            </a:r>
          </a:p>
          <a:p>
            <a:r>
              <a:rPr lang="en-US" dirty="0"/>
              <a:t>Identifying transitions to middle-stage dementia</a:t>
            </a:r>
          </a:p>
          <a:p>
            <a:r>
              <a:rPr lang="en-US" dirty="0">
                <a:solidFill>
                  <a:schemeClr val="bg1"/>
                </a:solidFill>
              </a:rPr>
              <a:t>Addressing common manifestations and care partner issues of early-stage dementia</a:t>
            </a:r>
          </a:p>
        </p:txBody>
      </p:sp>
    </p:spTree>
    <p:extLst>
      <p:ext uri="{BB962C8B-B14F-4D97-AF65-F5344CB8AC3E}">
        <p14:creationId xmlns:p14="http://schemas.microsoft.com/office/powerpoint/2010/main" val="22415759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Autofit/>
          </a:bodyPr>
          <a:lstStyle/>
          <a:p>
            <a:pPr algn="l"/>
            <a:r>
              <a:rPr lang="en-US" sz="2800" b="1" dirty="0">
                <a:solidFill>
                  <a:schemeClr val="tx2"/>
                </a:solidFill>
              </a:rPr>
              <a:t>Symptoms Suggestive of Middle-Stage Dementia</a:t>
            </a:r>
            <a:endParaRPr lang="en-US" sz="2800" dirty="0">
              <a:solidFill>
                <a:schemeClr val="tx2"/>
              </a:solidFill>
            </a:endParaRPr>
          </a:p>
        </p:txBody>
      </p:sp>
      <p:sp>
        <p:nvSpPr>
          <p:cNvPr id="3" name="Content Placeholder 2"/>
          <p:cNvSpPr>
            <a:spLocks noGrp="1"/>
          </p:cNvSpPr>
          <p:nvPr>
            <p:ph idx="1"/>
          </p:nvPr>
        </p:nvSpPr>
        <p:spPr>
          <a:xfrm>
            <a:off x="502920" y="1490472"/>
            <a:ext cx="8229600" cy="2819400"/>
          </a:xfrm>
        </p:spPr>
        <p:txBody>
          <a:bodyPr>
            <a:normAutofit fontScale="92500"/>
          </a:bodyPr>
          <a:lstStyle/>
          <a:p>
            <a:pPr lvl="0"/>
            <a:r>
              <a:rPr lang="en-US" sz="2000" dirty="0"/>
              <a:t>There are no clear biomarkers identifying stages for any cause of dementia (Archer et al., 2011).</a:t>
            </a:r>
          </a:p>
          <a:p>
            <a:pPr lvl="0"/>
            <a:r>
              <a:rPr lang="en-US" sz="2000" dirty="0"/>
              <a:t>Increasing neurologic damage interferes with the (Archer et al., 2011):</a:t>
            </a:r>
          </a:p>
          <a:p>
            <a:pPr lvl="1">
              <a:buFont typeface="Courier New" panose="02070309020205020404" pitchFamily="49" charset="0"/>
              <a:buChar char="o"/>
            </a:pPr>
            <a:r>
              <a:rPr lang="en-US" sz="2000" dirty="0"/>
              <a:t>Ability to express thoughts.</a:t>
            </a:r>
          </a:p>
          <a:p>
            <a:pPr lvl="1">
              <a:buFont typeface="Courier New" panose="02070309020205020404" pitchFamily="49" charset="0"/>
              <a:buChar char="o"/>
            </a:pPr>
            <a:r>
              <a:rPr lang="en-US" sz="2000" dirty="0"/>
              <a:t>Ability to perform routine tasks.</a:t>
            </a:r>
          </a:p>
          <a:p>
            <a:pPr lvl="1">
              <a:buFont typeface="Courier New" panose="02070309020205020404" pitchFamily="49" charset="0"/>
              <a:buChar char="o"/>
            </a:pPr>
            <a:r>
              <a:rPr lang="en-US" sz="2000" dirty="0"/>
              <a:t>Ability to perform ADL.	</a:t>
            </a:r>
          </a:p>
          <a:p>
            <a:pPr lvl="0"/>
            <a:r>
              <a:rPr lang="en-US" sz="2000" dirty="0"/>
              <a:t>There are more obvious problems with memory, confusion, b</a:t>
            </a:r>
            <a:r>
              <a:rPr lang="en-US" dirty="0"/>
              <a:t>ehavioral and psychological symptoms of dementia (BPSD)</a:t>
            </a:r>
            <a:r>
              <a:rPr lang="en-US" sz="2000" dirty="0"/>
              <a:t>, and ADL (</a:t>
            </a:r>
            <a:r>
              <a:rPr lang="en-US" sz="2000" dirty="0" err="1"/>
              <a:t>Ortigara</a:t>
            </a:r>
            <a:r>
              <a:rPr lang="en-US" sz="2000" dirty="0"/>
              <a:t> et al., 2013).</a:t>
            </a:r>
          </a:p>
        </p:txBody>
      </p:sp>
    </p:spTree>
    <p:extLst>
      <p:ext uri="{BB962C8B-B14F-4D97-AF65-F5344CB8AC3E}">
        <p14:creationId xmlns:p14="http://schemas.microsoft.com/office/powerpoint/2010/main" val="7112958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dirty="0"/>
              <a:t>Senior</a:t>
            </a:r>
            <a:r>
              <a:rPr lang="en-US" baseline="0" dirty="0"/>
              <a:t> Couple 2</a:t>
            </a:r>
            <a:endParaRPr lang="en-US" dirty="0"/>
          </a:p>
        </p:txBody>
      </p:sp>
      <p:pic>
        <p:nvPicPr>
          <p:cNvPr id="6" name="Content Placeholder 5" descr="Photo of an older man leaning over to give an older woman a kiss on the cheek as they sit on a couch (same photo as on slide 6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9767" y="633156"/>
            <a:ext cx="7944465" cy="5299587"/>
          </a:xfrm>
        </p:spPr>
      </p:pic>
    </p:spTree>
    <p:extLst>
      <p:ext uri="{BB962C8B-B14F-4D97-AF65-F5344CB8AC3E}">
        <p14:creationId xmlns:p14="http://schemas.microsoft.com/office/powerpoint/2010/main" val="19733096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229600" cy="228600"/>
          </a:xfrm>
        </p:spPr>
        <p:txBody>
          <a:bodyPr>
            <a:noAutofit/>
          </a:bodyPr>
          <a:lstStyle/>
          <a:p>
            <a:pPr algn="l"/>
            <a:r>
              <a:rPr lang="en-US" sz="2800" b="1" dirty="0">
                <a:solidFill>
                  <a:schemeClr val="tx2"/>
                </a:solidFill>
              </a:rPr>
              <a:t>Summary and Conclusions</a:t>
            </a:r>
          </a:p>
        </p:txBody>
      </p:sp>
      <p:sp>
        <p:nvSpPr>
          <p:cNvPr id="3" name="Content Placeholder 2"/>
          <p:cNvSpPr>
            <a:spLocks noGrp="1"/>
          </p:cNvSpPr>
          <p:nvPr>
            <p:ph idx="1"/>
          </p:nvPr>
        </p:nvSpPr>
        <p:spPr>
          <a:xfrm>
            <a:off x="502920" y="1463039"/>
            <a:ext cx="8229600" cy="3801687"/>
          </a:xfrm>
        </p:spPr>
        <p:txBody>
          <a:bodyPr>
            <a:noAutofit/>
          </a:bodyPr>
          <a:lstStyle/>
          <a:p>
            <a:pPr lvl="0"/>
            <a:r>
              <a:rPr lang="en-US" sz="2000" dirty="0"/>
              <a:t>The older adult with early-stage dementia demonstrates noticeable impairments in memory and cognition along with some functional deterioration.</a:t>
            </a:r>
          </a:p>
          <a:p>
            <a:pPr lvl="1">
              <a:buFont typeface="Courier New" panose="02070309020205020404" pitchFamily="49" charset="0"/>
              <a:buChar char="o"/>
            </a:pPr>
            <a:r>
              <a:rPr lang="en-US" sz="2000" dirty="0"/>
              <a:t>Generally able to remain at home and independent, with some assistance</a:t>
            </a:r>
          </a:p>
          <a:p>
            <a:pPr lvl="0"/>
            <a:r>
              <a:rPr lang="en-US" dirty="0"/>
              <a:t>Behavioral and psychological symptoms of dementia (BPSD)—particularly </a:t>
            </a:r>
            <a:r>
              <a:rPr lang="en-US" sz="2000" dirty="0"/>
              <a:t>sleep disorders and mood changes, and less frequently psychotic symptoms and agitation—often have the greatest effect on the older adult and care partner.</a:t>
            </a:r>
          </a:p>
          <a:p>
            <a:pPr lvl="0"/>
            <a:r>
              <a:rPr lang="en-US" sz="2000" dirty="0"/>
              <a:t>An interprofessional team approach provides education, care, and support to the older adult and the care partner.</a:t>
            </a:r>
          </a:p>
        </p:txBody>
      </p:sp>
    </p:spTree>
    <p:extLst>
      <p:ext uri="{BB962C8B-B14F-4D97-AF65-F5344CB8AC3E}">
        <p14:creationId xmlns:p14="http://schemas.microsoft.com/office/powerpoint/2010/main" val="23607297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pPr algn="l"/>
            <a:r>
              <a:rPr lang="en-US" sz="2800" b="1" dirty="0">
                <a:solidFill>
                  <a:schemeClr val="tx2"/>
                </a:solidFill>
              </a:rPr>
              <a:t>Evaluation</a:t>
            </a:r>
          </a:p>
        </p:txBody>
      </p:sp>
      <p:sp>
        <p:nvSpPr>
          <p:cNvPr id="3" name="Content Placeholder 2"/>
          <p:cNvSpPr>
            <a:spLocks noGrp="1"/>
          </p:cNvSpPr>
          <p:nvPr>
            <p:ph idx="1"/>
          </p:nvPr>
        </p:nvSpPr>
        <p:spPr>
          <a:xfrm>
            <a:off x="457200" y="1612188"/>
            <a:ext cx="8229600" cy="3707957"/>
          </a:xfrm>
        </p:spPr>
        <p:txBody>
          <a:bodyPr>
            <a:noAutofit/>
          </a:bodyPr>
          <a:lstStyle/>
          <a:p>
            <a:pPr marL="457200" lvl="0" indent="-457200">
              <a:lnSpc>
                <a:spcPct val="80000"/>
              </a:lnSpc>
              <a:spcBef>
                <a:spcPts val="24"/>
              </a:spcBef>
              <a:buFont typeface="+mj-lt"/>
              <a:buAutoNum type="arabicPeriod"/>
            </a:pPr>
            <a:r>
              <a:rPr lang="en-US" sz="2000" b="1" dirty="0"/>
              <a:t>Which of the following is a hallmark sign of early-stage </a:t>
            </a:r>
            <a:br>
              <a:rPr lang="en-US" sz="2000" b="1" dirty="0"/>
            </a:br>
            <a:r>
              <a:rPr lang="en-US" sz="2000" b="1" dirty="0"/>
              <a:t>Alzheimer’s disease?</a:t>
            </a:r>
          </a:p>
          <a:p>
            <a:pPr marL="914400" lvl="1" indent="-457200">
              <a:lnSpc>
                <a:spcPct val="80000"/>
              </a:lnSpc>
              <a:spcBef>
                <a:spcPts val="24"/>
              </a:spcBef>
              <a:buFont typeface="+mj-lt"/>
              <a:buAutoNum type="alphaLcPeriod"/>
            </a:pPr>
            <a:r>
              <a:rPr lang="en-US" sz="2000" dirty="0"/>
              <a:t>Inability to live independently any longer</a:t>
            </a:r>
          </a:p>
          <a:p>
            <a:pPr marL="914400" lvl="1" indent="-457200">
              <a:lnSpc>
                <a:spcPct val="80000"/>
              </a:lnSpc>
              <a:spcBef>
                <a:spcPts val="24"/>
              </a:spcBef>
              <a:buFont typeface="+mj-lt"/>
              <a:buAutoNum type="alphaLcPeriod"/>
            </a:pPr>
            <a:r>
              <a:rPr lang="en-US" sz="2000" dirty="0"/>
              <a:t>Visual hallucinations</a:t>
            </a:r>
          </a:p>
          <a:p>
            <a:pPr marL="914400" lvl="1" indent="-457200">
              <a:lnSpc>
                <a:spcPct val="80000"/>
              </a:lnSpc>
              <a:spcBef>
                <a:spcPts val="24"/>
              </a:spcBef>
              <a:buFont typeface="+mj-lt"/>
              <a:buAutoNum type="alphaLcPeriod"/>
            </a:pPr>
            <a:r>
              <a:rPr lang="en-US" sz="2000" dirty="0"/>
              <a:t>Impairments in short-term memory</a:t>
            </a:r>
          </a:p>
          <a:p>
            <a:pPr marL="914400" lvl="1" indent="-457200">
              <a:lnSpc>
                <a:spcPct val="80000"/>
              </a:lnSpc>
              <a:spcBef>
                <a:spcPts val="24"/>
              </a:spcBef>
              <a:buFont typeface="+mj-lt"/>
              <a:buAutoNum type="alphaLcPeriod"/>
            </a:pPr>
            <a:r>
              <a:rPr lang="en-US" sz="2000" dirty="0"/>
              <a:t>Substantial personality changes</a:t>
            </a:r>
          </a:p>
          <a:p>
            <a:pPr marL="971550" lvl="1" indent="-514350">
              <a:lnSpc>
                <a:spcPct val="80000"/>
              </a:lnSpc>
              <a:spcBef>
                <a:spcPts val="24"/>
              </a:spcBef>
              <a:buFont typeface="+mj-lt"/>
              <a:buAutoNum type="alphaLcPeriod"/>
            </a:pPr>
            <a:endParaRPr lang="en-US" sz="2000" dirty="0"/>
          </a:p>
          <a:p>
            <a:pPr marL="457200" lvl="0" indent="-457200">
              <a:lnSpc>
                <a:spcPct val="80000"/>
              </a:lnSpc>
              <a:spcBef>
                <a:spcPts val="24"/>
              </a:spcBef>
              <a:buFont typeface="+mj-lt"/>
              <a:buAutoNum type="arabicPeriod"/>
            </a:pPr>
            <a:r>
              <a:rPr lang="en-US" sz="2000" b="1" dirty="0"/>
              <a:t>Persons living with early-stage dementia are likely to have </a:t>
            </a:r>
            <a:br>
              <a:rPr lang="en-US" sz="2000" b="1" dirty="0"/>
            </a:br>
            <a:r>
              <a:rPr lang="en-US" sz="2000" b="1" dirty="0"/>
              <a:t>difficulties with:</a:t>
            </a:r>
          </a:p>
          <a:p>
            <a:pPr marL="914400" lvl="1" indent="-457200">
              <a:lnSpc>
                <a:spcPct val="80000"/>
              </a:lnSpc>
              <a:spcBef>
                <a:spcPts val="24"/>
              </a:spcBef>
              <a:buFont typeface="+mj-lt"/>
              <a:buAutoNum type="alphaLcPeriod"/>
            </a:pPr>
            <a:r>
              <a:rPr lang="en-US" sz="2000" dirty="0"/>
              <a:t>Their ability to focus and pay attention</a:t>
            </a:r>
          </a:p>
          <a:p>
            <a:pPr marL="914400" lvl="1" indent="-457200">
              <a:lnSpc>
                <a:spcPct val="80000"/>
              </a:lnSpc>
              <a:spcBef>
                <a:spcPts val="24"/>
              </a:spcBef>
              <a:buFont typeface="+mj-lt"/>
              <a:buAutoNum type="alphaLcPeriod"/>
            </a:pPr>
            <a:r>
              <a:rPr lang="en-US" sz="2000" dirty="0"/>
              <a:t>Toileting</a:t>
            </a:r>
          </a:p>
          <a:p>
            <a:pPr marL="914400" lvl="1" indent="-457200">
              <a:lnSpc>
                <a:spcPct val="80000"/>
              </a:lnSpc>
              <a:spcBef>
                <a:spcPts val="24"/>
              </a:spcBef>
              <a:buFont typeface="+mj-lt"/>
              <a:buAutoNum type="alphaLcPeriod"/>
            </a:pPr>
            <a:r>
              <a:rPr lang="en-US" sz="2000" dirty="0"/>
              <a:t>Remembering the name of their spouse or children</a:t>
            </a:r>
          </a:p>
          <a:p>
            <a:pPr marL="914400" lvl="1" indent="-457200">
              <a:lnSpc>
                <a:spcPct val="80000"/>
              </a:lnSpc>
              <a:spcBef>
                <a:spcPts val="24"/>
              </a:spcBef>
              <a:buFont typeface="+mj-lt"/>
              <a:buAutoNum type="alphaLcPeriod"/>
            </a:pPr>
            <a:r>
              <a:rPr lang="en-US" sz="2000" dirty="0"/>
              <a:t>Their balance</a:t>
            </a:r>
          </a:p>
        </p:txBody>
      </p:sp>
    </p:spTree>
    <p:extLst>
      <p:ext uri="{BB962C8B-B14F-4D97-AF65-F5344CB8AC3E}">
        <p14:creationId xmlns:p14="http://schemas.microsoft.com/office/powerpoint/2010/main" val="34170054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pPr algn="l"/>
            <a:r>
              <a:rPr lang="en-US" sz="2800" b="1" dirty="0">
                <a:solidFill>
                  <a:schemeClr val="tx2"/>
                </a:solidFill>
              </a:rPr>
              <a:t>Evaluation </a:t>
            </a:r>
            <a:r>
              <a:rPr lang="en-US" sz="2800" dirty="0">
                <a:solidFill>
                  <a:schemeClr val="tx2"/>
                </a:solidFill>
              </a:rPr>
              <a:t>(continued)</a:t>
            </a:r>
          </a:p>
        </p:txBody>
      </p:sp>
      <p:sp>
        <p:nvSpPr>
          <p:cNvPr id="3" name="Content Placeholder 2"/>
          <p:cNvSpPr>
            <a:spLocks noGrp="1"/>
          </p:cNvSpPr>
          <p:nvPr>
            <p:ph idx="1"/>
          </p:nvPr>
        </p:nvSpPr>
        <p:spPr>
          <a:xfrm>
            <a:off x="457200" y="1644087"/>
            <a:ext cx="8229600" cy="3523658"/>
          </a:xfrm>
        </p:spPr>
        <p:txBody>
          <a:bodyPr>
            <a:noAutofit/>
          </a:bodyPr>
          <a:lstStyle/>
          <a:p>
            <a:pPr marL="457200" lvl="0" indent="-457200">
              <a:lnSpc>
                <a:spcPct val="80000"/>
              </a:lnSpc>
              <a:spcBef>
                <a:spcPts val="24"/>
              </a:spcBef>
              <a:buFont typeface="+mj-lt"/>
              <a:buAutoNum type="arabicPeriod" startAt="3"/>
            </a:pPr>
            <a:r>
              <a:rPr lang="en-US" b="1" dirty="0"/>
              <a:t>Behavioral and psychological symptoms of early-stage Alzheimer’s disease include:</a:t>
            </a:r>
          </a:p>
          <a:p>
            <a:pPr marL="914400" lvl="1" indent="-457200">
              <a:lnSpc>
                <a:spcPct val="80000"/>
              </a:lnSpc>
              <a:spcBef>
                <a:spcPts val="24"/>
              </a:spcBef>
              <a:buFont typeface="+mj-lt"/>
              <a:buAutoNum type="alphaLcPeriod"/>
            </a:pPr>
            <a:r>
              <a:rPr lang="en-US" dirty="0"/>
              <a:t>Auditory hallucinations</a:t>
            </a:r>
          </a:p>
          <a:p>
            <a:pPr marL="914400" lvl="1" indent="-457200">
              <a:lnSpc>
                <a:spcPct val="80000"/>
              </a:lnSpc>
              <a:spcBef>
                <a:spcPts val="24"/>
              </a:spcBef>
              <a:buFont typeface="+mj-lt"/>
              <a:buAutoNum type="alphaLcPeriod"/>
            </a:pPr>
            <a:r>
              <a:rPr lang="en-US" dirty="0"/>
              <a:t>Mood disorders</a:t>
            </a:r>
          </a:p>
          <a:p>
            <a:pPr marL="914400" lvl="1" indent="-457200">
              <a:lnSpc>
                <a:spcPct val="80000"/>
              </a:lnSpc>
              <a:spcBef>
                <a:spcPts val="24"/>
              </a:spcBef>
              <a:buFont typeface="+mj-lt"/>
              <a:buAutoNum type="alphaLcPeriod"/>
            </a:pPr>
            <a:r>
              <a:rPr lang="en-US" dirty="0"/>
              <a:t>Psychosis</a:t>
            </a:r>
          </a:p>
          <a:p>
            <a:pPr marL="914400" lvl="1" indent="-457200">
              <a:lnSpc>
                <a:spcPct val="80000"/>
              </a:lnSpc>
              <a:spcBef>
                <a:spcPts val="24"/>
              </a:spcBef>
              <a:buFont typeface="+mj-lt"/>
              <a:buAutoNum type="alphaLcPeriod"/>
            </a:pPr>
            <a:r>
              <a:rPr lang="en-US" dirty="0"/>
              <a:t>Delusions</a:t>
            </a:r>
          </a:p>
          <a:p>
            <a:pPr marL="971550" lvl="1" indent="-514350">
              <a:lnSpc>
                <a:spcPct val="80000"/>
              </a:lnSpc>
              <a:spcBef>
                <a:spcPts val="24"/>
              </a:spcBef>
              <a:buFont typeface="+mj-lt"/>
              <a:buAutoNum type="alphaLcPeriod"/>
            </a:pPr>
            <a:endParaRPr lang="en-US" dirty="0"/>
          </a:p>
          <a:p>
            <a:pPr marL="457200" lvl="0" indent="-457200">
              <a:lnSpc>
                <a:spcPct val="80000"/>
              </a:lnSpc>
              <a:spcBef>
                <a:spcPts val="24"/>
              </a:spcBef>
              <a:buFont typeface="+mj-lt"/>
              <a:buAutoNum type="arabicPeriod" startAt="3"/>
            </a:pPr>
            <a:r>
              <a:rPr lang="en-US" b="1" dirty="0"/>
              <a:t>What are the recommended first-line strategies for managing behavioral and psychological symptoms of early-stage dementia?</a:t>
            </a:r>
          </a:p>
          <a:p>
            <a:pPr marL="914400" lvl="1" indent="-457200">
              <a:lnSpc>
                <a:spcPct val="80000"/>
              </a:lnSpc>
              <a:spcBef>
                <a:spcPts val="24"/>
              </a:spcBef>
              <a:buFont typeface="+mj-lt"/>
              <a:buAutoNum type="alphaLcPeriod"/>
            </a:pPr>
            <a:r>
              <a:rPr lang="en-US" dirty="0"/>
              <a:t>Pharmacologic interventions</a:t>
            </a:r>
          </a:p>
          <a:p>
            <a:pPr marL="914400" lvl="1" indent="-457200">
              <a:lnSpc>
                <a:spcPct val="80000"/>
              </a:lnSpc>
              <a:spcBef>
                <a:spcPts val="24"/>
              </a:spcBef>
              <a:buFont typeface="+mj-lt"/>
              <a:buAutoNum type="alphaLcPeriod"/>
            </a:pPr>
            <a:r>
              <a:rPr lang="en-US" dirty="0" err="1"/>
              <a:t>Nonpharmacologic</a:t>
            </a:r>
            <a:r>
              <a:rPr lang="en-US" dirty="0"/>
              <a:t> interventions</a:t>
            </a:r>
          </a:p>
          <a:p>
            <a:pPr marL="914400" lvl="1" indent="-457200">
              <a:lnSpc>
                <a:spcPct val="80000"/>
              </a:lnSpc>
              <a:spcBef>
                <a:spcPts val="24"/>
              </a:spcBef>
              <a:buFont typeface="+mj-lt"/>
              <a:buAutoNum type="alphaLcPeriod"/>
            </a:pPr>
            <a:r>
              <a:rPr lang="en-US" dirty="0"/>
              <a:t>Ignoring the symptoms</a:t>
            </a:r>
          </a:p>
          <a:p>
            <a:pPr marL="914400" lvl="1" indent="-457200">
              <a:lnSpc>
                <a:spcPct val="80000"/>
              </a:lnSpc>
              <a:spcBef>
                <a:spcPts val="24"/>
              </a:spcBef>
              <a:buFont typeface="+mj-lt"/>
              <a:buAutoNum type="alphaLcPeriod"/>
            </a:pPr>
            <a:r>
              <a:rPr lang="en-US" dirty="0"/>
              <a:t>Rationalizing with the person living with dementia</a:t>
            </a:r>
          </a:p>
        </p:txBody>
      </p:sp>
    </p:spTree>
    <p:extLst>
      <p:ext uri="{BB962C8B-B14F-4D97-AF65-F5344CB8AC3E}">
        <p14:creationId xmlns:p14="http://schemas.microsoft.com/office/powerpoint/2010/main" val="34170054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solidFill>
                  <a:schemeClr val="tx2"/>
                </a:solidFill>
              </a:rPr>
              <a:t>Acknowledgements</a:t>
            </a:r>
          </a:p>
        </p:txBody>
      </p:sp>
      <p:sp>
        <p:nvSpPr>
          <p:cNvPr id="7" name="Content Placeholder 2"/>
          <p:cNvSpPr>
            <a:spLocks noGrp="1"/>
          </p:cNvSpPr>
          <p:nvPr>
            <p:ph idx="1"/>
          </p:nvPr>
        </p:nvSpPr>
        <p:spPr>
          <a:xfrm>
            <a:off x="177204" y="1330836"/>
            <a:ext cx="8817940" cy="4709745"/>
          </a:xfrm>
        </p:spPr>
        <p:txBody>
          <a:bodyPr vert="horz" lIns="91440" tIns="45720" rIns="91440" bIns="45720" rtlCol="0" anchor="t">
            <a:noAutofit/>
          </a:bodyPr>
          <a:lstStyle/>
          <a:p>
            <a:pPr marL="0" indent="0">
              <a:spcBef>
                <a:spcPts val="0"/>
              </a:spcBef>
              <a:buNone/>
            </a:pPr>
            <a:r>
              <a:rPr lang="en-US" sz="1400" dirty="0">
                <a:cs typeface="Arial" panose="020B0604020202020204" pitchFamily="34" charset="0"/>
              </a:rPr>
              <a:t>This module was prepared for the U.S. Department of Health and Human Services (HHS), Health Resources and Services Administration (HRSA), by The Bizzell Group, LLC, under contract number HHSH25034002T/HHSH250201400075I. </a:t>
            </a:r>
          </a:p>
          <a:p>
            <a:pPr marL="0" indent="0">
              <a:spcBef>
                <a:spcPts val="0"/>
              </a:spcBef>
              <a:buNone/>
            </a:pPr>
            <a:r>
              <a:rPr lang="en-US" sz="1400" dirty="0">
                <a:cs typeface="Arial" panose="020B0604020202020204" pitchFamily="34" charset="0"/>
              </a:rPr>
              <a:t>The dementia and education experts who served on the Dementia Expert Workgroup to guide the development of the modules included: </a:t>
            </a:r>
            <a:r>
              <a:rPr lang="en-US" sz="1400" b="1" dirty="0">
                <a:cs typeface="Arial" panose="020B0604020202020204" pitchFamily="34" charset="0"/>
              </a:rPr>
              <a:t>Alice Bonner, PhD, RN, FAAN</a:t>
            </a:r>
            <a:r>
              <a:rPr lang="en-US" sz="1400" dirty="0">
                <a:cs typeface="Arial" panose="020B0604020202020204" pitchFamily="34" charset="0"/>
              </a:rPr>
              <a:t>, Secretary Elder Affairs, Massachusetts Executive Office of Elder Affairs, Boston MA; </a:t>
            </a:r>
            <a:r>
              <a:rPr lang="en-US" sz="1400" b="1" dirty="0">
                <a:cs typeface="Arial" panose="020B0604020202020204" pitchFamily="34" charset="0"/>
              </a:rPr>
              <a:t>Laurel Coleman, MD, FACP</a:t>
            </a:r>
            <a:r>
              <a:rPr lang="en-US" sz="1400" dirty="0">
                <a:cs typeface="Arial" panose="020B0604020202020204" pitchFamily="34" charset="0"/>
              </a:rPr>
              <a:t>, Kauai Medical Clinic -Hawaii Pacific Health, Lihue, HI; </a:t>
            </a:r>
            <a:r>
              <a:rPr lang="en-US" sz="1400" b="1" dirty="0">
                <a:cs typeface="Arial" panose="020B0604020202020204" pitchFamily="34" charset="0"/>
              </a:rPr>
              <a:t>Cyndy B. Cordell, MBA</a:t>
            </a:r>
            <a:r>
              <a:rPr lang="en-US" sz="1400" dirty="0">
                <a:cs typeface="Arial" panose="020B0604020202020204" pitchFamily="34" charset="0"/>
              </a:rPr>
              <a:t>, Director, Healthcare Professional Services, Alzheimer's Association, Chicago, IL; </a:t>
            </a:r>
            <a:r>
              <a:rPr lang="en-US" sz="1400" b="1" dirty="0">
                <a:cs typeface="Arial" panose="020B0604020202020204" pitchFamily="34" charset="0"/>
              </a:rPr>
              <a:t>Dolores Gallagher Thompson, PhD, ABPP</a:t>
            </a:r>
            <a:r>
              <a:rPr lang="en-US" sz="1400" dirty="0">
                <a:cs typeface="Arial" panose="020B0604020202020204" pitchFamily="34" charset="0"/>
              </a:rPr>
              <a:t>, Professor of Research, Department of Psychiatry and Behavioral Sciences, Stanford University School of Medicine, Stanford, CA; </a:t>
            </a:r>
            <a:r>
              <a:rPr lang="en-US" sz="1400" b="1" dirty="0">
                <a:cs typeface="Arial" panose="020B0604020202020204" pitchFamily="34" charset="0"/>
              </a:rPr>
              <a:t>James Galvin, MD, MPH</a:t>
            </a:r>
            <a:r>
              <a:rPr lang="en-US" sz="1400" dirty="0">
                <a:cs typeface="Arial" panose="020B0604020202020204" pitchFamily="34" charset="0"/>
              </a:rPr>
              <a:t>, Professor of Clinical Biomedical Science and Associate Dean for Clinical Research, Florida Atlantic University, Boca Raton, FL; </a:t>
            </a:r>
            <a:r>
              <a:rPr lang="en-US" sz="1400" b="1" dirty="0">
                <a:cs typeface="Arial" panose="020B0604020202020204" pitchFamily="34" charset="0"/>
              </a:rPr>
              <a:t>Mary Guerriero Austrom, PhD</a:t>
            </a:r>
            <a:r>
              <a:rPr lang="en-US" sz="1400" dirty="0">
                <a:cs typeface="Arial" panose="020B0604020202020204" pitchFamily="34" charset="0"/>
              </a:rPr>
              <a:t>, Wesley P Martin Professor of Alzheimer's Disease Education, Department of Psychiatry, Associate Dean for Diversity Affairs, Indiana University-Purdue University Indianapolis, Indianapolis, IN; </a:t>
            </a:r>
            <a:r>
              <a:rPr lang="en-US" sz="1400" b="1" dirty="0">
                <a:cs typeface="Arial" panose="020B0604020202020204" pitchFamily="34" charset="0"/>
              </a:rPr>
              <a:t>Robert Kane, MD</a:t>
            </a:r>
            <a:r>
              <a:rPr lang="en-US" sz="1400" dirty="0">
                <a:cs typeface="Arial" panose="020B0604020202020204" pitchFamily="34" charset="0"/>
              </a:rPr>
              <a:t>, Professor and Minnesota Chair in Long-term Care &amp; Aging, Health Policy &amp; Management, School of Public Health, University of Minnesota; </a:t>
            </a:r>
            <a:r>
              <a:rPr lang="en-US" sz="1400" b="1" dirty="0">
                <a:cs typeface="Arial" panose="020B0604020202020204" pitchFamily="34" charset="0"/>
              </a:rPr>
              <a:t>Jason Karlawish, MD</a:t>
            </a:r>
            <a:r>
              <a:rPr lang="en-US" sz="1400" dirty="0">
                <a:cs typeface="Arial" panose="020B0604020202020204" pitchFamily="34" charset="0"/>
              </a:rPr>
              <a:t>, Professor of Medicine, Perelman School of Medicine, University of Pennsylvania; </a:t>
            </a:r>
            <a:r>
              <a:rPr lang="en-US" sz="1400" b="1" dirty="0">
                <a:cs typeface="Arial" panose="020B0604020202020204" pitchFamily="34" charset="0"/>
              </a:rPr>
              <a:t>Helen M. Matheny, MS, APR</a:t>
            </a:r>
            <a:r>
              <a:rPr lang="en-US" sz="1400" dirty="0">
                <a:cs typeface="Arial" panose="020B0604020202020204" pitchFamily="34" charset="0"/>
              </a:rPr>
              <a:t>, Director of the Alzheimer's Disease Outreach Program, Blanchette Rockefeller Neuroscience Institute, Morgantown, WV; </a:t>
            </a:r>
            <a:r>
              <a:rPr lang="en-US" sz="1400" b="1" dirty="0">
                <a:cs typeface="Arial" panose="020B0604020202020204" pitchFamily="34" charset="0"/>
              </a:rPr>
              <a:t>Darby Morhardt, PhD, LCSW</a:t>
            </a:r>
            <a:r>
              <a:rPr lang="en-US" sz="1400" dirty="0">
                <a:cs typeface="Arial" panose="020B0604020202020204" pitchFamily="34" charset="0"/>
              </a:rPr>
              <a:t>, Associate Professor, Cognitive Neurology and Alzheimer's Disease Center and Department of Preventive Medicine, Northwestern University Feinberg School of Medicine, Northwestern University, Chicago, IL; </a:t>
            </a:r>
            <a:r>
              <a:rPr lang="en-US" sz="1400" b="1" dirty="0">
                <a:cs typeface="Arial" panose="020B0604020202020204" pitchFamily="34" charset="0"/>
              </a:rPr>
              <a:t>Cecilia Rokusek, EdD, MSc, RDN</a:t>
            </a:r>
            <a:r>
              <a:rPr lang="en-US" sz="1400" dirty="0">
                <a:cs typeface="Arial" panose="020B0604020202020204" pitchFamily="34" charset="0"/>
              </a:rPr>
              <a:t>,  Assistant Dean of Research and Innovation, Professor of Family Medicine, Public Health, Nutrition, and Disaster and Emergency Preparedness, College of Osteopathic Medicine, Nova Southeastern University, Fort Lauderdale, FL. Additional expertise in the development of the modules was provided by </a:t>
            </a:r>
            <a:r>
              <a:rPr lang="en-US" sz="1400" b="1" dirty="0">
                <a:cs typeface="Arial" panose="020B0604020202020204" pitchFamily="34" charset="0"/>
              </a:rPr>
              <a:t>Meg Kabat, LCSW-C, CCM; Eleanor S. McConnell, PhD, MSN, RN, GCNS, BC; Linda O. Nichols, PhD, MA, BA; Todd Semla, MS, PharmD, BCPS, FCCP, AGSF; Kenneth Shay, DDS, MS</a:t>
            </a:r>
            <a:r>
              <a:rPr lang="en-US" sz="1400" dirty="0">
                <a:cs typeface="Arial" panose="020B0604020202020204" pitchFamily="34" charset="0"/>
              </a:rPr>
              <a:t>, from the U.S. Department of Veterans </a:t>
            </a:r>
            <a:r>
              <a:rPr lang="en-US" dirty="0"/>
              <a:t>Affairs and </a:t>
            </a:r>
            <a:r>
              <a:rPr lang="en-US" b="1" dirty="0"/>
              <a:t>Seth Keller, MD </a:t>
            </a:r>
            <a:r>
              <a:rPr lang="en-US" dirty="0"/>
              <a:t>and </a:t>
            </a:r>
            <a:r>
              <a:rPr lang="en-US" b="1" dirty="0"/>
              <a:t>Matthew P. </a:t>
            </a:r>
            <a:r>
              <a:rPr lang="en-US" b="1"/>
              <a:t>Janicki, PhD</a:t>
            </a:r>
            <a:r>
              <a:rPr lang="en-US"/>
              <a:t>, National Task Group on Intellectual Disabilities and Dementia Practices</a:t>
            </a:r>
            <a:r>
              <a:rPr lang="en-US">
                <a:cs typeface="Arial" panose="020B0604020202020204" pitchFamily="34" charset="0"/>
              </a:rPr>
              <a:t>. </a:t>
            </a:r>
            <a:endParaRPr lang="en-US" sz="1400" dirty="0">
              <a:cs typeface="Arial" panose="020B0604020202020204" pitchFamily="34" charset="0"/>
            </a:endParaRPr>
          </a:p>
        </p:txBody>
      </p:sp>
    </p:spTree>
    <p:extLst>
      <p:ext uri="{BB962C8B-B14F-4D97-AF65-F5344CB8AC3E}">
        <p14:creationId xmlns:p14="http://schemas.microsoft.com/office/powerpoint/2010/main" val="281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l"/>
            <a:r>
              <a:rPr lang="en-US" sz="2800" b="1" dirty="0">
                <a:solidFill>
                  <a:schemeClr val="tx2"/>
                </a:solidFill>
              </a:rPr>
              <a:t>Key Take-Home Messages </a:t>
            </a:r>
            <a:r>
              <a:rPr lang="en-US" sz="2800" dirty="0">
                <a:solidFill>
                  <a:schemeClr val="tx2"/>
                </a:solidFill>
              </a:rPr>
              <a:t>(continued)</a:t>
            </a:r>
            <a:endParaRPr lang="en-US" sz="2800" b="1" dirty="0">
              <a:solidFill>
                <a:schemeClr val="tx2"/>
              </a:solidFill>
            </a:endParaRPr>
          </a:p>
        </p:txBody>
      </p:sp>
      <p:sp>
        <p:nvSpPr>
          <p:cNvPr id="3" name="Content Placeholder 2"/>
          <p:cNvSpPr>
            <a:spLocks noGrp="1"/>
          </p:cNvSpPr>
          <p:nvPr>
            <p:ph idx="1"/>
          </p:nvPr>
        </p:nvSpPr>
        <p:spPr>
          <a:xfrm>
            <a:off x="457200" y="1484591"/>
            <a:ext cx="8229600" cy="4846935"/>
          </a:xfrm>
        </p:spPr>
        <p:txBody>
          <a:bodyPr>
            <a:noAutofit/>
          </a:bodyPr>
          <a:lstStyle/>
          <a:p>
            <a:pPr lvl="0"/>
            <a:r>
              <a:rPr lang="en-US" dirty="0"/>
              <a:t>Specific dementias —including Alzheimer’s disease, Lewy body dementias, and vascular dementia —have underlying damage in specific and different areas of the brain.</a:t>
            </a:r>
          </a:p>
          <a:p>
            <a:pPr lvl="0"/>
            <a:r>
              <a:rPr lang="en-US" dirty="0"/>
              <a:t>The behavioral and psychological symptoms of dementia—mood symptoms, sleep disorders, psychosis, and agitation—may first manifest during early-stage dementia and worsen during subsequent stages. These are the most disruptive symptoms for the patient and the care partner.</a:t>
            </a:r>
          </a:p>
          <a:p>
            <a:pPr lvl="0"/>
            <a:r>
              <a:rPr lang="en-US" dirty="0"/>
              <a:t>Physical activity (PA) may improve cognitive thinking, physical fitness, and mood, but is not curative for dementia and probably does not slow its progression.</a:t>
            </a:r>
          </a:p>
          <a:p>
            <a:pPr lvl="0"/>
            <a:r>
              <a:rPr lang="en-US" dirty="0"/>
              <a:t>The benefits of symptomatic treatments are modest at best.</a:t>
            </a:r>
          </a:p>
          <a:p>
            <a:pPr lvl="0"/>
            <a:r>
              <a:rPr lang="en-US" dirty="0"/>
              <a:t>Care partner roles depend on stage and type of dementia and the residence (home or institutional setting). In the earlier stages, assistance is provided with transportation and housekeeping; in the later stages, personal care and decision-making are provided.</a:t>
            </a:r>
          </a:p>
        </p:txBody>
      </p:sp>
    </p:spTree>
    <p:extLst>
      <p:ext uri="{BB962C8B-B14F-4D97-AF65-F5344CB8AC3E}">
        <p14:creationId xmlns:p14="http://schemas.microsoft.com/office/powerpoint/2010/main" val="12743505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631239"/>
            <a:ext cx="7772400" cy="1358870"/>
          </a:xfrm>
        </p:spPr>
        <p:txBody>
          <a:bodyPr>
            <a:normAutofit/>
          </a:bodyPr>
          <a:lstStyle/>
          <a:p>
            <a:pPr algn="ctr"/>
            <a:r>
              <a:rPr lang="en-US" sz="2400" b="1" dirty="0">
                <a:solidFill>
                  <a:schemeClr val="tx1"/>
                </a:solidFill>
              </a:rPr>
              <a:t>Brought to you by the </a:t>
            </a:r>
            <a:br>
              <a:rPr lang="en-US" sz="2400" b="1" dirty="0">
                <a:solidFill>
                  <a:schemeClr val="tx1"/>
                </a:solidFill>
              </a:rPr>
            </a:br>
            <a:r>
              <a:rPr lang="en-US" sz="2400" b="1" dirty="0">
                <a:solidFill>
                  <a:schemeClr val="tx1"/>
                </a:solidFill>
              </a:rPr>
              <a:t>U.S. Department of Health and Human Services,</a:t>
            </a:r>
            <a:br>
              <a:rPr lang="en-US" sz="2400" b="1" dirty="0">
                <a:solidFill>
                  <a:schemeClr val="tx1"/>
                </a:solidFill>
              </a:rPr>
            </a:br>
            <a:r>
              <a:rPr lang="en-US" sz="2400" b="1" dirty="0">
                <a:solidFill>
                  <a:schemeClr val="tx1"/>
                </a:solidFill>
              </a:rPr>
              <a:t>Health Resources and Services Administration</a:t>
            </a:r>
          </a:p>
        </p:txBody>
      </p:sp>
      <p:pic>
        <p:nvPicPr>
          <p:cNvPr id="5" name="Picture Placeholder 4" descr="Logo of the US Department of Health &amp; Human Services. "/>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8" name="Picture Placeholder 7" descr="Logo of the Health Resources and Services Administration (HRSA). "/>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1769757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solidFill>
                  <a:schemeClr val="tx2"/>
                </a:solidFill>
              </a:rPr>
              <a:t>Outline</a:t>
            </a:r>
            <a:r>
              <a:rPr lang="en-US" sz="2800" b="1" dirty="0">
                <a:solidFill>
                  <a:schemeClr val="bg1"/>
                </a:solidFill>
              </a:rPr>
              <a:t> 2 - Introduction</a:t>
            </a:r>
          </a:p>
        </p:txBody>
      </p:sp>
      <p:pic>
        <p:nvPicPr>
          <p:cNvPr id="10" name="Picture Placeholder 9" descr="Thumbnail photo of woman's face."/>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 b="48"/>
          <a:stretch>
            <a:fillRect/>
          </a:stretch>
        </p:blipFill>
        <p:spPr/>
      </p:pic>
      <p:sp>
        <p:nvSpPr>
          <p:cNvPr id="4" name="Rectangle 3" descr="Outline box highlighting &quot;Introduction.&quot; ">
            <a:extLst>
              <a:ext uri="{FF2B5EF4-FFF2-40B4-BE49-F238E27FC236}">
                <a16:creationId xmlns:a16="http://schemas.microsoft.com/office/drawing/2014/main" id="{71224AEA-4C41-44E3-874A-ED75F9F1497B}"/>
              </a:ext>
            </a:extLst>
          </p:cNvPr>
          <p:cNvSpPr/>
          <p:nvPr/>
        </p:nvSpPr>
        <p:spPr>
          <a:xfrm>
            <a:off x="-7666" y="1660007"/>
            <a:ext cx="9144000" cy="316841"/>
          </a:xfrm>
          <a:prstGeom prst="rect">
            <a:avLst/>
          </a:prstGeom>
          <a:solidFill>
            <a:srgbClr val="7A297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35D724-3DF9-40D4-A116-65E40A4E5120}"/>
              </a:ext>
            </a:extLst>
          </p:cNvPr>
          <p:cNvSpPr>
            <a:spLocks noGrp="1"/>
          </p:cNvSpPr>
          <p:nvPr>
            <p:ph idx="1"/>
          </p:nvPr>
        </p:nvSpPr>
        <p:spPr>
          <a:xfrm>
            <a:off x="457200" y="1560945"/>
            <a:ext cx="6988629" cy="4561249"/>
          </a:xfrm>
        </p:spPr>
        <p:txBody>
          <a:bodyPr/>
          <a:lstStyle/>
          <a:p>
            <a:pPr lvl="0">
              <a:lnSpc>
                <a:spcPct val="120000"/>
              </a:lnSpc>
            </a:pPr>
            <a:r>
              <a:rPr lang="en-US" sz="2200" dirty="0">
                <a:solidFill>
                  <a:schemeClr val="bg1"/>
                </a:solidFill>
              </a:rPr>
              <a:t>Introduction</a:t>
            </a:r>
          </a:p>
          <a:p>
            <a:pPr lvl="0">
              <a:lnSpc>
                <a:spcPct val="120000"/>
              </a:lnSpc>
            </a:pPr>
            <a:r>
              <a:rPr lang="en-US" dirty="0">
                <a:solidFill>
                  <a:prstClr val="black"/>
                </a:solidFill>
              </a:rPr>
              <a:t>Manifestations of early-stage dementia:</a:t>
            </a:r>
          </a:p>
          <a:p>
            <a:pPr lvl="1">
              <a:lnSpc>
                <a:spcPct val="120000"/>
              </a:lnSpc>
              <a:buFont typeface="Courier New" panose="02070309020205020404" pitchFamily="49" charset="0"/>
              <a:buChar char="o"/>
            </a:pPr>
            <a:r>
              <a:rPr lang="en-US" dirty="0">
                <a:solidFill>
                  <a:prstClr val="black"/>
                </a:solidFill>
              </a:rPr>
              <a:t>Overview</a:t>
            </a:r>
          </a:p>
          <a:p>
            <a:pPr lvl="1">
              <a:lnSpc>
                <a:spcPct val="120000"/>
              </a:lnSpc>
              <a:buFont typeface="Courier New" panose="02070309020205020404" pitchFamily="49" charset="0"/>
              <a:buChar char="o"/>
            </a:pPr>
            <a:r>
              <a:rPr lang="en-US" dirty="0">
                <a:solidFill>
                  <a:prstClr val="black"/>
                </a:solidFill>
              </a:rPr>
              <a:t>Alzheimer’s disease (AD)</a:t>
            </a:r>
          </a:p>
          <a:p>
            <a:pPr lvl="1">
              <a:lnSpc>
                <a:spcPct val="120000"/>
              </a:lnSpc>
              <a:buFont typeface="Courier New" panose="02070309020205020404" pitchFamily="49" charset="0"/>
              <a:buChar char="o"/>
            </a:pPr>
            <a:r>
              <a:rPr lang="en-US" spc="-100" dirty="0">
                <a:solidFill>
                  <a:prstClr val="black"/>
                </a:solidFill>
              </a:rPr>
              <a:t>Vascular dementia (</a:t>
            </a:r>
            <a:r>
              <a:rPr lang="en-US" spc="-100" dirty="0" err="1">
                <a:solidFill>
                  <a:prstClr val="black"/>
                </a:solidFill>
              </a:rPr>
              <a:t>VaD</a:t>
            </a:r>
            <a:r>
              <a:rPr lang="en-US" spc="-100" dirty="0">
                <a:solidFill>
                  <a:prstClr val="black"/>
                </a:solidFill>
              </a:rPr>
              <a:t>) (and vascular cognitive impairment [VCI])</a:t>
            </a:r>
          </a:p>
          <a:p>
            <a:pPr lvl="1">
              <a:lnSpc>
                <a:spcPct val="120000"/>
              </a:lnSpc>
              <a:buFont typeface="Courier New" panose="02070309020205020404" pitchFamily="49" charset="0"/>
              <a:buChar char="o"/>
            </a:pPr>
            <a:r>
              <a:rPr lang="en-US" dirty="0">
                <a:solidFill>
                  <a:prstClr val="black"/>
                </a:solidFill>
              </a:rPr>
              <a:t>Lewy body dementia (LBD) </a:t>
            </a:r>
          </a:p>
          <a:p>
            <a:pPr lvl="1">
              <a:lnSpc>
                <a:spcPct val="120000"/>
              </a:lnSpc>
              <a:buFont typeface="Courier New" panose="02070309020205020404" pitchFamily="49" charset="0"/>
              <a:buChar char="o"/>
            </a:pPr>
            <a:r>
              <a:rPr lang="en-US" dirty="0">
                <a:solidFill>
                  <a:prstClr val="black"/>
                </a:solidFill>
              </a:rPr>
              <a:t>Frontotemporal degeneration (FTD)</a:t>
            </a:r>
          </a:p>
          <a:p>
            <a:pPr lvl="0">
              <a:lnSpc>
                <a:spcPct val="120000"/>
              </a:lnSpc>
            </a:pPr>
            <a:r>
              <a:rPr lang="en-US" dirty="0">
                <a:solidFill>
                  <a:prstClr val="black"/>
                </a:solidFill>
              </a:rPr>
              <a:t>General strategies to address manifestations of dementia</a:t>
            </a:r>
          </a:p>
          <a:p>
            <a:pPr lvl="0"/>
            <a:r>
              <a:rPr lang="en-US" dirty="0">
                <a:solidFill>
                  <a:prstClr val="black"/>
                </a:solidFill>
              </a:rPr>
              <a:t>Identifying transitions to middle-stage dementia</a:t>
            </a:r>
          </a:p>
          <a:p>
            <a:pPr lvl="0"/>
            <a:r>
              <a:rPr lang="en-US" dirty="0">
                <a:solidFill>
                  <a:prstClr val="black"/>
                </a:solidFill>
              </a:rPr>
              <a:t>Addressing common manifestations and care partner issues of early-stage dementia</a:t>
            </a:r>
          </a:p>
        </p:txBody>
      </p:sp>
    </p:spTree>
    <p:extLst>
      <p:ext uri="{BB962C8B-B14F-4D97-AF65-F5344CB8AC3E}">
        <p14:creationId xmlns:p14="http://schemas.microsoft.com/office/powerpoint/2010/main" val="2928375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22960"/>
            <a:ext cx="8229600" cy="381000"/>
          </a:xfrm>
        </p:spPr>
        <p:txBody>
          <a:bodyPr>
            <a:noAutofit/>
          </a:bodyPr>
          <a:lstStyle/>
          <a:p>
            <a:pPr algn="l"/>
            <a:r>
              <a:rPr lang="en-US" sz="2800" b="1" dirty="0">
                <a:solidFill>
                  <a:schemeClr val="tx2"/>
                </a:solidFill>
              </a:rPr>
              <a:t>Introduction</a:t>
            </a:r>
          </a:p>
        </p:txBody>
      </p:sp>
      <p:sp>
        <p:nvSpPr>
          <p:cNvPr id="3" name="Content Placeholder 2"/>
          <p:cNvSpPr>
            <a:spLocks noGrp="1"/>
          </p:cNvSpPr>
          <p:nvPr>
            <p:ph idx="1"/>
          </p:nvPr>
        </p:nvSpPr>
        <p:spPr>
          <a:xfrm>
            <a:off x="502920" y="1463040"/>
            <a:ext cx="8229600" cy="3657600"/>
          </a:xfrm>
        </p:spPr>
        <p:txBody>
          <a:bodyPr>
            <a:noAutofit/>
          </a:bodyPr>
          <a:lstStyle/>
          <a:p>
            <a:pPr lvl="0"/>
            <a:r>
              <a:rPr lang="en-US" sz="2000" dirty="0"/>
              <a:t>Dementia involves progressive deterioration of cognitive and functional abilities. </a:t>
            </a:r>
          </a:p>
          <a:p>
            <a:pPr lvl="0"/>
            <a:r>
              <a:rPr lang="en-US" sz="2000" dirty="0"/>
              <a:t>Staging of dementia can provide information and the framework for medical and psychosocial care needs.</a:t>
            </a:r>
          </a:p>
          <a:p>
            <a:pPr lvl="0"/>
            <a:r>
              <a:rPr lang="en-US" sz="2000" dirty="0"/>
              <a:t>People with early-stage dementia remain independent and generally retain much of their cognitive functioning but can have impairments in cognitive and executive functioning that interfere with their daily activities.</a:t>
            </a:r>
          </a:p>
          <a:p>
            <a:pPr lvl="0"/>
            <a:r>
              <a:rPr lang="en-US" sz="2000" dirty="0"/>
              <a:t>Behavioral and psychological symptoms of dementia (BPSD) are important components of dementia with substantial consequences to the older adult and care partner (Kales et al, 2014).</a:t>
            </a:r>
          </a:p>
        </p:txBody>
      </p:sp>
    </p:spTree>
    <p:extLst>
      <p:ext uri="{BB962C8B-B14F-4D97-AF65-F5344CB8AC3E}">
        <p14:creationId xmlns:p14="http://schemas.microsoft.com/office/powerpoint/2010/main" val="41014414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5652</Words>
  <Application>Microsoft Office PowerPoint</Application>
  <PresentationFormat>On-screen Show (4:3)</PresentationFormat>
  <Paragraphs>513</Paragraphs>
  <Slides>70</Slides>
  <Notes>68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70</vt:i4>
      </vt:variant>
    </vt:vector>
  </HeadingPairs>
  <TitlesOfParts>
    <vt:vector size="75" baseType="lpstr">
      <vt:lpstr>Arial</vt:lpstr>
      <vt:lpstr>Calibri</vt:lpstr>
      <vt:lpstr>Courier New</vt:lpstr>
      <vt:lpstr>1_Office Theme</vt:lpstr>
      <vt:lpstr>2_Office Theme</vt:lpstr>
      <vt:lpstr>Understanding the Early Stage of Dementia for an  Interprofessional Team  Module 5 </vt:lpstr>
      <vt:lpstr>Copyright Language</vt:lpstr>
      <vt:lpstr>Outline</vt:lpstr>
      <vt:lpstr>Photo – Senior woman preparing food in kitchen</vt:lpstr>
      <vt:lpstr>Learning Objectives</vt:lpstr>
      <vt:lpstr>Key Take-Home Messages</vt:lpstr>
      <vt:lpstr>Key Take-Home Messages (continued)</vt:lpstr>
      <vt:lpstr>Outline 2 - Introduction</vt:lpstr>
      <vt:lpstr>Introduction</vt:lpstr>
      <vt:lpstr>Photo - Senior Woman at Home</vt:lpstr>
      <vt:lpstr>Dementia as the Organizing Principle of Care</vt:lpstr>
      <vt:lpstr>Treatment Goals</vt:lpstr>
      <vt:lpstr>Organizing Care by Dementia Type and Stage</vt:lpstr>
      <vt:lpstr>Frailty</vt:lpstr>
      <vt:lpstr>Outline 3 - Manifestations of early-stage dementia: Overview</vt:lpstr>
      <vt:lpstr>Manifestations of Early-Stage Dementia: Overview</vt:lpstr>
      <vt:lpstr>Photo - Senior Man Outdoors</vt:lpstr>
      <vt:lpstr>Manifestations of Early-Stage Dementia: Overview (continued)</vt:lpstr>
      <vt:lpstr>Cognitive and Executive Functioning Impairments </vt:lpstr>
      <vt:lpstr>Visuoperceptual Difficulties</vt:lpstr>
      <vt:lpstr>Behavioral and Psychological Symptoms of Dementia</vt:lpstr>
      <vt:lpstr>Outline 4 - Manifestations of early-stage dementia</vt:lpstr>
      <vt:lpstr>Early-Stage Alzheimer’s Disease: Clinical Manifestations</vt:lpstr>
      <vt:lpstr>Photo - Senior Couple</vt:lpstr>
      <vt:lpstr>Factors Influencing Rate of Progression in Alzheimer’s Disease</vt:lpstr>
      <vt:lpstr>Early-Stage Vascular Dementia </vt:lpstr>
      <vt:lpstr>Clinical Manifestations of Early-Stage VaD  </vt:lpstr>
      <vt:lpstr>Clinical Manifestations of Early-Stage VaD (continued) </vt:lpstr>
      <vt:lpstr>Early-Stage Lewy Body Dementia (LBD): Overview</vt:lpstr>
      <vt:lpstr>Early-Stage Lewy Body Dementia (LBD): Overview (continued)</vt:lpstr>
      <vt:lpstr>Early-Stage LBD: Clinical Manifestations </vt:lpstr>
      <vt:lpstr>LBD Versus Alzheimer’s Disease</vt:lpstr>
      <vt:lpstr>Early-Stage Frontotemporal Degeneration (FTD): Overview</vt:lpstr>
      <vt:lpstr>Early-Stage Frontotemporal Degeneration (FTD): Overview (continued)</vt:lpstr>
      <vt:lpstr>Behavioral Variant Frontotemporal Degeneration (bvFTD): Clinical Manifestations</vt:lpstr>
      <vt:lpstr>Early-Stage Behavioral Variant Frontotemporal Degeneration (bvFTD): Unique Concerns </vt:lpstr>
      <vt:lpstr>Early-Stage Behavioral Variant Frontotemporal Degeneration (bvFTD): Unique Concerns (Continued) </vt:lpstr>
      <vt:lpstr>Outline 5 - General strategies to address manifestations of dementia</vt:lpstr>
      <vt:lpstr>General Strategies</vt:lpstr>
      <vt:lpstr>Engaging Persons Living with Dementia</vt:lpstr>
      <vt:lpstr>Activity/ Physical Activity</vt:lpstr>
      <vt:lpstr>Photo - Senior Woman with Watering Can</vt:lpstr>
      <vt:lpstr>Communication</vt:lpstr>
      <vt:lpstr>Cognitive Stimulation to Improve Cognitive Functioning</vt:lpstr>
      <vt:lpstr>Sensory Stimulation</vt:lpstr>
      <vt:lpstr>Photo – Senior Woman in Kitchen</vt:lpstr>
      <vt:lpstr>Environmental Changes</vt:lpstr>
      <vt:lpstr>Task Simplification</vt:lpstr>
      <vt:lpstr>Miscellaneous Nonpharmacologic Interventions </vt:lpstr>
      <vt:lpstr>Photo - Couples Working on Puzzle</vt:lpstr>
      <vt:lpstr>Outline 6 - Identifying transitions to middle-stage dementia</vt:lpstr>
      <vt:lpstr>Care Partners Managing Memory Impairments and Executive Dysfunction</vt:lpstr>
      <vt:lpstr>Mood Disturbances: Addressing Apathy</vt:lpstr>
      <vt:lpstr>Photo - Senior Man</vt:lpstr>
      <vt:lpstr>Mood Disturbances: Addressing Apathy (continued)</vt:lpstr>
      <vt:lpstr>Mood Disorders: Depression</vt:lpstr>
      <vt:lpstr>Treating Depression in Dementia</vt:lpstr>
      <vt:lpstr>Medications for Cognitive Impairment in Early-stage Alzheimer’s Disease</vt:lpstr>
      <vt:lpstr>Providing Support to the Care Partner</vt:lpstr>
      <vt:lpstr>Providing Support to Care Partners of Adults with Intellectual Disability</vt:lpstr>
      <vt:lpstr>Case Study</vt:lpstr>
      <vt:lpstr>Addressing Care Partner Issues</vt:lpstr>
      <vt:lpstr>Outline 7 - Addressing common manifestations and care partner issues of early-stage dementia</vt:lpstr>
      <vt:lpstr>Symptoms Suggestive of Middle-Stage Dementia</vt:lpstr>
      <vt:lpstr>Photo - Senior Couple 2</vt:lpstr>
      <vt:lpstr>Summary and Conclusions</vt:lpstr>
      <vt:lpstr>Evaluation</vt:lpstr>
      <vt:lpstr>Evaluation (continued)</vt:lpstr>
      <vt:lpstr>Acknowledgements</vt:lpstr>
      <vt:lpstr>Brought to you by the  U.S. Department of Health and Human Services, Health Resources and Services Administration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Early-Stage Dementia for an Interprofessional Team - Module 5</dc:title>
  <dc:subject>Understanding Early-Stage Dementia for an Interprofessional Team - Module 5</dc:subject>
  <dc:creator>Department of Health and Human Services;Health Resources and Services Administration</dc:creator>
  <cp:keywords>Department of Health and Human Services; Health Resources and Services Administration; Understanding Early-Stage Dementia; Care Partner; Interprofessional Team; Module 5; Alzheimer’s disease; Vascular dementia; Vascular cognitive impairment; Lewy body dementia; Frontotemporal degeneration</cp:keywords>
  <cp:lastModifiedBy>Cummings, Mackenzie (HRSA)</cp:lastModifiedBy>
  <cp:revision>98</cp:revision>
  <dcterms:modified xsi:type="dcterms:W3CDTF">2018-11-01T15:41:52Z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