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5"/>
    <p:sldMasterId id="2147483797" r:id="rId6"/>
  </p:sldMasterIdLst>
  <p:notesMasterIdLst>
    <p:notesMasterId r:id="rId52"/>
  </p:notesMasterIdLst>
  <p:sldIdLst>
    <p:sldId id="312" r:id="rId7"/>
    <p:sldId id="295" r:id="rId8"/>
    <p:sldId id="301" r:id="rId9"/>
    <p:sldId id="310" r:id="rId10"/>
    <p:sldId id="258" r:id="rId11"/>
    <p:sldId id="303" r:id="rId12"/>
    <p:sldId id="259" r:id="rId13"/>
    <p:sldId id="257" r:id="rId14"/>
    <p:sldId id="260" r:id="rId15"/>
    <p:sldId id="302" r:id="rId16"/>
    <p:sldId id="261" r:id="rId17"/>
    <p:sldId id="292" r:id="rId18"/>
    <p:sldId id="262" r:id="rId19"/>
    <p:sldId id="304" r:id="rId20"/>
    <p:sldId id="263" r:id="rId21"/>
    <p:sldId id="264" r:id="rId22"/>
    <p:sldId id="297" r:id="rId23"/>
    <p:sldId id="265" r:id="rId24"/>
    <p:sldId id="305" r:id="rId25"/>
    <p:sldId id="266" r:id="rId26"/>
    <p:sldId id="267" r:id="rId27"/>
    <p:sldId id="268" r:id="rId28"/>
    <p:sldId id="269" r:id="rId29"/>
    <p:sldId id="270" r:id="rId30"/>
    <p:sldId id="298" r:id="rId31"/>
    <p:sldId id="271" r:id="rId32"/>
    <p:sldId id="272" r:id="rId33"/>
    <p:sldId id="306" r:id="rId34"/>
    <p:sldId id="273" r:id="rId35"/>
    <p:sldId id="308" r:id="rId36"/>
    <p:sldId id="299" r:id="rId37"/>
    <p:sldId id="274" r:id="rId38"/>
    <p:sldId id="275" r:id="rId39"/>
    <p:sldId id="307" r:id="rId40"/>
    <p:sldId id="276" r:id="rId41"/>
    <p:sldId id="277" r:id="rId42"/>
    <p:sldId id="278" r:id="rId43"/>
    <p:sldId id="309" r:id="rId44"/>
    <p:sldId id="279" r:id="rId45"/>
    <p:sldId id="280" r:id="rId46"/>
    <p:sldId id="281" r:id="rId47"/>
    <p:sldId id="282" r:id="rId48"/>
    <p:sldId id="300" r:id="rId49"/>
    <p:sldId id="294"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191">
          <p15:clr>
            <a:srgbClr val="A4A3A4"/>
          </p15:clr>
        </p15:guide>
        <p15:guide id="4" orient="horz" pos="720" userDrawn="1">
          <p15:clr>
            <a:srgbClr val="A4A3A4"/>
          </p15:clr>
        </p15:guide>
        <p15:guide id="5" orient="horz" pos="1079">
          <p15:clr>
            <a:srgbClr val="A4A3A4"/>
          </p15:clr>
        </p15:guide>
        <p15:guide id="6" pos="384">
          <p15:clr>
            <a:srgbClr val="A4A3A4"/>
          </p15:clr>
        </p15:guide>
        <p15:guide id="7" orient="horz" pos="576">
          <p15:clr>
            <a:srgbClr val="A4A3A4"/>
          </p15:clr>
        </p15:guide>
        <p15:guide id="8" orient="horz" pos="983">
          <p15:clr>
            <a:srgbClr val="A4A3A4"/>
          </p15:clr>
        </p15:guide>
        <p15:guide id="9" pos="45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or 1" initials="Ed" lastIdx="1" clrIdx="0"/>
  <p:cmAuthor id="1" name="lynne schneider" initials="ls"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87"/>
    <a:srgbClr val="9F0002"/>
    <a:srgbClr val="ECB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47" autoAdjust="0"/>
  </p:normalViewPr>
  <p:slideViewPr>
    <p:cSldViewPr snapToGrid="0">
      <p:cViewPr varScale="1">
        <p:scale>
          <a:sx n="104" d="100"/>
          <a:sy n="104" d="100"/>
        </p:scale>
        <p:origin x="1446" y="126"/>
      </p:cViewPr>
      <p:guideLst>
        <p:guide orient="horz" pos="2160"/>
        <p:guide pos="2880"/>
        <p:guide orient="horz" pos="3191"/>
        <p:guide orient="horz" pos="720"/>
        <p:guide orient="horz" pos="1079"/>
        <p:guide pos="384"/>
        <p:guide orient="horz" pos="576"/>
        <p:guide orient="horz" pos="983"/>
        <p:guide pos="4560"/>
      </p:guideLst>
    </p:cSldViewPr>
  </p:slideViewPr>
  <p:outlineViewPr>
    <p:cViewPr>
      <p:scale>
        <a:sx n="33" d="100"/>
        <a:sy n="33" d="100"/>
      </p:scale>
      <p:origin x="0" y="-40589"/>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12/13/2018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94959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1543639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164298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336947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1125"/>
            <a:ext cx="4114800" cy="3086100"/>
          </a:xfrm>
        </p:spPr>
      </p:sp>
      <p:sp>
        <p:nvSpPr>
          <p:cNvPr id="3" name="Notes Placeholder 2"/>
          <p:cNvSpPr>
            <a:spLocks noGrp="1"/>
          </p:cNvSpPr>
          <p:nvPr>
            <p:ph type="body" idx="1"/>
          </p:nvPr>
        </p:nvSpPr>
        <p:spPr>
          <a:xfrm>
            <a:off x="685800" y="319747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135375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1125"/>
            <a:ext cx="4114800" cy="3086100"/>
          </a:xfrm>
        </p:spPr>
      </p:sp>
      <p:sp>
        <p:nvSpPr>
          <p:cNvPr id="3" name="Notes Placeholder 2"/>
          <p:cNvSpPr>
            <a:spLocks noGrp="1"/>
          </p:cNvSpPr>
          <p:nvPr>
            <p:ph type="body" idx="1"/>
          </p:nvPr>
        </p:nvSpPr>
        <p:spPr>
          <a:xfrm>
            <a:off x="685800" y="333375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419813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118426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4210497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E44C6-7856-224A-A3CA-D9EB50D79719}" type="slidenum">
              <a:rPr lang="en-US" smtClean="0"/>
              <a:t>2</a:t>
            </a:fld>
            <a:endParaRPr lang="en-US"/>
          </a:p>
        </p:txBody>
      </p:sp>
    </p:spTree>
    <p:extLst>
      <p:ext uri="{BB962C8B-B14F-4D97-AF65-F5344CB8AC3E}">
        <p14:creationId xmlns:p14="http://schemas.microsoft.com/office/powerpoint/2010/main" val="1258795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3043033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3497470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282999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2943854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2583582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1535071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3541178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34938"/>
            <a:ext cx="4114800" cy="3086100"/>
          </a:xfrm>
        </p:spPr>
      </p:sp>
      <p:sp>
        <p:nvSpPr>
          <p:cNvPr id="3" name="Notes Placeholder 2"/>
          <p:cNvSpPr>
            <a:spLocks noGrp="1"/>
          </p:cNvSpPr>
          <p:nvPr>
            <p:ph type="body" idx="1"/>
          </p:nvPr>
        </p:nvSpPr>
        <p:spPr>
          <a:xfrm>
            <a:off x="685800" y="3380643"/>
            <a:ext cx="5486400"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2143518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11150"/>
            <a:ext cx="4114800" cy="3086100"/>
          </a:xfrm>
        </p:spPr>
      </p:sp>
      <p:sp>
        <p:nvSpPr>
          <p:cNvPr id="3" name="Notes Placeholder 2"/>
          <p:cNvSpPr>
            <a:spLocks noGrp="1"/>
          </p:cNvSpPr>
          <p:nvPr>
            <p:ph type="body" idx="1"/>
          </p:nvPr>
        </p:nvSpPr>
        <p:spPr>
          <a:xfrm>
            <a:off x="685800" y="3396761"/>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187669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695202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251688"/>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3044916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3818105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2908877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2032920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1859348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166581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337043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1461562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3031387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3975280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3975280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E44C6-7856-224A-A3CA-D9EB50D79719}" type="slidenum">
              <a:rPr lang="en-US" smtClean="0"/>
              <a:t>44</a:t>
            </a:fld>
            <a:endParaRPr lang="en-US"/>
          </a:p>
        </p:txBody>
      </p:sp>
    </p:spTree>
    <p:extLst>
      <p:ext uri="{BB962C8B-B14F-4D97-AF65-F5344CB8AC3E}">
        <p14:creationId xmlns:p14="http://schemas.microsoft.com/office/powerpoint/2010/main" val="1258795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427911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352876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181257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384781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319950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149953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7458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59781990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41309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able and Not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3" name="Content Placeholder 2"/>
          <p:cNvSpPr>
            <a:spLocks noGrp="1"/>
          </p:cNvSpPr>
          <p:nvPr>
            <p:ph sz="half" idx="1"/>
          </p:nvPr>
        </p:nvSpPr>
        <p:spPr>
          <a:xfrm>
            <a:off x="374904" y="1069847"/>
            <a:ext cx="8403336" cy="4270248"/>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4904" y="5486400"/>
            <a:ext cx="3739896" cy="274320"/>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992333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17370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827070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33535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68729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854080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258079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78141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277850815"/>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16095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67603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86828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hade val="50000"/>
              </a:schemeClr>
            </a:solidFill>
          </a:ln>
        </p:spPr>
        <p:txBody>
          <a:bodyPr/>
          <a:lstStyle/>
          <a:p>
            <a:endParaRPr lang="en-CA" dirty="0"/>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777240" y="3584447"/>
            <a:ext cx="7772400" cy="2743200"/>
          </a:xfrm>
        </p:spPr>
        <p:txBody>
          <a:bodyPr>
            <a:sp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Tree>
    <p:extLst>
      <p:ext uri="{BB962C8B-B14F-4D97-AF65-F5344CB8AC3E}">
        <p14:creationId xmlns:p14="http://schemas.microsoft.com/office/powerpoint/2010/main" val="345595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72184"/>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15316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5064736"/>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73737233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hade val="50000"/>
              </a:schemeClr>
            </a:solidFill>
          </a:ln>
        </p:spPr>
        <p:txBody>
          <a:bodyPr/>
          <a:lstStyle/>
          <a:p>
            <a:endParaRPr lang="en-CA" dirty="0"/>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16277635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611118643"/>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04363143"/>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612648"/>
            <a:ext cx="585216" cy="585216"/>
          </a:xfrm>
          <a:prstGeom prst="rect">
            <a:avLst/>
          </a:prstGeom>
        </p:spPr>
      </p:pic>
      <p:sp>
        <p:nvSpPr>
          <p:cNvPr id="2" name="Title 1"/>
          <p:cNvSpPr>
            <a:spLocks noGrp="1"/>
          </p:cNvSpPr>
          <p:nvPr>
            <p:ph type="title"/>
          </p:nvPr>
        </p:nvSpPr>
        <p:spPr>
          <a:xfrm>
            <a:off x="987552" y="786384"/>
            <a:ext cx="6473952" cy="228600"/>
          </a:xfrm>
        </p:spPr>
        <p:txBody>
          <a:bodyPr>
            <a:spAutoFit/>
          </a:bodyPr>
          <a:lstStyle/>
          <a:p>
            <a:r>
              <a:rPr lang="en-US" dirty="0"/>
              <a:t>Click to edit Master title style</a:t>
            </a:r>
          </a:p>
        </p:txBody>
      </p:sp>
      <p:sp>
        <p:nvSpPr>
          <p:cNvPr id="3" name="Content Placeholder 2"/>
          <p:cNvSpPr>
            <a:spLocks noGrp="1"/>
          </p:cNvSpPr>
          <p:nvPr>
            <p:ph idx="1"/>
          </p:nvPr>
        </p:nvSpPr>
        <p:spPr>
          <a:xfrm>
            <a:off x="228600" y="1225296"/>
            <a:ext cx="8787384" cy="4965192"/>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495285237"/>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76597063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45" name="TextBox 44"/>
            <p:cNvSpPr txBox="1"/>
            <p:nvPr/>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46" name="Group 45"/>
            <p:cNvGrpSpPr/>
            <p:nvPr/>
          </p:nvGrpSpPr>
          <p:grpSpPr>
            <a:xfrm>
              <a:off x="1317181" y="-3595"/>
              <a:ext cx="7249946" cy="262958"/>
              <a:chOff x="616951" y="-3595"/>
              <a:chExt cx="7249946" cy="262958"/>
            </a:xfrm>
          </p:grpSpPr>
          <p:sp>
            <p:nvSpPr>
              <p:cNvPr id="48" name="Rectangle 47"/>
              <p:cNvSpPr/>
              <p:nvPr/>
            </p:nvSpPr>
            <p:spPr>
              <a:xfrm>
                <a:off x="616951"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49" name="Rectangle 48"/>
              <p:cNvSpPr/>
              <p:nvPr/>
            </p:nvSpPr>
            <p:spPr>
              <a:xfrm>
                <a:off x="1076897"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FFFFFF"/>
                    </a:solidFill>
                  </a:rPr>
                  <a:t>2</a:t>
                </a:r>
              </a:p>
            </p:txBody>
          </p:sp>
          <p:sp>
            <p:nvSpPr>
              <p:cNvPr id="50" name="Rectangle 49"/>
              <p:cNvSpPr/>
              <p:nvPr/>
            </p:nvSpPr>
            <p:spPr>
              <a:xfrm>
                <a:off x="1536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51" name="Rectangle 50"/>
              <p:cNvSpPr/>
              <p:nvPr/>
            </p:nvSpPr>
            <p:spPr>
              <a:xfrm>
                <a:off x="1996790"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52" name="Rectangle 51"/>
              <p:cNvSpPr/>
              <p:nvPr/>
            </p:nvSpPr>
            <p:spPr>
              <a:xfrm>
                <a:off x="2443005"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53" name="Rectangle 52"/>
              <p:cNvSpPr/>
              <p:nvPr/>
            </p:nvSpPr>
            <p:spPr>
              <a:xfrm>
                <a:off x="2902951"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54" name="Rectangle 53"/>
              <p:cNvSpPr/>
              <p:nvPr/>
            </p:nvSpPr>
            <p:spPr>
              <a:xfrm>
                <a:off x="3362898"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55" name="Rectangle 54"/>
              <p:cNvSpPr/>
              <p:nvPr/>
            </p:nvSpPr>
            <p:spPr>
              <a:xfrm>
                <a:off x="3822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sp>
            <p:nvSpPr>
              <p:cNvPr id="56" name="Rectangle 55"/>
              <p:cNvSpPr/>
              <p:nvPr/>
            </p:nvSpPr>
            <p:spPr>
              <a:xfrm>
                <a:off x="4282789"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57" name="Rectangle 56"/>
              <p:cNvSpPr/>
              <p:nvPr/>
            </p:nvSpPr>
            <p:spPr>
              <a:xfrm>
                <a:off x="4742736"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58" name="Rectangle 57"/>
              <p:cNvSpPr/>
              <p:nvPr/>
            </p:nvSpPr>
            <p:spPr>
              <a:xfrm>
                <a:off x="5188951"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59" name="Rectangle 58"/>
              <p:cNvSpPr/>
              <p:nvPr/>
            </p:nvSpPr>
            <p:spPr>
              <a:xfrm>
                <a:off x="6108844"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60" name="Rectangle 59"/>
              <p:cNvSpPr/>
              <p:nvPr/>
            </p:nvSpPr>
            <p:spPr>
              <a:xfrm>
                <a:off x="6553200"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61" name="Rectangle 60"/>
              <p:cNvSpPr/>
              <p:nvPr/>
            </p:nvSpPr>
            <p:spPr>
              <a:xfrm>
                <a:off x="7013146"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63" name="Rectangle 62"/>
              <p:cNvSpPr/>
              <p:nvPr/>
            </p:nvSpPr>
            <p:spPr>
              <a:xfrm>
                <a:off x="747309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4" name="Rectangle 63"/>
              <p:cNvSpPr/>
              <p:nvPr/>
            </p:nvSpPr>
            <p:spPr>
              <a:xfrm>
                <a:off x="5636419" y="0"/>
                <a:ext cx="393804" cy="259363"/>
              </a:xfrm>
              <a:prstGeom prst="rect">
                <a:avLst/>
              </a:prstGeom>
              <a:solidFill>
                <a:srgbClr val="ECBA1A"/>
              </a:solidFill>
              <a:ln>
                <a:noFill/>
              </a:ln>
              <a:effectLst>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12</a:t>
                </a:r>
              </a:p>
            </p:txBody>
          </p:sp>
        </p:grpSp>
        <p:sp>
          <p:nvSpPr>
            <p:cNvPr id="47" name="TextBox 46"/>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spTree>
    <p:extLst>
      <p:ext uri="{BB962C8B-B14F-4D97-AF65-F5344CB8AC3E}">
        <p14:creationId xmlns:p14="http://schemas.microsoft.com/office/powerpoint/2010/main" val="31064793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513087" y="-18238"/>
            <a:ext cx="8054040" cy="307777"/>
            <a:chOff x="513087" y="-18238"/>
            <a:chExt cx="8054040" cy="307777"/>
          </a:xfrm>
        </p:grpSpPr>
        <p:sp>
          <p:nvSpPr>
            <p:cNvPr id="44" name="TextBox 43"/>
            <p:cNvSpPr txBox="1"/>
            <p:nvPr/>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45" name="Group 44"/>
            <p:cNvGrpSpPr/>
            <p:nvPr/>
          </p:nvGrpSpPr>
          <p:grpSpPr>
            <a:xfrm>
              <a:off x="1317181" y="-3595"/>
              <a:ext cx="7249946" cy="262958"/>
              <a:chOff x="616951" y="-3595"/>
              <a:chExt cx="7249946" cy="262958"/>
            </a:xfrm>
          </p:grpSpPr>
          <p:sp>
            <p:nvSpPr>
              <p:cNvPr id="47" name="Rectangle 46"/>
              <p:cNvSpPr/>
              <p:nvPr/>
            </p:nvSpPr>
            <p:spPr>
              <a:xfrm>
                <a:off x="616951"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48" name="Rectangle 47"/>
              <p:cNvSpPr/>
              <p:nvPr/>
            </p:nvSpPr>
            <p:spPr>
              <a:xfrm>
                <a:off x="1076897"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FFFFFF"/>
                    </a:solidFill>
                  </a:rPr>
                  <a:t>2</a:t>
                </a:r>
              </a:p>
            </p:txBody>
          </p:sp>
          <p:sp>
            <p:nvSpPr>
              <p:cNvPr id="49" name="Rectangle 48"/>
              <p:cNvSpPr/>
              <p:nvPr/>
            </p:nvSpPr>
            <p:spPr>
              <a:xfrm>
                <a:off x="1536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50" name="Rectangle 49"/>
              <p:cNvSpPr/>
              <p:nvPr/>
            </p:nvSpPr>
            <p:spPr>
              <a:xfrm>
                <a:off x="1996790"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51" name="Rectangle 50"/>
              <p:cNvSpPr/>
              <p:nvPr/>
            </p:nvSpPr>
            <p:spPr>
              <a:xfrm>
                <a:off x="2443005"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52" name="Rectangle 51"/>
              <p:cNvSpPr/>
              <p:nvPr/>
            </p:nvSpPr>
            <p:spPr>
              <a:xfrm>
                <a:off x="2902951"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53" name="Rectangle 52"/>
              <p:cNvSpPr/>
              <p:nvPr/>
            </p:nvSpPr>
            <p:spPr>
              <a:xfrm>
                <a:off x="3362898"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54" name="Rectangle 53"/>
              <p:cNvSpPr/>
              <p:nvPr/>
            </p:nvSpPr>
            <p:spPr>
              <a:xfrm>
                <a:off x="3822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sp>
            <p:nvSpPr>
              <p:cNvPr id="55" name="Rectangle 54"/>
              <p:cNvSpPr/>
              <p:nvPr/>
            </p:nvSpPr>
            <p:spPr>
              <a:xfrm>
                <a:off x="4282789"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56" name="Rectangle 55"/>
              <p:cNvSpPr/>
              <p:nvPr/>
            </p:nvSpPr>
            <p:spPr>
              <a:xfrm>
                <a:off x="4742736"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57" name="Rectangle 56"/>
              <p:cNvSpPr/>
              <p:nvPr/>
            </p:nvSpPr>
            <p:spPr>
              <a:xfrm>
                <a:off x="5188951"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58" name="Rectangle 57"/>
              <p:cNvSpPr/>
              <p:nvPr/>
            </p:nvSpPr>
            <p:spPr>
              <a:xfrm>
                <a:off x="6108844"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59" name="Rectangle 58"/>
              <p:cNvSpPr/>
              <p:nvPr/>
            </p:nvSpPr>
            <p:spPr>
              <a:xfrm>
                <a:off x="6553200"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60" name="Rectangle 59"/>
              <p:cNvSpPr/>
              <p:nvPr/>
            </p:nvSpPr>
            <p:spPr>
              <a:xfrm>
                <a:off x="7013146"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62" name="Rectangle 61"/>
              <p:cNvSpPr/>
              <p:nvPr/>
            </p:nvSpPr>
            <p:spPr>
              <a:xfrm>
                <a:off x="747309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3" name="Rectangle 62"/>
              <p:cNvSpPr/>
              <p:nvPr/>
            </p:nvSpPr>
            <p:spPr>
              <a:xfrm>
                <a:off x="5636419" y="0"/>
                <a:ext cx="393804" cy="259363"/>
              </a:xfrm>
              <a:prstGeom prst="rect">
                <a:avLst/>
              </a:prstGeom>
              <a:solidFill>
                <a:srgbClr val="ECBA1A"/>
              </a:solidFill>
              <a:ln>
                <a:noFill/>
              </a:ln>
              <a:effectLst>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12</a:t>
                </a:r>
              </a:p>
            </p:txBody>
          </p:sp>
        </p:grpSp>
        <p:sp>
          <p:nvSpPr>
            <p:cNvPr id="46" name="TextBox 45"/>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spTree>
    <p:extLst>
      <p:ext uri="{BB962C8B-B14F-4D97-AF65-F5344CB8AC3E}">
        <p14:creationId xmlns:p14="http://schemas.microsoft.com/office/powerpoint/2010/main" val="2701415871"/>
      </p:ext>
    </p:extLst>
  </p:cSld>
  <p:clrMap bg1="lt1" tx1="dk1" bg2="lt2" tx2="dk2" accent1="accent1" accent2="accent2" accent3="accent3" accent4="accent4" accent5="accent5" accent6="accent6" hlink="hlink" folHlink="folHlink"/>
  <p:sldLayoutIdLst>
    <p:sldLayoutId id="2147483798" r:id="rId1"/>
    <p:sldLayoutId id="2147483799"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umbnail photo of young man sitting by older man in bed receiving oxygen."/>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059" r="4059"/>
          <a:stretch>
            <a:fillRect/>
          </a:stretch>
        </p:blipFill>
        <p:spPr/>
      </p:pic>
      <p:sp>
        <p:nvSpPr>
          <p:cNvPr id="4" name="Title 3"/>
          <p:cNvSpPr>
            <a:spLocks noGrp="1"/>
          </p:cNvSpPr>
          <p:nvPr>
            <p:ph type="ctrTitle"/>
          </p:nvPr>
        </p:nvSpPr>
        <p:spPr>
          <a:xfrm>
            <a:off x="685800" y="1554480"/>
            <a:ext cx="6705600" cy="1755646"/>
          </a:xfrm>
        </p:spPr>
        <p:txBody>
          <a:bodyPr>
            <a:normAutofit fontScale="90000"/>
          </a:bodyPr>
          <a:lstStyle/>
          <a:p>
            <a:pPr lvl="0">
              <a:spcBef>
                <a:spcPts val="0"/>
              </a:spcBef>
            </a:pPr>
            <a:r>
              <a:rPr lang="en-US" sz="4000" b="1" dirty="0">
                <a:ea typeface="+mn-ea"/>
                <a:cs typeface="+mn-cs"/>
              </a:rPr>
              <a:t>Palliative and End-of-Life Care for Persons Living with Dementia </a:t>
            </a:r>
            <a:r>
              <a:rPr lang="en-US" sz="3600" b="1" dirty="0">
                <a:solidFill>
                  <a:prstClr val="black"/>
                </a:solidFill>
                <a:ea typeface="+mn-ea"/>
                <a:cs typeface="+mn-cs"/>
              </a:rPr>
              <a:t/>
            </a:r>
            <a:br>
              <a:rPr lang="en-US" sz="3600" b="1" dirty="0">
                <a:solidFill>
                  <a:prstClr val="black"/>
                </a:solidFill>
                <a:ea typeface="+mn-ea"/>
                <a:cs typeface="+mn-cs"/>
              </a:rPr>
            </a:br>
            <a:r>
              <a:rPr lang="en-US" sz="2200" b="1" dirty="0">
                <a:solidFill>
                  <a:schemeClr val="accent6">
                    <a:lumMod val="50000"/>
                  </a:schemeClr>
                </a:solidFill>
                <a:ea typeface="+mn-ea"/>
                <a:cs typeface="+mn-cs"/>
              </a:rPr>
              <a:t>MODULE 12</a:t>
            </a:r>
            <a:r>
              <a:rPr lang="en-US" sz="2000" b="1" dirty="0">
                <a:solidFill>
                  <a:srgbClr val="F79646">
                    <a:lumMod val="75000"/>
                  </a:srgbClr>
                </a:solidFill>
                <a:ea typeface="+mn-ea"/>
                <a:cs typeface="+mn-cs"/>
              </a:rPr>
              <a:t/>
            </a:r>
            <a:br>
              <a:rPr lang="en-US" sz="2000" b="1" dirty="0">
                <a:solidFill>
                  <a:srgbClr val="F79646">
                    <a:lumMod val="75000"/>
                  </a:srgbClr>
                </a:solidFill>
                <a:ea typeface="+mn-ea"/>
                <a:cs typeface="+mn-cs"/>
              </a:rPr>
            </a:br>
            <a:endParaRPr lang="en-US" dirty="0"/>
          </a:p>
        </p:txBody>
      </p:sp>
      <p:sp>
        <p:nvSpPr>
          <p:cNvPr id="6" name="Subtitle 5"/>
          <p:cNvSpPr>
            <a:spLocks noGrp="1"/>
          </p:cNvSpPr>
          <p:nvPr>
            <p:ph type="subTitle" idx="1"/>
          </p:nvPr>
        </p:nvSpPr>
        <p:spPr>
          <a:xfrm>
            <a:off x="777240" y="3364992"/>
            <a:ext cx="7772400" cy="2743200"/>
          </a:xfrm>
        </p:spPr>
        <p:txBody>
          <a:bodyPr>
            <a:normAutofit/>
          </a:bodyPr>
          <a:lstStyle/>
          <a:p>
            <a:pPr>
              <a:spcBef>
                <a:spcPts val="0"/>
              </a:spcBef>
            </a:pPr>
            <a:r>
              <a:rPr lang="en-US" sz="1400" i="0" dirty="0">
                <a:solidFill>
                  <a:schemeClr val="tx1"/>
                </a:solidFill>
              </a:rPr>
              <a:t>U.S. Department of Health and Human Services</a:t>
            </a:r>
          </a:p>
          <a:p>
            <a:pPr>
              <a:spcBef>
                <a:spcPts val="0"/>
              </a:spcBef>
            </a:pPr>
            <a:r>
              <a:rPr lang="en-US" sz="1400" i="0" dirty="0">
                <a:solidFill>
                  <a:schemeClr val="tx1"/>
                </a:solidFill>
              </a:rPr>
              <a:t>Health Resources and Services Administration</a:t>
            </a:r>
          </a:p>
          <a:p>
            <a:pPr>
              <a:spcBef>
                <a:spcPts val="0"/>
              </a:spcBef>
            </a:pPr>
            <a:r>
              <a:rPr lang="en-US" i="0" dirty="0" smtClean="0"/>
              <a:t>December 2018</a:t>
            </a:r>
            <a:endParaRPr lang="en-US" sz="1400" i="0" dirty="0">
              <a:solidFill>
                <a:schemeClr val="tx1"/>
              </a:solidFill>
            </a:endParaRPr>
          </a:p>
          <a:p>
            <a:pPr algn="l"/>
            <a:endParaRPr lang="en-US" sz="1400" i="1" dirty="0">
              <a:solidFill>
                <a:schemeClr val="tx1"/>
              </a:solidFill>
            </a:endParaRPr>
          </a:p>
          <a:p>
            <a:r>
              <a:rPr lang="en-US" sz="1400" i="0" dirty="0">
                <a:solidFill>
                  <a:schemeClr val="tx1"/>
                </a:solidFill>
              </a:rPr>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p>
        </p:txBody>
      </p:sp>
      <p:pic>
        <p:nvPicPr>
          <p:cNvPr id="10" name="Picture Placeholder 9" descr="Logo of the U.S. Department of Health &amp; Human Services. "/>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pic>
        <p:nvPicPr>
          <p:cNvPr id="11" name="Picture Placeholder 10" descr="Logo of the Health Resources and Services Administration (HRSA)"/>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30437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a:t>
            </a:r>
            <a:r>
              <a:rPr lang="en-US" baseline="0" dirty="0"/>
              <a:t> – Senior man lying down in apparent pain</a:t>
            </a:r>
            <a:endParaRPr lang="en-US" dirty="0"/>
          </a:p>
        </p:txBody>
      </p:sp>
      <p:pic>
        <p:nvPicPr>
          <p:cNvPr id="5" name="Content Placeholder 4" descr="Man lying down with hand covering his fa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97131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Manifestations of End-Stage Dementia</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Dementias are progressive, incurable illnesses (Mitchell, 2015).  </a:t>
            </a:r>
          </a:p>
          <a:p>
            <a:pPr lvl="0"/>
            <a:r>
              <a:rPr lang="en-US" dirty="0"/>
              <a:t>Persons living with most types of end-stage dementia have profound memory deficits, minimal verbal abilities, cannot ambulate, are incontinent, and are dependent on others for activities of daily living (</a:t>
            </a:r>
            <a:r>
              <a:rPr lang="en-US" dirty="0" smtClean="0"/>
              <a:t>ADL) </a:t>
            </a:r>
            <a:r>
              <a:rPr lang="en-US" dirty="0"/>
              <a:t>(Mitchell et al., 2009). </a:t>
            </a:r>
          </a:p>
          <a:p>
            <a:pPr lvl="1">
              <a:buFont typeface="Courier New" panose="02070309020205020404" pitchFamily="49" charset="0"/>
              <a:buChar char="o"/>
            </a:pPr>
            <a:r>
              <a:rPr lang="en-US" sz="2000" dirty="0"/>
              <a:t>These manifestations of end-stage dementia are similar for persons diagnosed with Alzheimer’s disease, Lewy body dementias, or vascular dementias. </a:t>
            </a:r>
          </a:p>
          <a:p>
            <a:pPr lvl="1">
              <a:buFont typeface="Courier New" panose="02070309020205020404" pitchFamily="49" charset="0"/>
              <a:buChar char="o"/>
            </a:pPr>
            <a:r>
              <a:rPr lang="en-US" sz="2000" dirty="0"/>
              <a:t>Persons living with some forms of end-stage frontotemporal degeneration (FTD) have similar signs and symptoms but a faster progression to death (UCSF Memory and Aging Clinic, 2016).</a:t>
            </a:r>
          </a:p>
        </p:txBody>
      </p:sp>
    </p:spTree>
    <p:extLst>
      <p:ext uri="{BB962C8B-B14F-4D97-AF65-F5344CB8AC3E}">
        <p14:creationId xmlns:p14="http://schemas.microsoft.com/office/powerpoint/2010/main" val="866317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Manifestations of End-Stage Dementia </a:t>
            </a:r>
            <a:r>
              <a:rPr lang="en-US" dirty="0"/>
              <a:t>(continued)</a:t>
            </a:r>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The most common clinical complications associated with advanced dementia are eating problems, febrile episodes (fevers), and aspiration pneumonia (Mitchell et al., 2009). </a:t>
            </a:r>
          </a:p>
          <a:p>
            <a:pPr lvl="0"/>
            <a:r>
              <a:rPr lang="en-US" dirty="0"/>
              <a:t>Risk factors for a faster decline include greater functional disability, extrapyramidal symptoms, a history of falls, arterial coronary disease, stroke, and urinary incontinence (</a:t>
            </a:r>
            <a:r>
              <a:rPr lang="en-US" dirty="0" err="1"/>
              <a:t>Schafirovits-Morillo</a:t>
            </a:r>
            <a:r>
              <a:rPr lang="en-US" dirty="0"/>
              <a:t> et al., 2010).</a:t>
            </a:r>
          </a:p>
          <a:p>
            <a:pPr lvl="0"/>
            <a:r>
              <a:rPr lang="en-US" dirty="0"/>
              <a:t>PLwD should undergo more frequent monitoring during the end stage, especially if they are on medications (</a:t>
            </a:r>
            <a:r>
              <a:rPr lang="en-US" dirty="0" err="1"/>
              <a:t>Schafirovits-Morillo</a:t>
            </a:r>
            <a:r>
              <a:rPr lang="en-US" dirty="0"/>
              <a:t> et al., 2010).</a:t>
            </a:r>
          </a:p>
        </p:txBody>
      </p:sp>
    </p:spTree>
    <p:extLst>
      <p:ext uri="{BB962C8B-B14F-4D97-AF65-F5344CB8AC3E}">
        <p14:creationId xmlns:p14="http://schemas.microsoft.com/office/powerpoint/2010/main" val="69893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55638"/>
          </a:xfrm>
        </p:spPr>
        <p:txBody>
          <a:bodyPr/>
          <a:lstStyle/>
          <a:p>
            <a:r>
              <a:rPr lang="en-US" b="1" dirty="0"/>
              <a:t>End-of-Life Goals</a:t>
            </a:r>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End-of-life goals may differ for PLwD vs. care partners.</a:t>
            </a:r>
          </a:p>
          <a:p>
            <a:pPr lvl="0"/>
            <a:r>
              <a:rPr lang="en-US" dirty="0"/>
              <a:t>Goals may be curative or comfort-based.</a:t>
            </a:r>
          </a:p>
          <a:p>
            <a:pPr lvl="0"/>
            <a:r>
              <a:rPr lang="en-US" dirty="0"/>
              <a:t>It is important to educate all about terminal nature of dementia (Rose &amp; Lopez, 2012; </a:t>
            </a:r>
            <a:r>
              <a:rPr lang="en-US" dirty="0" err="1"/>
              <a:t>Sekerak</a:t>
            </a:r>
            <a:r>
              <a:rPr lang="en-US" dirty="0"/>
              <a:t> &amp; Stewart, 2014).</a:t>
            </a:r>
          </a:p>
          <a:p>
            <a:pPr lvl="0"/>
            <a:r>
              <a:rPr lang="en-US" dirty="0"/>
              <a:t>End-of-life goals for PLwD encompass many issues (Mitchell et al., 2009; Mitchell, 2015).</a:t>
            </a:r>
          </a:p>
          <a:p>
            <a:pPr lvl="0"/>
            <a:r>
              <a:rPr lang="en-US" dirty="0"/>
              <a:t>Need to perform risk/benefit analysis regarding value of hospitalizations in end-stage dementia (Rose &amp; Lopez, 2012).</a:t>
            </a:r>
          </a:p>
        </p:txBody>
      </p:sp>
    </p:spTree>
    <p:extLst>
      <p:ext uri="{BB962C8B-B14F-4D97-AF65-F5344CB8AC3E}">
        <p14:creationId xmlns:p14="http://schemas.microsoft.com/office/powerpoint/2010/main" val="332791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a:t>
            </a:r>
            <a:r>
              <a:rPr lang="en-US" baseline="0" dirty="0"/>
              <a:t> – Senior woman</a:t>
            </a:r>
            <a:endParaRPr lang="en-US" dirty="0"/>
          </a:p>
        </p:txBody>
      </p:sp>
      <p:pic>
        <p:nvPicPr>
          <p:cNvPr id="6" name="Content Placeholder 5" descr="Expressionless older wom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26179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96962"/>
            <a:ext cx="8229600" cy="655638"/>
          </a:xfrm>
        </p:spPr>
        <p:txBody>
          <a:bodyPr>
            <a:noAutofit/>
          </a:bodyPr>
          <a:lstStyle/>
          <a:p>
            <a:r>
              <a:rPr lang="en-US" b="1" dirty="0"/>
              <a:t>Behavioral and Psychological Symptoms of End-Stage Dementia</a:t>
            </a:r>
            <a:endParaRPr lang="en-US" dirty="0"/>
          </a:p>
        </p:txBody>
      </p:sp>
      <p:sp>
        <p:nvSpPr>
          <p:cNvPr id="3" name="Content Placeholder 2"/>
          <p:cNvSpPr>
            <a:spLocks noGrp="1"/>
          </p:cNvSpPr>
          <p:nvPr>
            <p:ph idx="1"/>
          </p:nvPr>
        </p:nvSpPr>
        <p:spPr>
          <a:xfrm>
            <a:off x="533400" y="1874837"/>
            <a:ext cx="8229600" cy="4525963"/>
          </a:xfrm>
        </p:spPr>
        <p:txBody>
          <a:bodyPr>
            <a:normAutofit/>
          </a:bodyPr>
          <a:lstStyle/>
          <a:p>
            <a:pPr lvl="0"/>
            <a:r>
              <a:rPr lang="en-US" dirty="0"/>
              <a:t>Behavioral and psychological symptoms of dementia may become more prominent in advanced dementia (</a:t>
            </a:r>
            <a:r>
              <a:rPr lang="en-US" dirty="0" err="1"/>
              <a:t>Sekerek</a:t>
            </a:r>
            <a:r>
              <a:rPr lang="en-US" dirty="0"/>
              <a:t> &amp; Stewart, 2014).</a:t>
            </a:r>
          </a:p>
          <a:p>
            <a:pPr lvl="0"/>
            <a:r>
              <a:rPr lang="en-US" dirty="0"/>
              <a:t>New onset or acute behavioral problems are usually indicative of a new problem (</a:t>
            </a:r>
            <a:r>
              <a:rPr lang="en-US" dirty="0" err="1"/>
              <a:t>Sekerek</a:t>
            </a:r>
            <a:r>
              <a:rPr lang="en-US" dirty="0"/>
              <a:t> &amp; Stewart, 2014).</a:t>
            </a:r>
          </a:p>
          <a:p>
            <a:pPr lvl="0"/>
            <a:r>
              <a:rPr lang="en-US" dirty="0"/>
              <a:t>Agitation requires prompt attention and evaluation; management should begin with </a:t>
            </a:r>
            <a:r>
              <a:rPr lang="en-US" dirty="0" err="1"/>
              <a:t>nonpharmacologic</a:t>
            </a:r>
            <a:r>
              <a:rPr lang="en-US" dirty="0"/>
              <a:t> interventions.</a:t>
            </a:r>
          </a:p>
          <a:p>
            <a:pPr lvl="0"/>
            <a:r>
              <a:rPr lang="en-US" dirty="0" err="1"/>
              <a:t>PLwD</a:t>
            </a:r>
            <a:r>
              <a:rPr lang="en-US" dirty="0"/>
              <a:t> should be assessed for sleep problems, delirium, and pain.</a:t>
            </a:r>
          </a:p>
        </p:txBody>
      </p:sp>
    </p:spTree>
    <p:extLst>
      <p:ext uri="{BB962C8B-B14F-4D97-AF65-F5344CB8AC3E}">
        <p14:creationId xmlns:p14="http://schemas.microsoft.com/office/powerpoint/2010/main" val="174014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rmAutofit/>
          </a:bodyPr>
          <a:lstStyle/>
          <a:p>
            <a:r>
              <a:rPr lang="en-US" b="1" dirty="0"/>
              <a:t>Role of the Health Care Team During End-of-Life Care</a:t>
            </a:r>
            <a:r>
              <a:rPr lang="en-US" dirty="0"/>
              <a:t> </a:t>
            </a:r>
          </a:p>
        </p:txBody>
      </p:sp>
      <p:sp>
        <p:nvSpPr>
          <p:cNvPr id="3" name="Content Placeholder 2"/>
          <p:cNvSpPr>
            <a:spLocks noGrp="1"/>
          </p:cNvSpPr>
          <p:nvPr>
            <p:ph idx="1"/>
          </p:nvPr>
        </p:nvSpPr>
        <p:spPr>
          <a:xfrm>
            <a:off x="533400" y="1600200"/>
            <a:ext cx="8229600" cy="2000548"/>
          </a:xfrm>
        </p:spPr>
        <p:txBody>
          <a:bodyPr/>
          <a:lstStyle/>
          <a:p>
            <a:pPr lvl="0"/>
            <a:r>
              <a:rPr lang="en-US" dirty="0" smtClean="0"/>
              <a:t>Interprofessional </a:t>
            </a:r>
            <a:r>
              <a:rPr lang="en-US" dirty="0"/>
              <a:t>dementia care team responsible for helping PLwD and family/care partners understand and accept terminal nature of dementia (</a:t>
            </a:r>
            <a:r>
              <a:rPr lang="en-US" dirty="0" err="1"/>
              <a:t>Hildreth</a:t>
            </a:r>
            <a:r>
              <a:rPr lang="en-US" dirty="0"/>
              <a:t> &amp; Church, 2015)</a:t>
            </a:r>
          </a:p>
          <a:p>
            <a:pPr lvl="0"/>
            <a:r>
              <a:rPr lang="en-US" dirty="0"/>
              <a:t>Care team has many roles during end-of-life care, and specific responsibilities will depend upon composition of team (</a:t>
            </a:r>
            <a:r>
              <a:rPr lang="en-US" dirty="0" err="1"/>
              <a:t>Hildreth</a:t>
            </a:r>
            <a:r>
              <a:rPr lang="en-US" dirty="0"/>
              <a:t> &amp; Church, 2015; Tilly &amp; </a:t>
            </a:r>
            <a:r>
              <a:rPr lang="en-US" dirty="0" err="1"/>
              <a:t>Fok</a:t>
            </a:r>
            <a:r>
              <a:rPr lang="en-US" dirty="0"/>
              <a:t>, 2007)</a:t>
            </a:r>
          </a:p>
        </p:txBody>
      </p:sp>
    </p:spTree>
    <p:extLst>
      <p:ext uri="{BB962C8B-B14F-4D97-AF65-F5344CB8AC3E}">
        <p14:creationId xmlns:p14="http://schemas.microsoft.com/office/powerpoint/2010/main" val="230370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umbnail photo of man being helped from wheelchai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4" name="Title 3"/>
          <p:cNvSpPr>
            <a:spLocks noGrp="1"/>
          </p:cNvSpPr>
          <p:nvPr>
            <p:ph type="title"/>
          </p:nvPr>
        </p:nvSpPr>
        <p:spPr/>
        <p:txBody>
          <a:bodyPr>
            <a:noAutofit/>
          </a:bodyPr>
          <a:lstStyle/>
          <a:p>
            <a:r>
              <a:rPr lang="en-US" b="1" dirty="0" smtClean="0"/>
              <a:t>Outline</a:t>
            </a:r>
            <a:r>
              <a:rPr lang="en-US" b="1" dirty="0" smtClean="0">
                <a:solidFill>
                  <a:schemeClr val="bg1"/>
                </a:solidFill>
              </a:rPr>
              <a:t>.</a:t>
            </a:r>
            <a:endParaRPr lang="en-US" b="1" dirty="0">
              <a:solidFill>
                <a:schemeClr val="bg1"/>
              </a:solidFill>
            </a:endParaRPr>
          </a:p>
        </p:txBody>
      </p:sp>
      <p:sp>
        <p:nvSpPr>
          <p:cNvPr id="2" name="Content Placeholder 1">
            <a:extLst>
              <a:ext uri="{FF2B5EF4-FFF2-40B4-BE49-F238E27FC236}">
                <a16:creationId xmlns:a16="http://schemas.microsoft.com/office/drawing/2014/main" id="{3C7AD31C-BA07-4CE2-8047-84DA286D7DAC}"/>
              </a:ext>
            </a:extLst>
          </p:cNvPr>
          <p:cNvSpPr>
            <a:spLocks noGrp="1"/>
          </p:cNvSpPr>
          <p:nvPr>
            <p:ph idx="1"/>
          </p:nvPr>
        </p:nvSpPr>
        <p:spPr>
          <a:xfrm>
            <a:off x="457200" y="1560945"/>
            <a:ext cx="8229600" cy="1877437"/>
          </a:xfrm>
        </p:spPr>
        <p:txBody>
          <a:bodyPr/>
          <a:lstStyle/>
          <a:p>
            <a:pPr lvl="0">
              <a:lnSpc>
                <a:spcPct val="130000"/>
              </a:lnSpc>
            </a:pPr>
            <a:r>
              <a:rPr lang="en-US" dirty="0"/>
              <a:t>End-stage dementia</a:t>
            </a:r>
          </a:p>
          <a:p>
            <a:pPr lvl="0">
              <a:lnSpc>
                <a:spcPct val="130000"/>
              </a:lnSpc>
            </a:pPr>
            <a:r>
              <a:rPr lang="en-US" b="1" dirty="0"/>
              <a:t>Palliative care</a:t>
            </a:r>
          </a:p>
          <a:p>
            <a:pPr lvl="0">
              <a:lnSpc>
                <a:spcPct val="130000"/>
              </a:lnSpc>
            </a:pPr>
            <a:r>
              <a:rPr lang="en-US" dirty="0"/>
              <a:t>End-of-life issues</a:t>
            </a:r>
          </a:p>
          <a:p>
            <a:pPr lvl="0">
              <a:lnSpc>
                <a:spcPct val="130000"/>
              </a:lnSpc>
            </a:pPr>
            <a:r>
              <a:rPr lang="en-US" dirty="0"/>
              <a:t>Hospice care</a:t>
            </a:r>
          </a:p>
        </p:txBody>
      </p:sp>
    </p:spTree>
    <p:extLst>
      <p:ext uri="{BB962C8B-B14F-4D97-AF65-F5344CB8AC3E}">
        <p14:creationId xmlns:p14="http://schemas.microsoft.com/office/powerpoint/2010/main" val="224976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rmAutofit/>
          </a:bodyPr>
          <a:lstStyle/>
          <a:p>
            <a:r>
              <a:rPr lang="en-US" b="1" dirty="0"/>
              <a:t>Continuum of Care for PLwD</a:t>
            </a:r>
            <a:endParaRPr lang="en-US" dirty="0"/>
          </a:p>
        </p:txBody>
      </p:sp>
      <p:sp>
        <p:nvSpPr>
          <p:cNvPr id="3" name="Content Placeholder 2"/>
          <p:cNvSpPr>
            <a:spLocks noGrp="1"/>
          </p:cNvSpPr>
          <p:nvPr>
            <p:ph idx="1"/>
          </p:nvPr>
        </p:nvSpPr>
        <p:spPr>
          <a:xfrm>
            <a:off x="533400" y="1600200"/>
            <a:ext cx="8229600" cy="1754326"/>
          </a:xfrm>
        </p:spPr>
        <p:txBody>
          <a:bodyPr/>
          <a:lstStyle/>
          <a:p>
            <a:pPr lvl="0"/>
            <a:r>
              <a:rPr lang="en-US" dirty="0"/>
              <a:t>Continuum of care progresses to comfort care, end-of-life care, and bereavement counseling for family/care partners.</a:t>
            </a:r>
          </a:p>
          <a:p>
            <a:pPr lvl="0"/>
            <a:r>
              <a:rPr lang="en-US" dirty="0" smtClean="0"/>
              <a:t>There is a difference </a:t>
            </a:r>
            <a:r>
              <a:rPr lang="en-US" dirty="0"/>
              <a:t>between palliative and hospice care.</a:t>
            </a:r>
          </a:p>
          <a:p>
            <a:pPr lvl="0"/>
            <a:r>
              <a:rPr lang="en-US" dirty="0"/>
              <a:t>Care partners should be included in all decisions regarding end-of-life care, as appropriate (Davies et al., 2014).</a:t>
            </a:r>
          </a:p>
        </p:txBody>
      </p:sp>
    </p:spTree>
    <p:extLst>
      <p:ext uri="{BB962C8B-B14F-4D97-AF65-F5344CB8AC3E}">
        <p14:creationId xmlns:p14="http://schemas.microsoft.com/office/powerpoint/2010/main" val="234334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a:bodyPr>
          <a:lstStyle/>
          <a:p>
            <a:r>
              <a:rPr lang="en-US" dirty="0"/>
              <a:t>Photo</a:t>
            </a:r>
            <a:r>
              <a:rPr lang="en-US" baseline="0" dirty="0"/>
              <a:t> – Senior man being helped out of a wheelchair</a:t>
            </a:r>
            <a:endParaRPr lang="en-US" dirty="0"/>
          </a:p>
        </p:txBody>
      </p:sp>
      <p:pic>
        <p:nvPicPr>
          <p:cNvPr id="6" name="Content Placeholder 5" descr="Senior man being helped from wheelchai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136696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Copyright Language</a:t>
            </a:r>
          </a:p>
        </p:txBody>
      </p:sp>
      <p:sp>
        <p:nvSpPr>
          <p:cNvPr id="9" name="Content Placeholder 2"/>
          <p:cNvSpPr>
            <a:spLocks noGrp="1"/>
          </p:cNvSpPr>
          <p:nvPr>
            <p:ph idx="1"/>
          </p:nvPr>
        </p:nvSpPr>
        <p:spPr>
          <a:xfrm>
            <a:off x="457200" y="2031999"/>
            <a:ext cx="8229600"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CA" dirty="0">
                <a:hlinkClick r:id="rId3"/>
              </a:rPr>
              <a:t>Google Find Free-to-Use Images</a:t>
            </a:r>
            <a:endParaRPr lang="en-US" sz="2000" dirty="0"/>
          </a:p>
        </p:txBody>
      </p:sp>
    </p:spTree>
    <p:extLst>
      <p:ext uri="{BB962C8B-B14F-4D97-AF65-F5344CB8AC3E}">
        <p14:creationId xmlns:p14="http://schemas.microsoft.com/office/powerpoint/2010/main" val="381506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lstStyle/>
          <a:p>
            <a:r>
              <a:rPr lang="en-US" b="1" dirty="0"/>
              <a:t>Defining Palliative Care</a:t>
            </a:r>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Palliative care provides relief from distressing symptoms, help with medical decision-making, emotional and spiritual support, and care coordination.</a:t>
            </a:r>
          </a:p>
          <a:p>
            <a:pPr lvl="0"/>
            <a:r>
              <a:rPr lang="en-US" dirty="0"/>
              <a:t>The World Health Organization (WHO) defines palliative care as “an approach that improves the quality of life of patients and their families facing the problem associated with life-threatening illness, through the prevention and relief of suffering by means of early identification and impeccable assessment and treatment of pain and other problems, physical, psychosocial and spiritual” (WHO 2016).</a:t>
            </a:r>
          </a:p>
        </p:txBody>
      </p:sp>
    </p:spTree>
    <p:extLst>
      <p:ext uri="{BB962C8B-B14F-4D97-AF65-F5344CB8AC3E}">
        <p14:creationId xmlns:p14="http://schemas.microsoft.com/office/powerpoint/2010/main" val="1167725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
            <a:ext cx="8229600" cy="646176"/>
          </a:xfrm>
        </p:spPr>
        <p:txBody>
          <a:bodyPr>
            <a:normAutofit/>
          </a:bodyPr>
          <a:lstStyle/>
          <a:p>
            <a:r>
              <a:rPr lang="en-US" b="1" dirty="0"/>
              <a:t>Distinguishing Palliative Care from Hospice Care </a:t>
            </a:r>
            <a:endParaRPr lang="en-US" dirty="0"/>
          </a:p>
        </p:txBody>
      </p:sp>
      <p:graphicFrame>
        <p:nvGraphicFramePr>
          <p:cNvPr id="4" name="Content Placeholder 3" descr="Table comparing palliative caare and hospice care for goal of care, curative treatments, eligibility criteria, and interventions."/>
          <p:cNvGraphicFramePr>
            <a:graphicFrameLocks noGrp="1"/>
          </p:cNvGraphicFramePr>
          <p:nvPr>
            <p:ph sz="half" idx="1"/>
            <p:extLst>
              <p:ext uri="{D42A27DB-BD31-4B8C-83A1-F6EECF244321}">
                <p14:modId xmlns:p14="http://schemas.microsoft.com/office/powerpoint/2010/main" val="3668700113"/>
              </p:ext>
            </p:extLst>
          </p:nvPr>
        </p:nvGraphicFramePr>
        <p:xfrm>
          <a:off x="374650" y="1307719"/>
          <a:ext cx="8404224" cy="4404359"/>
        </p:xfrm>
        <a:graphic>
          <a:graphicData uri="http://schemas.openxmlformats.org/drawingml/2006/table">
            <a:tbl>
              <a:tblPr firstRow="1" firstCol="1" bandRow="1">
                <a:tableStyleId>{5C22544A-7EE6-4342-B048-85BDC9FD1C3A}</a:tableStyleId>
              </a:tblPr>
              <a:tblGrid>
                <a:gridCol w="2801408">
                  <a:extLst>
                    <a:ext uri="{9D8B030D-6E8A-4147-A177-3AD203B41FA5}">
                      <a16:colId xmlns:a16="http://schemas.microsoft.com/office/drawing/2014/main" val="233534110"/>
                    </a:ext>
                  </a:extLst>
                </a:gridCol>
                <a:gridCol w="2801408">
                  <a:extLst>
                    <a:ext uri="{9D8B030D-6E8A-4147-A177-3AD203B41FA5}">
                      <a16:colId xmlns:a16="http://schemas.microsoft.com/office/drawing/2014/main" val="2723984416"/>
                    </a:ext>
                  </a:extLst>
                </a:gridCol>
                <a:gridCol w="2801408">
                  <a:extLst>
                    <a:ext uri="{9D8B030D-6E8A-4147-A177-3AD203B41FA5}">
                      <a16:colId xmlns:a16="http://schemas.microsoft.com/office/drawing/2014/main" val="3650095694"/>
                    </a:ext>
                  </a:extLst>
                </a:gridCol>
              </a:tblGrid>
              <a:tr h="436017">
                <a:tc>
                  <a:txBody>
                    <a:bodyPr/>
                    <a:lstStyle/>
                    <a:p>
                      <a:pPr marL="0" marR="0">
                        <a:lnSpc>
                          <a:spcPct val="115000"/>
                        </a:lnSpc>
                        <a:spcBef>
                          <a:spcPts val="0"/>
                        </a:spcBef>
                        <a:spcAft>
                          <a:spcPts val="0"/>
                        </a:spcAft>
                      </a:pPr>
                      <a:r>
                        <a:rPr lang="en-US" sz="12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solidFill>
                      <a:schemeClr val="tx2"/>
                    </a:solidFill>
                  </a:tcPr>
                </a:tc>
                <a:tc>
                  <a:txBody>
                    <a:bodyPr/>
                    <a:lstStyle/>
                    <a:p>
                      <a:pPr marL="0" marR="0">
                        <a:lnSpc>
                          <a:spcPct val="115000"/>
                        </a:lnSpc>
                        <a:spcBef>
                          <a:spcPts val="0"/>
                        </a:spcBef>
                        <a:spcAft>
                          <a:spcPts val="0"/>
                        </a:spcAft>
                      </a:pPr>
                      <a:r>
                        <a:rPr lang="en-US" sz="1200" dirty="0">
                          <a:effectLst/>
                        </a:rPr>
                        <a:t>Palliative Care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solidFill>
                      <a:schemeClr val="tx2"/>
                    </a:solidFill>
                  </a:tcPr>
                </a:tc>
                <a:tc>
                  <a:txBody>
                    <a:bodyPr/>
                    <a:lstStyle/>
                    <a:p>
                      <a:pPr marL="0" marR="0">
                        <a:lnSpc>
                          <a:spcPct val="115000"/>
                        </a:lnSpc>
                        <a:spcBef>
                          <a:spcPts val="0"/>
                        </a:spcBef>
                        <a:spcAft>
                          <a:spcPts val="0"/>
                        </a:spcAft>
                      </a:pPr>
                      <a:r>
                        <a:rPr lang="en-US" sz="1200" dirty="0">
                          <a:effectLst/>
                        </a:rPr>
                        <a:t>Hospice Care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solidFill>
                      <a:schemeClr val="tx2"/>
                    </a:solidFill>
                  </a:tcPr>
                </a:tc>
                <a:extLst>
                  <a:ext uri="{0D108BD9-81ED-4DB2-BD59-A6C34878D82A}">
                    <a16:rowId xmlns:a16="http://schemas.microsoft.com/office/drawing/2014/main" val="232392855"/>
                  </a:ext>
                </a:extLst>
              </a:tr>
              <a:tr h="1087983">
                <a:tc>
                  <a:txBody>
                    <a:bodyPr/>
                    <a:lstStyle/>
                    <a:p>
                      <a:pPr marL="0" marR="0">
                        <a:lnSpc>
                          <a:spcPct val="115000"/>
                        </a:lnSpc>
                        <a:spcBef>
                          <a:spcPts val="0"/>
                        </a:spcBef>
                        <a:spcAft>
                          <a:spcPts val="0"/>
                        </a:spcAft>
                      </a:pPr>
                      <a:r>
                        <a:rPr lang="en-US" sz="1200" dirty="0">
                          <a:effectLst/>
                        </a:rPr>
                        <a:t>Goal of Care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solidFill>
                      <a:schemeClr val="tx2"/>
                    </a:solidFill>
                  </a:tcPr>
                </a:tc>
                <a:tc>
                  <a:txBody>
                    <a:bodyPr/>
                    <a:lstStyle/>
                    <a:p>
                      <a:pPr marL="0" marR="0">
                        <a:lnSpc>
                          <a:spcPct val="115000"/>
                        </a:lnSpc>
                        <a:spcBef>
                          <a:spcPts val="0"/>
                        </a:spcBef>
                        <a:spcAft>
                          <a:spcPts val="0"/>
                        </a:spcAft>
                      </a:pPr>
                      <a:r>
                        <a:rPr lang="en-US" sz="1200" dirty="0">
                          <a:effectLst/>
                        </a:rPr>
                        <a:t>Pain relief, help with medical decision-making, symptom management, emotional support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tc>
                  <a:txBody>
                    <a:bodyPr/>
                    <a:lstStyle/>
                    <a:p>
                      <a:pPr marL="0" marR="0">
                        <a:lnSpc>
                          <a:spcPct val="115000"/>
                        </a:lnSpc>
                        <a:spcBef>
                          <a:spcPts val="0"/>
                        </a:spcBef>
                        <a:spcAft>
                          <a:spcPts val="0"/>
                        </a:spcAft>
                      </a:pPr>
                      <a:r>
                        <a:rPr lang="en-US" sz="1200">
                          <a:effectLst/>
                        </a:rPr>
                        <a:t>Pain relief, symptom management, emotional support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extLst>
                  <a:ext uri="{0D108BD9-81ED-4DB2-BD59-A6C34878D82A}">
                    <a16:rowId xmlns:a16="http://schemas.microsoft.com/office/drawing/2014/main" val="2955239934"/>
                  </a:ext>
                </a:extLst>
              </a:tr>
              <a:tr h="838200">
                <a:tc>
                  <a:txBody>
                    <a:bodyPr/>
                    <a:lstStyle/>
                    <a:p>
                      <a:pPr marL="0" marR="0">
                        <a:lnSpc>
                          <a:spcPct val="115000"/>
                        </a:lnSpc>
                        <a:spcBef>
                          <a:spcPts val="0"/>
                        </a:spcBef>
                        <a:spcAft>
                          <a:spcPts val="0"/>
                        </a:spcAft>
                      </a:pPr>
                      <a:r>
                        <a:rPr lang="en-US" sz="1200" dirty="0">
                          <a:effectLst/>
                        </a:rPr>
                        <a:t>Curative Treatments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solidFill>
                      <a:schemeClr val="tx2"/>
                    </a:solidFill>
                  </a:tcPr>
                </a:tc>
                <a:tc>
                  <a:txBody>
                    <a:bodyPr/>
                    <a:lstStyle/>
                    <a:p>
                      <a:pPr marL="0" marR="0">
                        <a:lnSpc>
                          <a:spcPct val="115000"/>
                        </a:lnSpc>
                        <a:spcBef>
                          <a:spcPts val="0"/>
                        </a:spcBef>
                        <a:spcAft>
                          <a:spcPts val="0"/>
                        </a:spcAft>
                      </a:pPr>
                      <a:r>
                        <a:rPr lang="en-US" sz="1200">
                          <a:effectLst/>
                        </a:rPr>
                        <a:t>YES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tc>
                  <a:txBody>
                    <a:bodyPr/>
                    <a:lstStyle/>
                    <a:p>
                      <a:pPr marL="0" marR="0">
                        <a:lnSpc>
                          <a:spcPct val="115000"/>
                        </a:lnSpc>
                        <a:spcBef>
                          <a:spcPts val="0"/>
                        </a:spcBef>
                        <a:spcAft>
                          <a:spcPts val="0"/>
                        </a:spcAft>
                      </a:pPr>
                      <a:r>
                        <a:rPr lang="en-US" sz="1200">
                          <a:effectLst/>
                        </a:rPr>
                        <a:t>NO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extLst>
                  <a:ext uri="{0D108BD9-81ED-4DB2-BD59-A6C34878D82A}">
                    <a16:rowId xmlns:a16="http://schemas.microsoft.com/office/drawing/2014/main" val="3873353211"/>
                  </a:ext>
                </a:extLst>
              </a:tr>
              <a:tr h="1143000">
                <a:tc>
                  <a:txBody>
                    <a:bodyPr/>
                    <a:lstStyle/>
                    <a:p>
                      <a:pPr marL="0" marR="0">
                        <a:lnSpc>
                          <a:spcPct val="115000"/>
                        </a:lnSpc>
                        <a:spcBef>
                          <a:spcPts val="0"/>
                        </a:spcBef>
                        <a:spcAft>
                          <a:spcPts val="0"/>
                        </a:spcAft>
                      </a:pPr>
                      <a:r>
                        <a:rPr lang="en-US" sz="1200" dirty="0">
                          <a:effectLst/>
                        </a:rPr>
                        <a:t>Eligibility Criteria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solidFill>
                      <a:schemeClr val="tx2"/>
                    </a:solidFill>
                  </a:tcPr>
                </a:tc>
                <a:tc>
                  <a:txBody>
                    <a:bodyPr/>
                    <a:lstStyle/>
                    <a:p>
                      <a:pPr marL="0" marR="0">
                        <a:lnSpc>
                          <a:spcPct val="115000"/>
                        </a:lnSpc>
                        <a:spcBef>
                          <a:spcPts val="0"/>
                        </a:spcBef>
                        <a:spcAft>
                          <a:spcPts val="0"/>
                        </a:spcAft>
                      </a:pPr>
                      <a:r>
                        <a:rPr lang="en-US" sz="1200">
                          <a:effectLst/>
                        </a:rPr>
                        <a:t>None; anyone with serious illness is eligible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tc>
                  <a:txBody>
                    <a:bodyPr/>
                    <a:lstStyle/>
                    <a:p>
                      <a:pPr marL="0" marR="0">
                        <a:lnSpc>
                          <a:spcPct val="115000"/>
                        </a:lnSpc>
                        <a:spcBef>
                          <a:spcPts val="0"/>
                        </a:spcBef>
                        <a:spcAft>
                          <a:spcPts val="0"/>
                        </a:spcAft>
                      </a:pPr>
                      <a:r>
                        <a:rPr lang="en-US" sz="1200" dirty="0">
                          <a:effectLst/>
                        </a:rPr>
                        <a:t>PLwD must be certified by physician as having less than 6 months to live to meet Medicare and private insurance criteria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extLst>
                  <a:ext uri="{0D108BD9-81ED-4DB2-BD59-A6C34878D82A}">
                    <a16:rowId xmlns:a16="http://schemas.microsoft.com/office/drawing/2014/main" val="1293350616"/>
                  </a:ext>
                </a:extLst>
              </a:tr>
              <a:tr h="899159">
                <a:tc>
                  <a:txBody>
                    <a:bodyPr/>
                    <a:lstStyle/>
                    <a:p>
                      <a:pPr marL="0" marR="0">
                        <a:lnSpc>
                          <a:spcPct val="115000"/>
                        </a:lnSpc>
                        <a:spcBef>
                          <a:spcPts val="0"/>
                        </a:spcBef>
                        <a:spcAft>
                          <a:spcPts val="0"/>
                        </a:spcAft>
                      </a:pPr>
                      <a:r>
                        <a:rPr lang="en-US" sz="1200" dirty="0">
                          <a:effectLst/>
                        </a:rPr>
                        <a:t>Interventions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solidFill>
                      <a:schemeClr val="tx2"/>
                    </a:solidFill>
                  </a:tcPr>
                </a:tc>
                <a:tc>
                  <a:txBody>
                    <a:bodyPr/>
                    <a:lstStyle/>
                    <a:p>
                      <a:pPr marL="0" marR="0">
                        <a:lnSpc>
                          <a:spcPct val="115000"/>
                        </a:lnSpc>
                        <a:spcBef>
                          <a:spcPts val="0"/>
                        </a:spcBef>
                        <a:spcAft>
                          <a:spcPts val="0"/>
                        </a:spcAft>
                      </a:pPr>
                      <a:r>
                        <a:rPr lang="en-US" sz="1200" dirty="0">
                          <a:effectLst/>
                        </a:rPr>
                        <a:t>Alleviating pain, treating infections and other symptoms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tc>
                  <a:txBody>
                    <a:bodyPr/>
                    <a:lstStyle/>
                    <a:p>
                      <a:pPr marL="0" marR="0">
                        <a:lnSpc>
                          <a:spcPct val="115000"/>
                        </a:lnSpc>
                        <a:spcBef>
                          <a:spcPts val="0"/>
                        </a:spcBef>
                        <a:spcAft>
                          <a:spcPts val="0"/>
                        </a:spcAft>
                      </a:pPr>
                      <a:r>
                        <a:rPr lang="en-US" sz="1200" dirty="0">
                          <a:effectLst/>
                        </a:rPr>
                        <a:t>Alleviating pain and symptoms (may be more aggressive than with palliative care)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35" marR="70035" marT="0" marB="0"/>
                </a:tc>
                <a:extLst>
                  <a:ext uri="{0D108BD9-81ED-4DB2-BD59-A6C34878D82A}">
                    <a16:rowId xmlns:a16="http://schemas.microsoft.com/office/drawing/2014/main" val="2144410793"/>
                  </a:ext>
                </a:extLst>
              </a:tr>
            </a:tbl>
          </a:graphicData>
        </a:graphic>
      </p:graphicFrame>
    </p:spTree>
    <p:extLst>
      <p:ext uri="{BB962C8B-B14F-4D97-AF65-F5344CB8AC3E}">
        <p14:creationId xmlns:p14="http://schemas.microsoft.com/office/powerpoint/2010/main" val="206142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Palliative Care Addresses Quality-of-Life Issues</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Non-palliative care is common during end-stage dementia.</a:t>
            </a:r>
          </a:p>
          <a:p>
            <a:pPr lvl="0"/>
            <a:r>
              <a:rPr lang="en-US" dirty="0"/>
              <a:t>It is important for PLwD and their care partners to inform providers of their requests regarding palliative care.</a:t>
            </a:r>
          </a:p>
          <a:p>
            <a:pPr lvl="0"/>
            <a:r>
              <a:rPr lang="en-US" dirty="0"/>
              <a:t>Palliative care emphasizes improving quality-of-life issues and relieving suffering.</a:t>
            </a:r>
          </a:p>
          <a:p>
            <a:pPr lvl="0"/>
            <a:r>
              <a:rPr lang="en-US" dirty="0"/>
              <a:t>Palliative care offers “an opportunity to provide care to patients with dementia who may not qualify for hospice until late in the disease but may have substantial unmet palliative care needs” such as for pain management (Torke et al., 2010).</a:t>
            </a:r>
          </a:p>
        </p:txBody>
      </p:sp>
    </p:spTree>
    <p:extLst>
      <p:ext uri="{BB962C8B-B14F-4D97-AF65-F5344CB8AC3E}">
        <p14:creationId xmlns:p14="http://schemas.microsoft.com/office/powerpoint/2010/main" val="28894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rmAutofit/>
          </a:bodyPr>
          <a:lstStyle/>
          <a:p>
            <a:r>
              <a:rPr lang="en-US" b="1" dirty="0"/>
              <a:t>Where and by Whom Palliative Care is Provided </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Palliative care can be provided in the home, in hospitals, and in skilled nursing and assisted living facilities.</a:t>
            </a:r>
          </a:p>
          <a:p>
            <a:pPr lvl="0"/>
            <a:r>
              <a:rPr lang="en-US" dirty="0"/>
              <a:t>Care is provided by an </a:t>
            </a:r>
            <a:r>
              <a:rPr lang="en-US" dirty="0" err="1"/>
              <a:t>interprofessional</a:t>
            </a:r>
            <a:r>
              <a:rPr lang="en-US" dirty="0"/>
              <a:t> team. </a:t>
            </a:r>
          </a:p>
          <a:p>
            <a:pPr lvl="0"/>
            <a:r>
              <a:rPr lang="en-US" dirty="0"/>
              <a:t>Palliative care emphasizes pain management and at least the initial management of behavior and mood issues.</a:t>
            </a:r>
          </a:p>
          <a:p>
            <a:pPr lvl="0"/>
            <a:r>
              <a:rPr lang="en-US" dirty="0" err="1"/>
              <a:t>PLwD</a:t>
            </a:r>
            <a:r>
              <a:rPr lang="en-US" dirty="0"/>
              <a:t> with behavioral disturbances should be assessed for delirium and pain, and empirical treatment of pain is often warranted (</a:t>
            </a:r>
            <a:r>
              <a:rPr lang="en-US" dirty="0" err="1"/>
              <a:t>Merel</a:t>
            </a:r>
            <a:r>
              <a:rPr lang="en-US" dirty="0"/>
              <a:t> et al., 2014).</a:t>
            </a:r>
          </a:p>
        </p:txBody>
      </p:sp>
    </p:spTree>
    <p:extLst>
      <p:ext uri="{BB962C8B-B14F-4D97-AF65-F5344CB8AC3E}">
        <p14:creationId xmlns:p14="http://schemas.microsoft.com/office/powerpoint/2010/main" val="160392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55638"/>
          </a:xfrm>
        </p:spPr>
        <p:txBody>
          <a:bodyPr>
            <a:normAutofit/>
          </a:bodyPr>
          <a:lstStyle/>
          <a:p>
            <a:r>
              <a:rPr lang="en-US" b="1" dirty="0"/>
              <a:t>Barriers to the Use of Palliative Care</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Families may believe PLwD will improve.</a:t>
            </a:r>
          </a:p>
          <a:p>
            <a:pPr lvl="0"/>
            <a:r>
              <a:rPr lang="en-US" dirty="0"/>
              <a:t>Providers and care partners may lack knowledge about palliative services.</a:t>
            </a:r>
          </a:p>
          <a:p>
            <a:pPr lvl="0"/>
            <a:r>
              <a:rPr lang="en-US" dirty="0"/>
              <a:t>Barriers may involve financial concerns about payment and insurance coverage.</a:t>
            </a:r>
          </a:p>
          <a:p>
            <a:pPr lvl="0"/>
            <a:r>
              <a:rPr lang="en-US" dirty="0"/>
              <a:t>PLwD may not be able to communicate symptoms (pain) that could be addressed by palliative care (</a:t>
            </a:r>
            <a:r>
              <a:rPr lang="en-US" dirty="0" err="1"/>
              <a:t>Hildreth</a:t>
            </a:r>
            <a:r>
              <a:rPr lang="en-US" dirty="0"/>
              <a:t> &amp; Church, 2015; Albrecht et al., 2013).</a:t>
            </a:r>
          </a:p>
          <a:p>
            <a:pPr lvl="0"/>
            <a:r>
              <a:rPr lang="en-US" dirty="0"/>
              <a:t>Palliative care may not be covered by public or private insurance.</a:t>
            </a:r>
          </a:p>
        </p:txBody>
      </p:sp>
    </p:spTree>
    <p:extLst>
      <p:ext uri="{BB962C8B-B14F-4D97-AF65-F5344CB8AC3E}">
        <p14:creationId xmlns:p14="http://schemas.microsoft.com/office/powerpoint/2010/main" val="946924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humbnail photo of man sitting at a table being helped with his pill box."/>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2" name="Title 1"/>
          <p:cNvSpPr>
            <a:spLocks noGrp="1"/>
          </p:cNvSpPr>
          <p:nvPr>
            <p:ph type="title"/>
          </p:nvPr>
        </p:nvSpPr>
        <p:spPr/>
        <p:txBody>
          <a:bodyPr>
            <a:normAutofit/>
          </a:bodyPr>
          <a:lstStyle/>
          <a:p>
            <a:r>
              <a:rPr lang="en-US" b="1" dirty="0" smtClean="0"/>
              <a:t>Outline</a:t>
            </a:r>
            <a:r>
              <a:rPr lang="en-US" b="1" dirty="0" smtClean="0">
                <a:solidFill>
                  <a:schemeClr val="bg1"/>
                </a:solidFill>
              </a:rPr>
              <a:t>*</a:t>
            </a:r>
            <a:endParaRPr lang="en-US" b="1" dirty="0">
              <a:solidFill>
                <a:schemeClr val="bg1"/>
              </a:solidFill>
            </a:endParaRPr>
          </a:p>
        </p:txBody>
      </p:sp>
      <p:sp>
        <p:nvSpPr>
          <p:cNvPr id="3" name="Content Placeholder 2">
            <a:extLst>
              <a:ext uri="{FF2B5EF4-FFF2-40B4-BE49-F238E27FC236}">
                <a16:creationId xmlns:a16="http://schemas.microsoft.com/office/drawing/2014/main" id="{EECD9EE4-F744-40D0-BD25-CBA64B3C5B7E}"/>
              </a:ext>
            </a:extLst>
          </p:cNvPr>
          <p:cNvSpPr>
            <a:spLocks noGrp="1"/>
          </p:cNvSpPr>
          <p:nvPr>
            <p:ph idx="1"/>
          </p:nvPr>
        </p:nvSpPr>
        <p:spPr>
          <a:xfrm>
            <a:off x="457200" y="1560945"/>
            <a:ext cx="8229600" cy="1877437"/>
          </a:xfrm>
        </p:spPr>
        <p:txBody>
          <a:bodyPr/>
          <a:lstStyle/>
          <a:p>
            <a:pPr lvl="0">
              <a:lnSpc>
                <a:spcPct val="130000"/>
              </a:lnSpc>
            </a:pPr>
            <a:r>
              <a:rPr lang="en-US" dirty="0"/>
              <a:t>End-stage dementia</a:t>
            </a:r>
          </a:p>
          <a:p>
            <a:pPr lvl="0">
              <a:lnSpc>
                <a:spcPct val="130000"/>
              </a:lnSpc>
            </a:pPr>
            <a:r>
              <a:rPr lang="en-US" dirty="0"/>
              <a:t>Palliative care</a:t>
            </a:r>
          </a:p>
          <a:p>
            <a:pPr lvl="0">
              <a:lnSpc>
                <a:spcPct val="130000"/>
              </a:lnSpc>
            </a:pPr>
            <a:r>
              <a:rPr lang="en-US" b="1" dirty="0"/>
              <a:t>End-of-life issues</a:t>
            </a:r>
          </a:p>
          <a:p>
            <a:pPr lvl="0">
              <a:lnSpc>
                <a:spcPct val="130000"/>
              </a:lnSpc>
            </a:pPr>
            <a:r>
              <a:rPr lang="en-US" dirty="0"/>
              <a:t>Hospice care</a:t>
            </a:r>
          </a:p>
        </p:txBody>
      </p:sp>
    </p:spTree>
    <p:extLst>
      <p:ext uri="{BB962C8B-B14F-4D97-AF65-F5344CB8AC3E}">
        <p14:creationId xmlns:p14="http://schemas.microsoft.com/office/powerpoint/2010/main" val="1288218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55638"/>
          </a:xfrm>
        </p:spPr>
        <p:txBody>
          <a:bodyPr>
            <a:noAutofit/>
          </a:bodyPr>
          <a:lstStyle/>
          <a:p>
            <a:r>
              <a:rPr lang="en-US" b="1" dirty="0"/>
              <a:t>The Role of Percutaneous Endoscopic Gastrostomy Feeding Tubes in Advanced Dementia</a:t>
            </a:r>
            <a:endParaRPr lang="en-US" dirty="0"/>
          </a:p>
        </p:txBody>
      </p:sp>
      <p:sp>
        <p:nvSpPr>
          <p:cNvPr id="3" name="Content Placeholder 2"/>
          <p:cNvSpPr>
            <a:spLocks noGrp="1"/>
          </p:cNvSpPr>
          <p:nvPr>
            <p:ph idx="1"/>
          </p:nvPr>
        </p:nvSpPr>
        <p:spPr>
          <a:xfrm>
            <a:off x="533400" y="1600199"/>
            <a:ext cx="8229600" cy="4783975"/>
          </a:xfrm>
        </p:spPr>
        <p:txBody>
          <a:bodyPr>
            <a:normAutofit fontScale="92500" lnSpcReduction="10000"/>
          </a:bodyPr>
          <a:lstStyle/>
          <a:p>
            <a:pPr lvl="0"/>
            <a:r>
              <a:rPr lang="en-US" dirty="0"/>
              <a:t>PLwD at end-stage have swallowing and feeding difficulties.</a:t>
            </a:r>
          </a:p>
          <a:p>
            <a:r>
              <a:rPr lang="en-US" dirty="0"/>
              <a:t>One means for assisting with feeding is the use of percutaneous endoscopic gastrostomy (PEG) feeding tubes.</a:t>
            </a:r>
          </a:p>
          <a:p>
            <a:pPr lvl="0"/>
            <a:r>
              <a:rPr lang="en-US" dirty="0"/>
              <a:t>Care partners require sufficient objective information to make informed decisions regarding feeding tubes.</a:t>
            </a:r>
          </a:p>
          <a:p>
            <a:pPr lvl="0"/>
            <a:r>
              <a:rPr lang="en-US" dirty="0"/>
              <a:t>Providers need to understand risks and benefits of tube feeding before recommending it (Friedrich, 2013).</a:t>
            </a:r>
          </a:p>
          <a:p>
            <a:pPr lvl="0"/>
            <a:r>
              <a:rPr lang="en-US" dirty="0"/>
              <a:t>There is little evidence supporting the use of feeding tubes  (Peck et al., 2014).</a:t>
            </a:r>
          </a:p>
          <a:p>
            <a:pPr lvl="0"/>
            <a:r>
              <a:rPr lang="en-US" dirty="0"/>
              <a:t>American Geriatrics Society (AGS) does not recommend PEG feeding tubes for older adults with advanced dementia (AGS, 2014).</a:t>
            </a:r>
          </a:p>
          <a:p>
            <a:pPr lvl="0"/>
            <a:r>
              <a:rPr lang="en-US" dirty="0"/>
              <a:t>Parenteral hydration has benefits and limitations (</a:t>
            </a:r>
            <a:r>
              <a:rPr lang="en-US" dirty="0" err="1"/>
              <a:t>Arcand</a:t>
            </a:r>
            <a:r>
              <a:rPr lang="en-US" dirty="0"/>
              <a:t>, 2015).</a:t>
            </a:r>
          </a:p>
          <a:p>
            <a:pPr lvl="0"/>
            <a:r>
              <a:rPr lang="en-US" dirty="0"/>
              <a:t>Providing objective information can reduce conflicts about these decisions (Hanson et al., 2011).</a:t>
            </a:r>
          </a:p>
          <a:p>
            <a:pPr lvl="0"/>
            <a:r>
              <a:rPr lang="en-US" dirty="0"/>
              <a:t>Family members, care partners, and/or professional guardians may choose to go against provider advice (</a:t>
            </a:r>
            <a:r>
              <a:rPr lang="en-US" dirty="0" err="1"/>
              <a:t>Jox</a:t>
            </a:r>
            <a:r>
              <a:rPr lang="en-US" dirty="0"/>
              <a:t> et al., 2012).</a:t>
            </a:r>
          </a:p>
        </p:txBody>
      </p:sp>
    </p:spTree>
    <p:extLst>
      <p:ext uri="{BB962C8B-B14F-4D97-AF65-F5344CB8AC3E}">
        <p14:creationId xmlns:p14="http://schemas.microsoft.com/office/powerpoint/2010/main" val="1334075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Medication Management</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Medication use needs to be in accordance with the established goals of the </a:t>
            </a:r>
            <a:r>
              <a:rPr lang="en-US" dirty="0" err="1"/>
              <a:t>PLwD</a:t>
            </a:r>
            <a:r>
              <a:rPr lang="en-US" dirty="0"/>
              <a:t> (Mitchell, 2015) and consistent with standards of care in the absence of established goals.</a:t>
            </a:r>
            <a:endParaRPr lang="en-US" sz="2800" dirty="0"/>
          </a:p>
          <a:p>
            <a:pPr lvl="1">
              <a:buFont typeface="Courier New" panose="02070309020205020404" pitchFamily="49" charset="0"/>
              <a:buChar char="o"/>
            </a:pPr>
            <a:r>
              <a:rPr lang="en-US" dirty="0"/>
              <a:t>Medications that are inappropriate or have questionable benefit should be eliminated (Mitchell, 2015; </a:t>
            </a:r>
            <a:r>
              <a:rPr lang="en-US" dirty="0" err="1"/>
              <a:t>Tjia</a:t>
            </a:r>
            <a:r>
              <a:rPr lang="en-US" dirty="0"/>
              <a:t> et al., 2010; </a:t>
            </a:r>
            <a:r>
              <a:rPr lang="en-US" dirty="0" err="1"/>
              <a:t>Tjia</a:t>
            </a:r>
            <a:r>
              <a:rPr lang="en-US" dirty="0"/>
              <a:t> et al., 2014a).</a:t>
            </a:r>
            <a:endParaRPr lang="en-US" sz="2400" dirty="0"/>
          </a:p>
          <a:p>
            <a:pPr lvl="1">
              <a:buFont typeface="Courier New" panose="02070309020205020404" pitchFamily="49" charset="0"/>
              <a:buChar char="o"/>
            </a:pPr>
            <a:r>
              <a:rPr lang="en-US" dirty="0"/>
              <a:t>Many </a:t>
            </a:r>
            <a:r>
              <a:rPr lang="en-US" dirty="0" err="1"/>
              <a:t>PLwD</a:t>
            </a:r>
            <a:r>
              <a:rPr lang="en-US" dirty="0"/>
              <a:t> in nursing homes receive medications that are considered “never appropriate” in advanced dementia (</a:t>
            </a:r>
            <a:r>
              <a:rPr lang="en-US" dirty="0" err="1"/>
              <a:t>Tjia</a:t>
            </a:r>
            <a:r>
              <a:rPr lang="en-US" dirty="0"/>
              <a:t> et al., 2010).</a:t>
            </a:r>
            <a:endParaRPr lang="en-US" sz="2400" dirty="0"/>
          </a:p>
          <a:p>
            <a:pPr lvl="0"/>
            <a:r>
              <a:rPr lang="en-US" dirty="0"/>
              <a:t>Statins, cholinesterase inhibitors, and </a:t>
            </a:r>
            <a:r>
              <a:rPr lang="en-US" dirty="0" err="1"/>
              <a:t>memantine</a:t>
            </a:r>
            <a:r>
              <a:rPr lang="en-US" dirty="0"/>
              <a:t> are inappropriate for </a:t>
            </a:r>
            <a:r>
              <a:rPr lang="en-US" dirty="0" err="1"/>
              <a:t>PLwD</a:t>
            </a:r>
            <a:r>
              <a:rPr lang="en-US" dirty="0"/>
              <a:t> in advanced stage (</a:t>
            </a:r>
            <a:r>
              <a:rPr lang="en-US" dirty="0" err="1"/>
              <a:t>Tjia</a:t>
            </a:r>
            <a:r>
              <a:rPr lang="en-US" dirty="0"/>
              <a:t> et al., 2014a; </a:t>
            </a:r>
            <a:r>
              <a:rPr lang="en-US" dirty="0" err="1"/>
              <a:t>Tjia</a:t>
            </a:r>
            <a:r>
              <a:rPr lang="en-US" dirty="0"/>
              <a:t> et al., 2014b).</a:t>
            </a:r>
            <a:endParaRPr lang="en-US" sz="2800" dirty="0"/>
          </a:p>
        </p:txBody>
      </p:sp>
    </p:spTree>
    <p:extLst>
      <p:ext uri="{BB962C8B-B14F-4D97-AF65-F5344CB8AC3E}">
        <p14:creationId xmlns:p14="http://schemas.microsoft.com/office/powerpoint/2010/main" val="2622082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a:bodyPr>
          <a:lstStyle/>
          <a:p>
            <a:r>
              <a:rPr lang="en-US" dirty="0"/>
              <a:t>Photo</a:t>
            </a:r>
            <a:r>
              <a:rPr lang="en-US" baseline="0" dirty="0"/>
              <a:t> – Senior man instructed on use of pill container</a:t>
            </a:r>
            <a:endParaRPr lang="en-US" dirty="0"/>
          </a:p>
        </p:txBody>
      </p:sp>
      <p:pic>
        <p:nvPicPr>
          <p:cNvPr id="6" name="Content Placeholder 5" descr="A senior man is sitting at a table being helped with his pill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278392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lstStyle/>
          <a:p>
            <a:r>
              <a:rPr lang="en-US" b="1" dirty="0"/>
              <a:t>Medical and Psychiatric Issues</a:t>
            </a:r>
            <a:endParaRPr lang="en-US" dirty="0"/>
          </a:p>
        </p:txBody>
      </p:sp>
      <p:sp>
        <p:nvSpPr>
          <p:cNvPr id="3" name="Content Placeholder 2"/>
          <p:cNvSpPr>
            <a:spLocks noGrp="1"/>
          </p:cNvSpPr>
          <p:nvPr>
            <p:ph idx="1"/>
          </p:nvPr>
        </p:nvSpPr>
        <p:spPr>
          <a:xfrm>
            <a:off x="533400" y="1600200"/>
            <a:ext cx="8229600" cy="4525963"/>
          </a:xfrm>
        </p:spPr>
        <p:txBody>
          <a:bodyPr>
            <a:normAutofit fontScale="92500" lnSpcReduction="10000"/>
          </a:bodyPr>
          <a:lstStyle/>
          <a:p>
            <a:pPr lvl="0"/>
            <a:r>
              <a:rPr lang="en-US" dirty="0"/>
              <a:t>The most common medical concerns for persons with advanced dementia involve pain, incontinence, infection, and pressure ulcers.</a:t>
            </a:r>
            <a:endParaRPr lang="en-US" sz="2800" dirty="0"/>
          </a:p>
          <a:p>
            <a:pPr lvl="0"/>
            <a:r>
              <a:rPr lang="en-US" dirty="0"/>
              <a:t>Pain is </a:t>
            </a:r>
            <a:r>
              <a:rPr lang="en-US" dirty="0" smtClean="0"/>
              <a:t>common </a:t>
            </a:r>
            <a:r>
              <a:rPr lang="en-US" dirty="0"/>
              <a:t>during the last weeks of life for PLwD (Hendriks et al., 2013).</a:t>
            </a:r>
            <a:endParaRPr lang="en-US" sz="2800" dirty="0"/>
          </a:p>
          <a:p>
            <a:pPr lvl="1">
              <a:buFont typeface="Courier New" panose="02070309020205020404" pitchFamily="49" charset="0"/>
              <a:buChar char="o"/>
            </a:pPr>
            <a:r>
              <a:rPr lang="en-US" dirty="0"/>
              <a:t>Pain is difficult to assess.</a:t>
            </a:r>
            <a:endParaRPr lang="en-US" sz="2400" dirty="0"/>
          </a:p>
          <a:p>
            <a:pPr lvl="1">
              <a:buFont typeface="Courier New" panose="02070309020205020404" pitchFamily="49" charset="0"/>
              <a:buChar char="o"/>
            </a:pPr>
            <a:r>
              <a:rPr lang="en-US" dirty="0" err="1"/>
              <a:t>PLwD</a:t>
            </a:r>
            <a:r>
              <a:rPr lang="en-US" dirty="0"/>
              <a:t> often receive suboptimal dosages when treated with opioid medications for pain (Hendriks et al., 2013).</a:t>
            </a:r>
            <a:endParaRPr lang="en-US" sz="2400" dirty="0"/>
          </a:p>
          <a:p>
            <a:pPr lvl="0"/>
            <a:r>
              <a:rPr lang="en-US" dirty="0"/>
              <a:t>Infections are very common (Mitchell, 2015), particularly pneumonia (Chen et al., 2006).</a:t>
            </a:r>
            <a:endParaRPr lang="en-US" sz="2800" dirty="0"/>
          </a:p>
          <a:p>
            <a:pPr lvl="1">
              <a:buFont typeface="Courier New" panose="02070309020205020404" pitchFamily="49" charset="0"/>
              <a:buChar char="o"/>
            </a:pPr>
            <a:r>
              <a:rPr lang="en-US" dirty="0"/>
              <a:t>Antibiotics for infections may not be in accord with the advanced directives.</a:t>
            </a:r>
            <a:endParaRPr lang="en-US" sz="2400" dirty="0"/>
          </a:p>
          <a:p>
            <a:pPr lvl="1">
              <a:buFont typeface="Courier New" panose="02070309020205020404" pitchFamily="49" charset="0"/>
              <a:buChar char="o"/>
            </a:pPr>
            <a:r>
              <a:rPr lang="en-US" dirty="0"/>
              <a:t>Providers need to follow standard of care before administering antibiotics (Chen et al., 2006; Nicolle et al., 2005).</a:t>
            </a:r>
            <a:endParaRPr lang="en-US" sz="2400" dirty="0"/>
          </a:p>
          <a:p>
            <a:pPr lvl="0"/>
            <a:r>
              <a:rPr lang="en-US" dirty="0"/>
              <a:t>Antipsychotics are often administered to manage agitation, but have a black box warning for use in </a:t>
            </a:r>
            <a:r>
              <a:rPr lang="en-US" dirty="0" err="1"/>
              <a:t>PLwD</a:t>
            </a:r>
            <a:r>
              <a:rPr lang="en-US" dirty="0"/>
              <a:t>.</a:t>
            </a:r>
            <a:endParaRPr lang="en-US" sz="2800" dirty="0"/>
          </a:p>
          <a:p>
            <a:pPr lvl="0"/>
            <a:r>
              <a:rPr lang="en-US" dirty="0"/>
              <a:t>Restraints should not be used for </a:t>
            </a:r>
            <a:r>
              <a:rPr lang="en-US" dirty="0" err="1"/>
              <a:t>PLwD</a:t>
            </a:r>
            <a:r>
              <a:rPr lang="en-US" dirty="0"/>
              <a:t> (Sloane et al., 2008). </a:t>
            </a:r>
            <a:endParaRPr lang="en-US" sz="2800" dirty="0"/>
          </a:p>
        </p:txBody>
      </p:sp>
    </p:spTree>
    <p:extLst>
      <p:ext uri="{BB962C8B-B14F-4D97-AF65-F5344CB8AC3E}">
        <p14:creationId xmlns:p14="http://schemas.microsoft.com/office/powerpoint/2010/main" val="394352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 – Young man by senior man’s hospital bed</a:t>
            </a:r>
          </a:p>
        </p:txBody>
      </p:sp>
      <p:pic>
        <p:nvPicPr>
          <p:cNvPr id="6" name="Content Placeholder 5" descr="Concerned-looking young man sits by older man in bed receiving oxyg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723797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a:t>
            </a:r>
            <a:r>
              <a:rPr lang="en-US" baseline="0" dirty="0"/>
              <a:t> – Senior man</a:t>
            </a:r>
            <a:endParaRPr lang="en-US" dirty="0"/>
          </a:p>
        </p:txBody>
      </p:sp>
      <p:pic>
        <p:nvPicPr>
          <p:cNvPr id="6" name="Content Placeholder 5" descr="A close-up of a senior man in glasses, with an expressionless look.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419445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humbnail photo of man watching over sleeping woman."/>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4" name="Title 3"/>
          <p:cNvSpPr>
            <a:spLocks noGrp="1"/>
          </p:cNvSpPr>
          <p:nvPr>
            <p:ph type="title"/>
          </p:nvPr>
        </p:nvSpPr>
        <p:spPr/>
        <p:txBody>
          <a:bodyPr>
            <a:noAutofit/>
          </a:bodyPr>
          <a:lstStyle/>
          <a:p>
            <a:r>
              <a:rPr lang="en-US" b="1" dirty="0" smtClean="0"/>
              <a:t>Outline</a:t>
            </a:r>
            <a:r>
              <a:rPr lang="en-US" b="1" dirty="0" smtClean="0">
                <a:solidFill>
                  <a:schemeClr val="bg1"/>
                </a:solidFill>
              </a:rPr>
              <a:t>#</a:t>
            </a:r>
            <a:endParaRPr lang="en-US" b="1" dirty="0">
              <a:solidFill>
                <a:schemeClr val="bg1"/>
              </a:solidFill>
            </a:endParaRPr>
          </a:p>
        </p:txBody>
      </p:sp>
      <p:sp>
        <p:nvSpPr>
          <p:cNvPr id="2" name="Content Placeholder 1">
            <a:extLst>
              <a:ext uri="{FF2B5EF4-FFF2-40B4-BE49-F238E27FC236}">
                <a16:creationId xmlns:a16="http://schemas.microsoft.com/office/drawing/2014/main" id="{CB3F4137-964B-4675-A0BA-1D11CFFF3173}"/>
              </a:ext>
            </a:extLst>
          </p:cNvPr>
          <p:cNvSpPr>
            <a:spLocks noGrp="1"/>
          </p:cNvSpPr>
          <p:nvPr>
            <p:ph idx="1"/>
          </p:nvPr>
        </p:nvSpPr>
        <p:spPr>
          <a:xfrm>
            <a:off x="457200" y="1560945"/>
            <a:ext cx="8229600" cy="1877437"/>
          </a:xfrm>
        </p:spPr>
        <p:txBody>
          <a:bodyPr/>
          <a:lstStyle/>
          <a:p>
            <a:pPr lvl="0">
              <a:lnSpc>
                <a:spcPct val="130000"/>
              </a:lnSpc>
            </a:pPr>
            <a:r>
              <a:rPr lang="en-US" dirty="0"/>
              <a:t>End-stage dementia</a:t>
            </a:r>
          </a:p>
          <a:p>
            <a:pPr lvl="0">
              <a:lnSpc>
                <a:spcPct val="130000"/>
              </a:lnSpc>
            </a:pPr>
            <a:r>
              <a:rPr lang="en-US" dirty="0"/>
              <a:t>Palliative care</a:t>
            </a:r>
          </a:p>
          <a:p>
            <a:pPr lvl="0">
              <a:lnSpc>
                <a:spcPct val="130000"/>
              </a:lnSpc>
            </a:pPr>
            <a:r>
              <a:rPr lang="en-US" dirty="0"/>
              <a:t>End-of-life issues</a:t>
            </a:r>
          </a:p>
          <a:p>
            <a:pPr lvl="0">
              <a:lnSpc>
                <a:spcPct val="130000"/>
              </a:lnSpc>
            </a:pPr>
            <a:r>
              <a:rPr lang="en-US" b="1" dirty="0"/>
              <a:t>Hospice care</a:t>
            </a:r>
          </a:p>
        </p:txBody>
      </p:sp>
    </p:spTree>
    <p:extLst>
      <p:ext uri="{BB962C8B-B14F-4D97-AF65-F5344CB8AC3E}">
        <p14:creationId xmlns:p14="http://schemas.microsoft.com/office/powerpoint/2010/main" val="125556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lstStyle/>
          <a:p>
            <a:r>
              <a:rPr lang="en-US" b="1" dirty="0"/>
              <a:t>Hospice Care</a:t>
            </a:r>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Hospice care is a type of palliative care that is instituted at the end of life.</a:t>
            </a:r>
          </a:p>
          <a:p>
            <a:pPr lvl="0"/>
            <a:r>
              <a:rPr lang="en-US" dirty="0"/>
              <a:t>There are specific Medicare and/or Medicaid eligibility criteria for hospice.</a:t>
            </a:r>
          </a:p>
          <a:p>
            <a:pPr lvl="0"/>
            <a:r>
              <a:rPr lang="en-US" dirty="0"/>
              <a:t>Despite many benefits of enrollment in hospice (Miller et al., 2012; Miller et al., 2001; Kiely et al., 2010; Miller et al., 2002), in 2013 only 16% of enrollees in hospice had a primary diagnosis of dementia (NHPCO, </a:t>
            </a:r>
            <a:r>
              <a:rPr lang="en-US" dirty="0" smtClean="0"/>
              <a:t>2017).</a:t>
            </a:r>
            <a:endParaRPr lang="en-US" dirty="0"/>
          </a:p>
        </p:txBody>
      </p:sp>
    </p:spTree>
    <p:extLst>
      <p:ext uri="{BB962C8B-B14F-4D97-AF65-F5344CB8AC3E}">
        <p14:creationId xmlns:p14="http://schemas.microsoft.com/office/powerpoint/2010/main" val="3841875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lstStyle/>
          <a:p>
            <a:r>
              <a:rPr lang="en-US" b="1" dirty="0"/>
              <a:t>When to Consider Hospice Care </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Hospice criteria for dementia are based on progression of Alzheimer’s disease (NHPCO, </a:t>
            </a:r>
            <a:r>
              <a:rPr lang="en-US" dirty="0" smtClean="0"/>
              <a:t>2017).</a:t>
            </a:r>
            <a:endParaRPr lang="en-US" dirty="0"/>
          </a:p>
          <a:p>
            <a:pPr lvl="0"/>
            <a:r>
              <a:rPr lang="en-US" dirty="0"/>
              <a:t>There are many signs and symptoms of end-stage dementia that suggest consideration of hospice.</a:t>
            </a:r>
          </a:p>
          <a:p>
            <a:pPr lvl="0"/>
            <a:r>
              <a:rPr lang="en-US" dirty="0"/>
              <a:t>PLwD who cannot walk, bathe, or dress independently may be closer to hospice enrollment.</a:t>
            </a:r>
          </a:p>
        </p:txBody>
      </p:sp>
    </p:spTree>
    <p:extLst>
      <p:ext uri="{BB962C8B-B14F-4D97-AF65-F5344CB8AC3E}">
        <p14:creationId xmlns:p14="http://schemas.microsoft.com/office/powerpoint/2010/main" val="3990321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a:bodyPr>
          <a:lstStyle/>
          <a:p>
            <a:r>
              <a:rPr lang="en-US" dirty="0"/>
              <a:t>Photo – Senior</a:t>
            </a:r>
            <a:r>
              <a:rPr lang="en-US" baseline="0" dirty="0"/>
              <a:t> man watching over sleeping senior woman</a:t>
            </a:r>
            <a:endParaRPr lang="en-US" dirty="0"/>
          </a:p>
        </p:txBody>
      </p:sp>
      <p:pic>
        <p:nvPicPr>
          <p:cNvPr id="6" name="Content Placeholder 5" descr="Concerned-looking man with chin resting on his clasped hands watches woman asleep in b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610685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96962"/>
            <a:ext cx="8229600" cy="655638"/>
          </a:xfrm>
        </p:spPr>
        <p:txBody>
          <a:bodyPr>
            <a:noAutofit/>
          </a:bodyPr>
          <a:lstStyle/>
          <a:p>
            <a:r>
              <a:rPr lang="en-US" b="1" dirty="0"/>
              <a:t>When to Consider Hospice Care in Persons </a:t>
            </a:r>
            <a:r>
              <a:rPr lang="en-US" dirty="0"/>
              <a:t>w</a:t>
            </a:r>
            <a:r>
              <a:rPr lang="en-US" b="1" dirty="0"/>
              <a:t>ith End-Stage FTD</a:t>
            </a:r>
            <a:endParaRPr lang="en-US" dirty="0"/>
          </a:p>
        </p:txBody>
      </p:sp>
      <p:sp>
        <p:nvSpPr>
          <p:cNvPr id="3" name="Content Placeholder 2"/>
          <p:cNvSpPr>
            <a:spLocks noGrp="1"/>
          </p:cNvSpPr>
          <p:nvPr>
            <p:ph idx="1"/>
          </p:nvPr>
        </p:nvSpPr>
        <p:spPr>
          <a:xfrm>
            <a:off x="533400" y="1951037"/>
            <a:ext cx="8229600" cy="4525963"/>
          </a:xfrm>
        </p:spPr>
        <p:txBody>
          <a:bodyPr>
            <a:normAutofit/>
          </a:bodyPr>
          <a:lstStyle/>
          <a:p>
            <a:pPr lvl="0"/>
            <a:r>
              <a:rPr lang="en-US" dirty="0"/>
              <a:t>Persons with end-stage FTD are generally younger and healthier than persons with other types of end-stage dementia.</a:t>
            </a:r>
          </a:p>
          <a:p>
            <a:pPr lvl="0"/>
            <a:r>
              <a:rPr lang="en-US" dirty="0"/>
              <a:t>As with other dementias, FTD is often not recognized as a terminal </a:t>
            </a:r>
            <a:r>
              <a:rPr lang="en-US" dirty="0" smtClean="0"/>
              <a:t>diagnosis.</a:t>
            </a:r>
            <a:endParaRPr lang="en-US" dirty="0"/>
          </a:p>
          <a:p>
            <a:pPr lvl="0"/>
            <a:r>
              <a:rPr lang="en-US" dirty="0"/>
              <a:t>End-stage FTD may “look different” than other advanced dementias (</a:t>
            </a:r>
            <a:r>
              <a:rPr lang="en-US" dirty="0" err="1"/>
              <a:t>Mioshi</a:t>
            </a:r>
            <a:r>
              <a:rPr lang="en-US" dirty="0"/>
              <a:t> et al., 2010; UCSF, 2016).</a:t>
            </a:r>
          </a:p>
        </p:txBody>
      </p:sp>
    </p:spTree>
    <p:extLst>
      <p:ext uri="{BB962C8B-B14F-4D97-AF65-F5344CB8AC3E}">
        <p14:creationId xmlns:p14="http://schemas.microsoft.com/office/powerpoint/2010/main" val="1579735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Barriers to Acceptance of Hospice Care </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Dementia is not always perceived as a terminal illness, so hospice is often not considered (Sloane et al., 2008).</a:t>
            </a:r>
          </a:p>
          <a:p>
            <a:pPr lvl="0"/>
            <a:r>
              <a:rPr lang="en-US" dirty="0"/>
              <a:t>Many families and providers lack awareness of hospice benefits and availability (Torke et al., 2010).</a:t>
            </a:r>
          </a:p>
          <a:p>
            <a:pPr lvl="0"/>
            <a:r>
              <a:rPr lang="en-US" dirty="0"/>
              <a:t>Family members whose goals are for prolonging life may be resistant to the idea of hospice (Rose &amp; Lopez, 2012; </a:t>
            </a:r>
            <a:r>
              <a:rPr lang="en-US" dirty="0" err="1"/>
              <a:t>Sekerak</a:t>
            </a:r>
            <a:r>
              <a:rPr lang="en-US" dirty="0"/>
              <a:t> &amp; Stewart, 2014). </a:t>
            </a:r>
            <a:endParaRPr lang="en-US" dirty="0" smtClean="0"/>
          </a:p>
          <a:p>
            <a:pPr lvl="0"/>
            <a:r>
              <a:rPr lang="en-US" dirty="0" smtClean="0"/>
              <a:t>Some </a:t>
            </a:r>
            <a:r>
              <a:rPr lang="en-US" dirty="0"/>
              <a:t>provider agencies of services to </a:t>
            </a:r>
            <a:r>
              <a:rPr lang="en-US" dirty="0" smtClean="0"/>
              <a:t>persons living with dementia </a:t>
            </a:r>
            <a:r>
              <a:rPr lang="en-US" dirty="0"/>
              <a:t>and intellectual disability </a:t>
            </a:r>
            <a:r>
              <a:rPr lang="en-US" dirty="0" smtClean="0"/>
              <a:t>believe </a:t>
            </a:r>
            <a:r>
              <a:rPr lang="en-US" dirty="0"/>
              <a:t>that there is a barrier to securing Medicaid-covered hospice care when the </a:t>
            </a:r>
            <a:r>
              <a:rPr lang="en-US" dirty="0" smtClean="0"/>
              <a:t>person is </a:t>
            </a:r>
            <a:r>
              <a:rPr lang="en-US" dirty="0"/>
              <a:t>already receiving Medicaid covered housing and treatment services (Friedman, Helm, &amp; Woodman, 2012).</a:t>
            </a:r>
          </a:p>
        </p:txBody>
      </p:sp>
    </p:spTree>
    <p:extLst>
      <p:ext uri="{BB962C8B-B14F-4D97-AF65-F5344CB8AC3E}">
        <p14:creationId xmlns:p14="http://schemas.microsoft.com/office/powerpoint/2010/main" val="1846335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0762"/>
            <a:ext cx="8382000" cy="655638"/>
          </a:xfrm>
        </p:spPr>
        <p:txBody>
          <a:bodyPr>
            <a:noAutofit/>
          </a:bodyPr>
          <a:lstStyle/>
          <a:p>
            <a:pPr>
              <a:lnSpc>
                <a:spcPct val="80000"/>
              </a:lnSpc>
            </a:pPr>
            <a:r>
              <a:rPr lang="en-US" b="1" dirty="0"/>
              <a:t>Prognostication Difficulties Associated with </a:t>
            </a:r>
            <a:br>
              <a:rPr lang="en-US" b="1" dirty="0"/>
            </a:br>
            <a:r>
              <a:rPr lang="en-US" b="1" dirty="0"/>
              <a:t>Hospice Care </a:t>
            </a:r>
            <a:endParaRPr lang="en-US" dirty="0"/>
          </a:p>
        </p:txBody>
      </p:sp>
      <p:sp>
        <p:nvSpPr>
          <p:cNvPr id="3" name="Content Placeholder 2"/>
          <p:cNvSpPr>
            <a:spLocks noGrp="1"/>
          </p:cNvSpPr>
          <p:nvPr>
            <p:ph idx="1"/>
          </p:nvPr>
        </p:nvSpPr>
        <p:spPr>
          <a:xfrm>
            <a:off x="533400" y="1798637"/>
            <a:ext cx="8229600" cy="4525963"/>
          </a:xfrm>
        </p:spPr>
        <p:txBody>
          <a:bodyPr>
            <a:normAutofit lnSpcReduction="10000"/>
          </a:bodyPr>
          <a:lstStyle/>
          <a:p>
            <a:pPr lvl="0"/>
            <a:r>
              <a:rPr lang="en-US" dirty="0"/>
              <a:t>Hospice care can be instituted when the person is judged to have 6 months or less left to live.</a:t>
            </a:r>
            <a:endParaRPr lang="en-US" sz="2800" dirty="0"/>
          </a:p>
          <a:p>
            <a:pPr lvl="0"/>
            <a:r>
              <a:rPr lang="en-US" dirty="0"/>
              <a:t>National Hospice and Palliative Care Organization (NHPCO) criteria for hospice eligibility includes a FAST stage 7 score and at least one complication (NHPCO, </a:t>
            </a:r>
            <a:r>
              <a:rPr lang="en-US" dirty="0" smtClean="0"/>
              <a:t>2017).</a:t>
            </a:r>
            <a:endParaRPr lang="en-US" sz="2800" dirty="0"/>
          </a:p>
          <a:p>
            <a:pPr lvl="1">
              <a:buFont typeface="Courier New" panose="02070309020205020404" pitchFamily="49" charset="0"/>
              <a:buChar char="o"/>
            </a:pPr>
            <a:r>
              <a:rPr lang="en-US" dirty="0"/>
              <a:t>However, Functional Assessment Staging Tool (FAST) criteria may not be accurate in </a:t>
            </a:r>
            <a:r>
              <a:rPr lang="en-US" dirty="0" err="1"/>
              <a:t>PLwD</a:t>
            </a:r>
            <a:r>
              <a:rPr lang="en-US" dirty="0"/>
              <a:t> (Brown et al., 2012; Mitchell et al., 2010b).</a:t>
            </a:r>
            <a:endParaRPr lang="en-US" sz="2400" dirty="0"/>
          </a:p>
          <a:p>
            <a:pPr lvl="1">
              <a:buFont typeface="Courier New" panose="02070309020205020404" pitchFamily="49" charset="0"/>
              <a:buChar char="o"/>
            </a:pPr>
            <a:r>
              <a:rPr lang="en-US" dirty="0"/>
              <a:t>Common prognostic variables involve nutrition/nourishment or eating habits, increased risk on dementia severity scales, and comorbidities (Brown et al., 2012).</a:t>
            </a:r>
            <a:endParaRPr lang="en-US" sz="2400" dirty="0"/>
          </a:p>
          <a:p>
            <a:pPr lvl="1">
              <a:buFont typeface="Courier New" panose="02070309020205020404" pitchFamily="49" charset="0"/>
              <a:buChar char="o"/>
            </a:pPr>
            <a:r>
              <a:rPr lang="en-US" dirty="0"/>
              <a:t>An alternative option is the Advanced Dementia Prognostic Tool (ADEPT) tool (Mitchell et al., 2010a).</a:t>
            </a:r>
            <a:endParaRPr lang="en-US" sz="2400" dirty="0"/>
          </a:p>
          <a:p>
            <a:pPr lvl="0"/>
            <a:r>
              <a:rPr lang="en-US" dirty="0"/>
              <a:t>Regardless of criteria used, it is difficult to predict 6-month mortality in PLwD (</a:t>
            </a:r>
            <a:r>
              <a:rPr lang="en-US" dirty="0" err="1"/>
              <a:t>Sekerak</a:t>
            </a:r>
            <a:r>
              <a:rPr lang="en-US" dirty="0"/>
              <a:t> &amp; Stewart., 2014).</a:t>
            </a:r>
            <a:endParaRPr lang="en-US" sz="2800" dirty="0"/>
          </a:p>
        </p:txBody>
      </p:sp>
    </p:spTree>
    <p:extLst>
      <p:ext uri="{BB962C8B-B14F-4D97-AF65-F5344CB8AC3E}">
        <p14:creationId xmlns:p14="http://schemas.microsoft.com/office/powerpoint/2010/main" val="3732035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 – Senior woman looking out</a:t>
            </a:r>
            <a:r>
              <a:rPr lang="en-US" baseline="0" dirty="0"/>
              <a:t> the window</a:t>
            </a:r>
            <a:endParaRPr lang="en-US" dirty="0"/>
          </a:p>
        </p:txBody>
      </p:sp>
      <p:pic>
        <p:nvPicPr>
          <p:cNvPr id="6" name="Content Placeholder 5" descr="Woman with her chin resting in her hand gazes out of a windo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400"/>
            <a:ext cx="7956550" cy="5301100"/>
          </a:xfrm>
        </p:spPr>
      </p:pic>
    </p:spTree>
    <p:extLst>
      <p:ext uri="{BB962C8B-B14F-4D97-AF65-F5344CB8AC3E}">
        <p14:creationId xmlns:p14="http://schemas.microsoft.com/office/powerpoint/2010/main" val="346240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Differences in Hospice Care by Setting</a:t>
            </a:r>
            <a:r>
              <a:rPr lang="en-US" dirty="0"/>
              <a:t> </a:t>
            </a:r>
          </a:p>
        </p:txBody>
      </p:sp>
      <p:sp>
        <p:nvSpPr>
          <p:cNvPr id="3" name="Content Placeholder 2"/>
          <p:cNvSpPr>
            <a:spLocks noGrp="1"/>
          </p:cNvSpPr>
          <p:nvPr>
            <p:ph idx="1"/>
          </p:nvPr>
        </p:nvSpPr>
        <p:spPr>
          <a:xfrm>
            <a:off x="533400" y="1600200"/>
            <a:ext cx="8229600" cy="4525963"/>
          </a:xfrm>
        </p:spPr>
        <p:txBody>
          <a:bodyPr>
            <a:normAutofit/>
          </a:bodyPr>
          <a:lstStyle/>
          <a:p>
            <a:pPr lvl="0"/>
            <a:r>
              <a:rPr lang="en-US" dirty="0"/>
              <a:t>Hospice can be provided at home or in a nursing home, hospital, or freestanding hospice facility.</a:t>
            </a:r>
            <a:endParaRPr lang="en-US" sz="2800" dirty="0"/>
          </a:p>
          <a:p>
            <a:pPr lvl="0"/>
            <a:r>
              <a:rPr lang="en-US" dirty="0"/>
              <a:t>Hospice care is not available in all states for persons in assisted living facilities.</a:t>
            </a:r>
            <a:endParaRPr lang="en-US" sz="2800" dirty="0"/>
          </a:p>
          <a:p>
            <a:pPr lvl="0"/>
            <a:r>
              <a:rPr lang="en-US" dirty="0"/>
              <a:t>A home hospice program can work in conjunction with one or more trained family members or care partners to provide hospice care.</a:t>
            </a:r>
            <a:endParaRPr lang="en-US" sz="2800" dirty="0"/>
          </a:p>
          <a:p>
            <a:pPr lvl="1">
              <a:buFont typeface="Courier New" panose="02070309020205020404" pitchFamily="49" charset="0"/>
              <a:buChar char="o"/>
            </a:pPr>
            <a:r>
              <a:rPr lang="en-US" dirty="0"/>
              <a:t>Medical care and coordination</a:t>
            </a:r>
            <a:endParaRPr lang="en-US" sz="2400" dirty="0"/>
          </a:p>
          <a:p>
            <a:pPr lvl="1">
              <a:buFont typeface="Courier New" panose="02070309020205020404" pitchFamily="49" charset="0"/>
              <a:buChar char="o"/>
            </a:pPr>
            <a:r>
              <a:rPr lang="en-US" dirty="0"/>
              <a:t>Palliative but not curative medications</a:t>
            </a:r>
            <a:endParaRPr lang="en-US" sz="2400" dirty="0"/>
          </a:p>
        </p:txBody>
      </p:sp>
    </p:spTree>
    <p:extLst>
      <p:ext uri="{BB962C8B-B14F-4D97-AF65-F5344CB8AC3E}">
        <p14:creationId xmlns:p14="http://schemas.microsoft.com/office/powerpoint/2010/main" val="269513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umbnail photo of man lying down with hand covering his face."/>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426" r="8426"/>
          <a:stretch>
            <a:fillRect/>
          </a:stretch>
        </p:blipFill>
        <p:spPr/>
      </p:pic>
      <p:sp>
        <p:nvSpPr>
          <p:cNvPr id="2" name="Title 1"/>
          <p:cNvSpPr>
            <a:spLocks noGrp="1"/>
          </p:cNvSpPr>
          <p:nvPr>
            <p:ph type="title"/>
          </p:nvPr>
        </p:nvSpPr>
        <p:spPr/>
        <p:txBody>
          <a:bodyPr>
            <a:noAutofit/>
          </a:bodyPr>
          <a:lstStyle/>
          <a:p>
            <a:r>
              <a:rPr lang="en-US" b="1" dirty="0"/>
              <a:t>Outline</a:t>
            </a:r>
          </a:p>
        </p:txBody>
      </p:sp>
      <p:sp>
        <p:nvSpPr>
          <p:cNvPr id="3" name="Content Placeholder 2"/>
          <p:cNvSpPr>
            <a:spLocks noGrp="1"/>
          </p:cNvSpPr>
          <p:nvPr>
            <p:ph idx="1"/>
          </p:nvPr>
        </p:nvSpPr>
        <p:spPr/>
        <p:txBody>
          <a:bodyPr/>
          <a:lstStyle/>
          <a:p>
            <a:pPr lvl="0">
              <a:lnSpc>
                <a:spcPct val="130000"/>
              </a:lnSpc>
            </a:pPr>
            <a:r>
              <a:rPr lang="en-US" dirty="0"/>
              <a:t>End-stage dementia</a:t>
            </a:r>
          </a:p>
          <a:p>
            <a:pPr lvl="0">
              <a:lnSpc>
                <a:spcPct val="130000"/>
              </a:lnSpc>
            </a:pPr>
            <a:r>
              <a:rPr lang="en-US" dirty="0"/>
              <a:t>Palliative care</a:t>
            </a:r>
          </a:p>
          <a:p>
            <a:pPr lvl="0">
              <a:lnSpc>
                <a:spcPct val="130000"/>
              </a:lnSpc>
            </a:pPr>
            <a:r>
              <a:rPr lang="en-US" dirty="0"/>
              <a:t>End-of-life issues</a:t>
            </a:r>
          </a:p>
          <a:p>
            <a:pPr lvl="0">
              <a:lnSpc>
                <a:spcPct val="130000"/>
              </a:lnSpc>
            </a:pPr>
            <a:r>
              <a:rPr lang="en-US" dirty="0"/>
              <a:t>Hospice care</a:t>
            </a:r>
          </a:p>
        </p:txBody>
      </p:sp>
    </p:spTree>
    <p:extLst>
      <p:ext uri="{BB962C8B-B14F-4D97-AF65-F5344CB8AC3E}">
        <p14:creationId xmlns:p14="http://schemas.microsoft.com/office/powerpoint/2010/main" val="3054220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End-of-Life Care for PLwD from </a:t>
            </a:r>
            <a:r>
              <a:rPr lang="en-US" b="1" dirty="0" smtClean="0"/>
              <a:t>People of Color and Other Groups</a:t>
            </a:r>
            <a:endParaRPr lang="en-US" dirty="0"/>
          </a:p>
        </p:txBody>
      </p:sp>
      <p:sp>
        <p:nvSpPr>
          <p:cNvPr id="3" name="Content Placeholder 2"/>
          <p:cNvSpPr>
            <a:spLocks noGrp="1"/>
          </p:cNvSpPr>
          <p:nvPr>
            <p:ph idx="1"/>
          </p:nvPr>
        </p:nvSpPr>
        <p:spPr>
          <a:xfrm>
            <a:off x="533400" y="1600200"/>
            <a:ext cx="8229600" cy="3724096"/>
          </a:xfrm>
        </p:spPr>
        <p:txBody>
          <a:bodyPr/>
          <a:lstStyle/>
          <a:p>
            <a:pPr lvl="0"/>
            <a:r>
              <a:rPr lang="en-US" dirty="0"/>
              <a:t>Little is known about how diverse populations approach end-of-life treatment decisions (Bonner et al., 2014). </a:t>
            </a:r>
          </a:p>
          <a:p>
            <a:pPr lvl="0"/>
            <a:r>
              <a:rPr lang="en-US" dirty="0"/>
              <a:t>End-of-life care approaches are more similar than different between different ethnic groups (Connolly et al., 2012). </a:t>
            </a:r>
            <a:endParaRPr lang="en-US" dirty="0" smtClean="0"/>
          </a:p>
          <a:p>
            <a:pPr lvl="0"/>
            <a:r>
              <a:rPr lang="en-US" dirty="0" smtClean="0"/>
              <a:t>Provider </a:t>
            </a:r>
            <a:r>
              <a:rPr lang="en-US" dirty="0"/>
              <a:t>agencies for </a:t>
            </a:r>
            <a:r>
              <a:rPr lang="en-US" dirty="0" smtClean="0"/>
              <a:t>persons living with dementia </a:t>
            </a:r>
            <a:r>
              <a:rPr lang="en-US" dirty="0"/>
              <a:t>and intellectual disability are often unaware of generally accepted practices for end-of-life care (McCarron et al., 2018).</a:t>
            </a:r>
          </a:p>
          <a:p>
            <a:pPr lvl="0"/>
            <a:r>
              <a:rPr lang="en-US" dirty="0"/>
              <a:t>The American Association on Intellectual and Developmental Disabilities has a position statement on end-of-life care that should be consulted with contending with end-of-life dementia care decisions (AAIDD, 2012)</a:t>
            </a:r>
          </a:p>
          <a:p>
            <a:pPr lvl="0"/>
            <a:endParaRPr lang="en-US" dirty="0"/>
          </a:p>
        </p:txBody>
      </p:sp>
    </p:spTree>
    <p:extLst>
      <p:ext uri="{BB962C8B-B14F-4D97-AF65-F5344CB8AC3E}">
        <p14:creationId xmlns:p14="http://schemas.microsoft.com/office/powerpoint/2010/main" val="1703266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229600" cy="655638"/>
          </a:xfrm>
        </p:spPr>
        <p:txBody>
          <a:bodyPr>
            <a:noAutofit/>
          </a:bodyPr>
          <a:lstStyle/>
          <a:p>
            <a:r>
              <a:rPr lang="en-US" b="1" dirty="0"/>
              <a:t>Care Partner Issues During End-Stage Dementia</a:t>
            </a:r>
            <a:endParaRPr lang="en-US" dirty="0"/>
          </a:p>
        </p:txBody>
      </p:sp>
      <p:sp>
        <p:nvSpPr>
          <p:cNvPr id="3" name="Content Placeholder 2"/>
          <p:cNvSpPr>
            <a:spLocks noGrp="1"/>
          </p:cNvSpPr>
          <p:nvPr>
            <p:ph idx="1"/>
          </p:nvPr>
        </p:nvSpPr>
        <p:spPr>
          <a:xfrm>
            <a:off x="533400" y="1600200"/>
            <a:ext cx="8229600" cy="4525963"/>
          </a:xfrm>
        </p:spPr>
        <p:txBody>
          <a:bodyPr/>
          <a:lstStyle/>
          <a:p>
            <a:pPr lvl="0"/>
            <a:r>
              <a:rPr lang="en-US" dirty="0"/>
              <a:t>Providers can advise family members to consider bereavement counseling.</a:t>
            </a:r>
          </a:p>
          <a:p>
            <a:pPr lvl="0"/>
            <a:r>
              <a:rPr lang="en-US" dirty="0"/>
              <a:t>The psychological distress of care partners for persons with end-stage dementia is equivalent to that for care partners of persons with advanced cancer (Costa-</a:t>
            </a:r>
            <a:r>
              <a:rPr lang="en-US" dirty="0" err="1"/>
              <a:t>Requena</a:t>
            </a:r>
            <a:r>
              <a:rPr lang="en-US" dirty="0"/>
              <a:t> et al., 2015).</a:t>
            </a:r>
          </a:p>
        </p:txBody>
      </p:sp>
    </p:spTree>
    <p:extLst>
      <p:ext uri="{BB962C8B-B14F-4D97-AF65-F5344CB8AC3E}">
        <p14:creationId xmlns:p14="http://schemas.microsoft.com/office/powerpoint/2010/main" val="9714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b="1" dirty="0"/>
              <a:t>Evaluation</a:t>
            </a:r>
          </a:p>
        </p:txBody>
      </p:sp>
      <p:sp>
        <p:nvSpPr>
          <p:cNvPr id="3" name="Content Placeholder 2"/>
          <p:cNvSpPr>
            <a:spLocks noGrp="1"/>
          </p:cNvSpPr>
          <p:nvPr>
            <p:ph idx="1"/>
          </p:nvPr>
        </p:nvSpPr>
        <p:spPr>
          <a:xfrm>
            <a:off x="457200" y="1644087"/>
            <a:ext cx="8229600" cy="4299513"/>
          </a:xfrm>
        </p:spPr>
        <p:txBody>
          <a:bodyPr>
            <a:noAutofit/>
          </a:bodyPr>
          <a:lstStyle/>
          <a:p>
            <a:pPr marL="514350" lvl="0" indent="-514350">
              <a:buFont typeface="+mj-lt"/>
              <a:buAutoNum type="arabicPeriod"/>
            </a:pPr>
            <a:r>
              <a:rPr lang="en-US" b="1" dirty="0"/>
              <a:t>A person with end-stage dementia</a:t>
            </a:r>
            <a:r>
              <a:rPr lang="en-US" dirty="0"/>
              <a:t>:</a:t>
            </a:r>
          </a:p>
          <a:p>
            <a:pPr marL="971550" lvl="1" indent="-514350">
              <a:buFont typeface="+mj-lt"/>
              <a:buAutoNum type="alphaLcPeriod"/>
            </a:pPr>
            <a:r>
              <a:rPr lang="en-US" dirty="0"/>
              <a:t>May be able to ambulate without assistance</a:t>
            </a:r>
          </a:p>
          <a:p>
            <a:pPr marL="971550" lvl="1" indent="-514350">
              <a:buFont typeface="+mj-lt"/>
              <a:buAutoNum type="alphaLcPeriod"/>
            </a:pPr>
            <a:r>
              <a:rPr lang="en-US" dirty="0"/>
              <a:t>Has profound memory deficits</a:t>
            </a:r>
          </a:p>
          <a:p>
            <a:pPr marL="971550" lvl="1" indent="-514350">
              <a:buFont typeface="+mj-lt"/>
              <a:buAutoNum type="alphaLcPeriod"/>
            </a:pPr>
            <a:r>
              <a:rPr lang="en-US" dirty="0"/>
              <a:t>May retain bowel but not bladder continence</a:t>
            </a:r>
          </a:p>
          <a:p>
            <a:pPr marL="971550" lvl="1" indent="-514350">
              <a:buFont typeface="+mj-lt"/>
              <a:buAutoNum type="alphaLcPeriod"/>
            </a:pPr>
            <a:r>
              <a:rPr lang="en-US" dirty="0"/>
              <a:t>May be able to verbalize basic needs</a:t>
            </a:r>
          </a:p>
          <a:p>
            <a:pPr marL="971550" lvl="1" indent="-514350">
              <a:buFont typeface="+mj-lt"/>
              <a:buAutoNum type="alphaLcPeriod"/>
            </a:pPr>
            <a:endParaRPr lang="en-US" dirty="0"/>
          </a:p>
          <a:p>
            <a:pPr marL="514350" lvl="0" indent="-514350">
              <a:buFont typeface="+mj-lt"/>
              <a:buAutoNum type="arabicPeriod"/>
            </a:pPr>
            <a:r>
              <a:rPr lang="en-US" b="1" dirty="0"/>
              <a:t>In which of the following ways does hospice care differ from palliative care?</a:t>
            </a:r>
          </a:p>
          <a:p>
            <a:pPr marL="971550" lvl="1" indent="-514350">
              <a:buFont typeface="+mj-lt"/>
              <a:buAutoNum type="alphaLcPeriod"/>
            </a:pPr>
            <a:r>
              <a:rPr lang="en-US" dirty="0"/>
              <a:t>Only palliative care offers pain relief and management</a:t>
            </a:r>
          </a:p>
          <a:p>
            <a:pPr marL="971550" lvl="1" indent="-514350">
              <a:buFont typeface="+mj-lt"/>
              <a:buAutoNum type="alphaLcPeriod"/>
            </a:pPr>
            <a:r>
              <a:rPr lang="en-US" dirty="0"/>
              <a:t>Only hospice care offers pain relief and management</a:t>
            </a:r>
          </a:p>
          <a:p>
            <a:pPr marL="971550" lvl="1" indent="-514350">
              <a:buFont typeface="+mj-lt"/>
              <a:buAutoNum type="alphaLcPeriod"/>
            </a:pPr>
            <a:r>
              <a:rPr lang="en-US" dirty="0"/>
              <a:t>Only hospice care has specific eligibility requirements</a:t>
            </a:r>
          </a:p>
          <a:p>
            <a:pPr marL="971550" lvl="1" indent="-514350">
              <a:buFont typeface="+mj-lt"/>
              <a:buAutoNum type="alphaLcPeriod"/>
            </a:pPr>
            <a:r>
              <a:rPr lang="en-US" dirty="0"/>
              <a:t>Only palliative care offers emotional support</a:t>
            </a:r>
          </a:p>
        </p:txBody>
      </p:sp>
    </p:spTree>
    <p:extLst>
      <p:ext uri="{BB962C8B-B14F-4D97-AF65-F5344CB8AC3E}">
        <p14:creationId xmlns:p14="http://schemas.microsoft.com/office/powerpoint/2010/main" val="2644209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a:t>Evaluation (continued)</a:t>
            </a:r>
          </a:p>
        </p:txBody>
      </p:sp>
      <p:sp>
        <p:nvSpPr>
          <p:cNvPr id="3" name="Content Placeholder 2"/>
          <p:cNvSpPr>
            <a:spLocks noGrp="1"/>
          </p:cNvSpPr>
          <p:nvPr>
            <p:ph idx="1"/>
          </p:nvPr>
        </p:nvSpPr>
        <p:spPr>
          <a:xfrm>
            <a:off x="457200" y="1479495"/>
            <a:ext cx="8229600" cy="4738425"/>
          </a:xfrm>
        </p:spPr>
        <p:txBody>
          <a:bodyPr>
            <a:noAutofit/>
          </a:bodyPr>
          <a:lstStyle/>
          <a:p>
            <a:pPr marL="457200" lvl="0" indent="-457200">
              <a:lnSpc>
                <a:spcPct val="90000"/>
              </a:lnSpc>
              <a:buFont typeface="+mj-lt"/>
              <a:buAutoNum type="arabicPeriod" startAt="3"/>
            </a:pPr>
            <a:r>
              <a:rPr lang="en-US" b="1" dirty="0"/>
              <a:t>Evidence-based care consistently recommends which of the following for persons living with end-stage dementia?</a:t>
            </a:r>
          </a:p>
          <a:p>
            <a:pPr marL="914400" lvl="1" indent="-457200">
              <a:lnSpc>
                <a:spcPct val="90000"/>
              </a:lnSpc>
              <a:buFont typeface="+mj-lt"/>
              <a:buAutoNum type="alphaLcPeriod"/>
            </a:pPr>
            <a:r>
              <a:rPr lang="en-US" sz="2000" dirty="0"/>
              <a:t>Percutaneous endoscopic gastrostomy (PEG) feeding tubes</a:t>
            </a:r>
          </a:p>
          <a:p>
            <a:pPr marL="914400" lvl="1" indent="-457200">
              <a:lnSpc>
                <a:spcPct val="90000"/>
              </a:lnSpc>
              <a:buFont typeface="+mj-lt"/>
              <a:buAutoNum type="alphaLcPeriod"/>
            </a:pPr>
            <a:r>
              <a:rPr lang="en-US" sz="2000" dirty="0"/>
              <a:t>Antibiotics for treatment of pneumonia</a:t>
            </a:r>
          </a:p>
          <a:p>
            <a:pPr marL="914400" lvl="1" indent="-457200">
              <a:lnSpc>
                <a:spcPct val="90000"/>
              </a:lnSpc>
              <a:buFont typeface="+mj-lt"/>
              <a:buAutoNum type="alphaLcPeriod"/>
            </a:pPr>
            <a:r>
              <a:rPr lang="en-US" sz="2000" dirty="0"/>
              <a:t>Aggressive pain management</a:t>
            </a:r>
          </a:p>
          <a:p>
            <a:pPr marL="914400" lvl="1" indent="-457200">
              <a:lnSpc>
                <a:spcPct val="90000"/>
              </a:lnSpc>
              <a:buFont typeface="+mj-lt"/>
              <a:buAutoNum type="alphaLcPeriod"/>
            </a:pPr>
            <a:r>
              <a:rPr lang="en-US" sz="2000" dirty="0"/>
              <a:t>Parenteral hydration</a:t>
            </a:r>
          </a:p>
          <a:p>
            <a:pPr marL="914400" lvl="1" indent="-457200">
              <a:lnSpc>
                <a:spcPct val="90000"/>
              </a:lnSpc>
              <a:buFont typeface="+mj-lt"/>
              <a:buAutoNum type="alphaLcPeriod"/>
            </a:pPr>
            <a:endParaRPr lang="en-US" sz="2000" dirty="0"/>
          </a:p>
          <a:p>
            <a:pPr marL="514350" lvl="0" indent="-514350">
              <a:lnSpc>
                <a:spcPct val="90000"/>
              </a:lnSpc>
              <a:buFont typeface="+mj-lt"/>
              <a:buAutoNum type="arabicPeriod" startAt="3"/>
            </a:pPr>
            <a:r>
              <a:rPr lang="en-US" b="1" dirty="0"/>
              <a:t>The health care team providing end-of-life care for a person with dementia should:</a:t>
            </a:r>
          </a:p>
          <a:p>
            <a:pPr marL="971550" lvl="1" indent="-514350">
              <a:lnSpc>
                <a:spcPct val="90000"/>
              </a:lnSpc>
              <a:buFont typeface="+mj-lt"/>
              <a:buAutoNum type="alphaLcPeriod"/>
            </a:pPr>
            <a:r>
              <a:rPr lang="en-US" sz="2000" dirty="0"/>
              <a:t>Continue to recommend curative treatments for all medical concerns</a:t>
            </a:r>
          </a:p>
          <a:p>
            <a:pPr marL="971550" lvl="1" indent="-514350">
              <a:lnSpc>
                <a:spcPct val="90000"/>
              </a:lnSpc>
              <a:buFont typeface="+mj-lt"/>
              <a:buAutoNum type="alphaLcPeriod"/>
            </a:pPr>
            <a:r>
              <a:rPr lang="en-US" sz="2000" dirty="0"/>
              <a:t>Ensure medical treatments are consistent with the person’s end-of-life goals</a:t>
            </a:r>
          </a:p>
          <a:p>
            <a:pPr marL="971550" lvl="1" indent="-514350">
              <a:lnSpc>
                <a:spcPct val="90000"/>
              </a:lnSpc>
              <a:buFont typeface="+mj-lt"/>
              <a:buAutoNum type="alphaLcPeriod"/>
            </a:pPr>
            <a:r>
              <a:rPr lang="en-US" sz="2000" dirty="0"/>
              <a:t>Recommend anxiolytics to help calm the person</a:t>
            </a:r>
          </a:p>
          <a:p>
            <a:pPr marL="971550" lvl="1" indent="-514350">
              <a:lnSpc>
                <a:spcPct val="90000"/>
              </a:lnSpc>
              <a:buFont typeface="+mj-lt"/>
              <a:buAutoNum type="alphaLcPeriod"/>
            </a:pPr>
            <a:r>
              <a:rPr lang="en-US" sz="2000" dirty="0"/>
              <a:t>All of the above</a:t>
            </a:r>
          </a:p>
        </p:txBody>
      </p:sp>
    </p:spTree>
    <p:extLst>
      <p:ext uri="{BB962C8B-B14F-4D97-AF65-F5344CB8AC3E}">
        <p14:creationId xmlns:p14="http://schemas.microsoft.com/office/powerpoint/2010/main" val="2644209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487680"/>
            <a:ext cx="6473952" cy="527304"/>
          </a:xfrm>
        </p:spPr>
        <p:txBody>
          <a:bodyPr>
            <a:normAutofit/>
          </a:bodyPr>
          <a:lstStyle/>
          <a:p>
            <a:r>
              <a:rPr lang="en-US" b="1" dirty="0"/>
              <a:t>Acknowledgements</a:t>
            </a:r>
          </a:p>
        </p:txBody>
      </p:sp>
      <p:sp>
        <p:nvSpPr>
          <p:cNvPr id="9" name="Content Placeholder 2"/>
          <p:cNvSpPr>
            <a:spLocks noGrp="1"/>
          </p:cNvSpPr>
          <p:nvPr>
            <p:ph idx="1"/>
          </p:nvPr>
        </p:nvSpPr>
        <p:spPr>
          <a:xfrm>
            <a:off x="228600" y="1225296"/>
            <a:ext cx="8787384" cy="5099304"/>
          </a:xfrm>
        </p:spPr>
        <p:txBody>
          <a:bodyPr vert="horz" lIns="91440" tIns="45720" rIns="91440" bIns="45720" rtlCol="0" anchor="t">
            <a:noAutofit/>
          </a:bodyPr>
          <a:lstStyle/>
          <a:p>
            <a:pPr marL="0" indent="0">
              <a:spcBef>
                <a:spcPts val="0"/>
              </a:spcBef>
              <a:spcAft>
                <a:spcPts val="1000"/>
              </a:spcAft>
              <a:buNone/>
            </a:pPr>
            <a:r>
              <a:rPr lang="en-US" sz="1400" dirty="0"/>
              <a:t>This module was prepared for the U.S. Department of Health and Human Services (HHS), Health Resources and Services Administration (HRSA), by The Bizzell Group, LLC, under contract number HHSH25034002T/HHSH250201400075I. </a:t>
            </a:r>
          </a:p>
          <a:p>
            <a:pPr marL="0" indent="0">
              <a:spcBef>
                <a:spcPts val="0"/>
              </a:spcBef>
              <a:spcAft>
                <a:spcPts val="1000"/>
              </a:spcAft>
              <a:buNone/>
            </a:pPr>
            <a:r>
              <a:rPr lang="en-US" sz="1400" dirty="0"/>
              <a:t>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 </a:t>
            </a:r>
            <a:r>
              <a:rPr lang="en-US" sz="1400" dirty="0"/>
              <a:t>Professor of Medicine, Perelman School of Medicine, University of Pennsylvania;</a:t>
            </a:r>
            <a:r>
              <a:rPr lang="en-US" sz="1400" b="1" dirty="0"/>
              <a:t> 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PharmD,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Practices.</a:t>
            </a:r>
          </a:p>
          <a:p>
            <a:pPr marL="0" indent="0">
              <a:spcBef>
                <a:spcPts val="0"/>
              </a:spcBef>
              <a:spcAft>
                <a:spcPts val="1000"/>
              </a:spcAft>
              <a:buNone/>
            </a:pPr>
            <a:endParaRPr lang="en-US" sz="1450" dirty="0"/>
          </a:p>
        </p:txBody>
      </p:sp>
    </p:spTree>
    <p:extLst>
      <p:ext uri="{BB962C8B-B14F-4D97-AF65-F5344CB8AC3E}">
        <p14:creationId xmlns:p14="http://schemas.microsoft.com/office/powerpoint/2010/main" val="3960175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ctr"/>
            <a:r>
              <a:rPr lang="en-US" sz="2400" dirty="0">
                <a:solidFill>
                  <a:schemeClr val="tx1"/>
                </a:solidFill>
              </a:rPr>
              <a:t>Brought to you by the </a:t>
            </a:r>
            <a:br>
              <a:rPr lang="en-US" sz="2400" dirty="0">
                <a:solidFill>
                  <a:schemeClr val="tx1"/>
                </a:solidFill>
              </a:rPr>
            </a:br>
            <a:r>
              <a:rPr lang="en-US" sz="2400" dirty="0">
                <a:solidFill>
                  <a:schemeClr val="tx1"/>
                </a:solidFill>
              </a:rPr>
              <a:t>U.S. Department of Health and Human Services,</a:t>
            </a:r>
            <a:br>
              <a:rPr lang="en-US" sz="2400" dirty="0">
                <a:solidFill>
                  <a:schemeClr val="tx1"/>
                </a:solidFill>
              </a:rPr>
            </a:br>
            <a:r>
              <a:rPr lang="en-US" sz="2400" dirty="0">
                <a:solidFill>
                  <a:schemeClr val="tx1"/>
                </a:solidFill>
              </a:rPr>
              <a:t>Health 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8" name="Picture Placeholder 7"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271622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normAutofit fontScale="92500"/>
          </a:bodyPr>
          <a:lstStyle/>
          <a:p>
            <a:pPr marL="0" indent="0">
              <a:buNone/>
            </a:pPr>
            <a:r>
              <a:rPr lang="en-US" dirty="0"/>
              <a:t>After completing this module, participants will be able to:</a:t>
            </a:r>
          </a:p>
          <a:p>
            <a:pPr lvl="0"/>
            <a:r>
              <a:rPr lang="en-US" dirty="0"/>
              <a:t>List signs and symptoms of end-stage dementia.</a:t>
            </a:r>
          </a:p>
          <a:p>
            <a:pPr lvl="0"/>
            <a:r>
              <a:rPr lang="en-US" dirty="0"/>
              <a:t>Articulate how palliative care differs from hospice care.</a:t>
            </a:r>
          </a:p>
          <a:p>
            <a:pPr lvl="0"/>
            <a:r>
              <a:rPr lang="en-US" dirty="0"/>
              <a:t>Explain several end-of-life goals for the persons living with dementia (PLwD).</a:t>
            </a:r>
          </a:p>
          <a:p>
            <a:pPr lvl="0"/>
            <a:r>
              <a:rPr lang="en-US" dirty="0"/>
              <a:t>Describe the role of the health care team in end-of-life care.</a:t>
            </a:r>
          </a:p>
        </p:txBody>
      </p:sp>
    </p:spTree>
    <p:extLst>
      <p:ext uri="{BB962C8B-B14F-4D97-AF65-F5344CB8AC3E}">
        <p14:creationId xmlns:p14="http://schemas.microsoft.com/office/powerpoint/2010/main" val="396351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a:t>
            </a:r>
            <a:r>
              <a:rPr lang="en-US" baseline="0" dirty="0"/>
              <a:t> – Senior man in wheelchair</a:t>
            </a:r>
            <a:endParaRPr lang="en-US" dirty="0"/>
          </a:p>
        </p:txBody>
      </p:sp>
      <p:pic>
        <p:nvPicPr>
          <p:cNvPr id="5" name="Content Placeholder 4" descr="Man in wheelchair looking out of a windo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34199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Take-Home Messages</a:t>
            </a:r>
          </a:p>
        </p:txBody>
      </p:sp>
      <p:sp>
        <p:nvSpPr>
          <p:cNvPr id="3" name="Content Placeholder 2"/>
          <p:cNvSpPr>
            <a:spLocks noGrp="1"/>
          </p:cNvSpPr>
          <p:nvPr>
            <p:ph idx="1"/>
          </p:nvPr>
        </p:nvSpPr>
        <p:spPr/>
        <p:txBody>
          <a:bodyPr>
            <a:normAutofit lnSpcReduction="10000"/>
          </a:bodyPr>
          <a:lstStyle/>
          <a:p>
            <a:pPr lvl="0"/>
            <a:r>
              <a:rPr lang="en-US" dirty="0"/>
              <a:t>Persons living with </a:t>
            </a:r>
            <a:r>
              <a:rPr lang="en-US" dirty="0" smtClean="0"/>
              <a:t>late stage </a:t>
            </a:r>
            <a:r>
              <a:rPr lang="en-US" dirty="0"/>
              <a:t>dementia should be considered candidates for hospice care.</a:t>
            </a:r>
          </a:p>
          <a:p>
            <a:pPr lvl="0"/>
            <a:r>
              <a:rPr lang="en-US" dirty="0"/>
              <a:t>Hospice care is a Medicare benefit that requires </a:t>
            </a:r>
            <a:r>
              <a:rPr lang="en-US" dirty="0" smtClean="0"/>
              <a:t>declining </a:t>
            </a:r>
            <a:r>
              <a:rPr lang="en-US" dirty="0"/>
              <a:t>active aggressive therapeutic treatment.</a:t>
            </a:r>
          </a:p>
          <a:p>
            <a:pPr lvl="0"/>
            <a:r>
              <a:rPr lang="en-US" dirty="0"/>
              <a:t>As dementia progresses and quality of life decreases, the value placed </a:t>
            </a:r>
            <a:r>
              <a:rPr lang="en-US" dirty="0" smtClean="0"/>
              <a:t>by the person on </a:t>
            </a:r>
            <a:r>
              <a:rPr lang="en-US" dirty="0"/>
              <a:t>living longer </a:t>
            </a:r>
            <a:r>
              <a:rPr lang="en-US" dirty="0" smtClean="0"/>
              <a:t>may </a:t>
            </a:r>
            <a:r>
              <a:rPr lang="en-US" dirty="0"/>
              <a:t>change.</a:t>
            </a:r>
          </a:p>
        </p:txBody>
      </p:sp>
    </p:spTree>
    <p:extLst>
      <p:ext uri="{BB962C8B-B14F-4D97-AF65-F5344CB8AC3E}">
        <p14:creationId xmlns:p14="http://schemas.microsoft.com/office/powerpoint/2010/main" val="408310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umbnail photo of man lying down with hand covering his face."/>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426" r="8426"/>
          <a:stretch>
            <a:fillRect/>
          </a:stretch>
        </p:blipFill>
        <p:spPr/>
      </p:pic>
      <p:sp>
        <p:nvSpPr>
          <p:cNvPr id="2" name="Title 1"/>
          <p:cNvSpPr>
            <a:spLocks noGrp="1"/>
          </p:cNvSpPr>
          <p:nvPr>
            <p:ph type="title"/>
          </p:nvPr>
        </p:nvSpPr>
        <p:spPr/>
        <p:txBody>
          <a:bodyPr>
            <a:noAutofit/>
          </a:bodyPr>
          <a:lstStyle/>
          <a:p>
            <a:r>
              <a:rPr lang="en-US" b="1" dirty="0"/>
              <a:t>Outline</a:t>
            </a:r>
            <a:r>
              <a:rPr lang="en-US" b="1" dirty="0">
                <a:solidFill>
                  <a:schemeClr val="bg1"/>
                </a:solidFill>
              </a:rPr>
              <a:t> </a:t>
            </a:r>
          </a:p>
        </p:txBody>
      </p:sp>
      <p:sp>
        <p:nvSpPr>
          <p:cNvPr id="3" name="Content Placeholder 2">
            <a:extLst>
              <a:ext uri="{FF2B5EF4-FFF2-40B4-BE49-F238E27FC236}">
                <a16:creationId xmlns:a16="http://schemas.microsoft.com/office/drawing/2014/main" id="{F525488A-6562-444B-85B8-81466301845F}"/>
              </a:ext>
            </a:extLst>
          </p:cNvPr>
          <p:cNvSpPr>
            <a:spLocks noGrp="1"/>
          </p:cNvSpPr>
          <p:nvPr>
            <p:ph idx="1"/>
          </p:nvPr>
        </p:nvSpPr>
        <p:spPr>
          <a:xfrm>
            <a:off x="457200" y="1560945"/>
            <a:ext cx="8229600" cy="1877437"/>
          </a:xfrm>
        </p:spPr>
        <p:txBody>
          <a:bodyPr/>
          <a:lstStyle/>
          <a:p>
            <a:pPr lvl="0">
              <a:lnSpc>
                <a:spcPct val="130000"/>
              </a:lnSpc>
            </a:pPr>
            <a:r>
              <a:rPr lang="en-US" b="1" dirty="0"/>
              <a:t>End-stage dementia</a:t>
            </a:r>
          </a:p>
          <a:p>
            <a:pPr lvl="0">
              <a:lnSpc>
                <a:spcPct val="130000"/>
              </a:lnSpc>
            </a:pPr>
            <a:r>
              <a:rPr lang="en-US" dirty="0"/>
              <a:t>Palliative care</a:t>
            </a:r>
          </a:p>
          <a:p>
            <a:pPr lvl="0">
              <a:lnSpc>
                <a:spcPct val="130000"/>
              </a:lnSpc>
            </a:pPr>
            <a:r>
              <a:rPr lang="en-US" dirty="0"/>
              <a:t>End-of-life issues</a:t>
            </a:r>
          </a:p>
          <a:p>
            <a:pPr lvl="0">
              <a:lnSpc>
                <a:spcPct val="130000"/>
              </a:lnSpc>
            </a:pPr>
            <a:r>
              <a:rPr lang="en-US" dirty="0"/>
              <a:t>Hospice care</a:t>
            </a:r>
          </a:p>
        </p:txBody>
      </p:sp>
    </p:spTree>
    <p:extLst>
      <p:ext uri="{BB962C8B-B14F-4D97-AF65-F5344CB8AC3E}">
        <p14:creationId xmlns:p14="http://schemas.microsoft.com/office/powerpoint/2010/main" val="232633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548640"/>
          </a:xfrm>
        </p:spPr>
        <p:txBody>
          <a:bodyPr>
            <a:normAutofit/>
          </a:bodyPr>
          <a:lstStyle/>
          <a:p>
            <a:r>
              <a:rPr lang="en-US" b="1" dirty="0"/>
              <a:t>Introduction and Overview</a:t>
            </a:r>
          </a:p>
        </p:txBody>
      </p:sp>
      <p:sp>
        <p:nvSpPr>
          <p:cNvPr id="3" name="Content Placeholder 2"/>
          <p:cNvSpPr>
            <a:spLocks noGrp="1"/>
          </p:cNvSpPr>
          <p:nvPr>
            <p:ph idx="1"/>
          </p:nvPr>
        </p:nvSpPr>
        <p:spPr>
          <a:xfrm>
            <a:off x="457200" y="1463040"/>
            <a:ext cx="8229600" cy="3931920"/>
          </a:xfrm>
        </p:spPr>
        <p:txBody>
          <a:bodyPr>
            <a:noAutofit/>
          </a:bodyPr>
          <a:lstStyle/>
          <a:p>
            <a:pPr lvl="0"/>
            <a:r>
              <a:rPr lang="en-US" dirty="0"/>
              <a:t>The estimated length of survival from diagnosis of dementia to death ranges from 3 to 12 years (</a:t>
            </a:r>
            <a:r>
              <a:rPr lang="en-US" dirty="0" err="1"/>
              <a:t>Sekerak</a:t>
            </a:r>
            <a:r>
              <a:rPr lang="en-US" dirty="0"/>
              <a:t> &amp; Stewart, 2014; Todd et al., 2013; Wolf-Klein et al., 2007).</a:t>
            </a:r>
          </a:p>
          <a:p>
            <a:pPr lvl="1">
              <a:buFont typeface="Courier New" panose="02070309020205020404" pitchFamily="49" charset="0"/>
              <a:buChar char="o"/>
            </a:pPr>
            <a:r>
              <a:rPr lang="en-US" dirty="0"/>
              <a:t>Many consider all types of dementia a terminal illness (Mitchell et al., 2009; Wolf-Klein et al., 2007).</a:t>
            </a:r>
          </a:p>
          <a:p>
            <a:pPr lvl="1">
              <a:buFont typeface="Courier New" panose="02070309020205020404" pitchFamily="49" charset="0"/>
              <a:buChar char="o"/>
            </a:pPr>
            <a:r>
              <a:rPr lang="en-US" dirty="0"/>
              <a:t>Survival rates differ depending upon type of dementia.</a:t>
            </a:r>
          </a:p>
          <a:p>
            <a:pPr lvl="0"/>
            <a:r>
              <a:rPr lang="en-US" dirty="0"/>
              <a:t>Family members, </a:t>
            </a:r>
            <a:r>
              <a:rPr lang="en-US" dirty="0" smtClean="0"/>
              <a:t>care partners </a:t>
            </a:r>
            <a:r>
              <a:rPr lang="en-US" dirty="0"/>
              <a:t>and PLwD may have contradicting sets of goals for end-of-life care: prolong quantity of life at all costs vs. provide pain-free comfort.</a:t>
            </a:r>
          </a:p>
          <a:p>
            <a:pPr lvl="1">
              <a:buFont typeface="Courier New" panose="02070309020205020404" pitchFamily="49" charset="0"/>
              <a:buChar char="o"/>
            </a:pPr>
            <a:r>
              <a:rPr lang="en-US" dirty="0"/>
              <a:t>Palliative care can be provided throughout the course of dementia.</a:t>
            </a:r>
          </a:p>
          <a:p>
            <a:pPr lvl="1">
              <a:buFont typeface="Courier New" panose="02070309020205020404" pitchFamily="49" charset="0"/>
              <a:buChar char="o"/>
            </a:pPr>
            <a:r>
              <a:rPr lang="en-US" dirty="0"/>
              <a:t>Hospice care is usually provided during final 6 months of life.</a:t>
            </a:r>
          </a:p>
        </p:txBody>
      </p:sp>
    </p:spTree>
    <p:extLst>
      <p:ext uri="{BB962C8B-B14F-4D97-AF65-F5344CB8AC3E}">
        <p14:creationId xmlns:p14="http://schemas.microsoft.com/office/powerpoint/2010/main" val="33130667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67234D7727749955A18EB9CD6DB92" ma:contentTypeVersion="28" ma:contentTypeDescription="Create a new document." ma:contentTypeScope="" ma:versionID="ae945d43b0cbc4503d01322433cae909">
  <xsd:schema xmlns:xsd="http://www.w3.org/2001/XMLSchema" xmlns:xs="http://www.w3.org/2001/XMLSchema" xmlns:p="http://schemas.microsoft.com/office/2006/metadata/properties" targetNamespace="http://schemas.microsoft.com/office/2006/metadata/properties" ma:root="true" ma:fieldsID="d53a2edc3d9b1cc909dce531124bd5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3ff120d-8bd5-4291-a148-70db8d7e9204" ContentTypeId="0x01" PreviousValue="false"/>
</file>

<file path=customXml/itemProps1.xml><?xml version="1.0" encoding="utf-8"?>
<ds:datastoreItem xmlns:ds="http://schemas.openxmlformats.org/officeDocument/2006/customXml" ds:itemID="{B8260432-020A-44CE-8F9E-F2F917BFA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BC4F60-3765-4F00-969F-46EA13634D1A}">
  <ds:schemaRefs>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CC294A8-2AA2-49E9-94E9-0A5E51077D37}">
  <ds:schemaRefs>
    <ds:schemaRef ds:uri="http://schemas.microsoft.com/sharepoint/v3/contenttype/forms"/>
  </ds:schemaRefs>
</ds:datastoreItem>
</file>

<file path=customXml/itemProps4.xml><?xml version="1.0" encoding="utf-8"?>
<ds:datastoreItem xmlns:ds="http://schemas.openxmlformats.org/officeDocument/2006/customXml" ds:itemID="{15C69B23-876A-4741-95F2-474D642873D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997</TotalTime>
  <Words>2684</Words>
  <Application>Microsoft Office PowerPoint</Application>
  <PresentationFormat>On-screen Show (4:3)</PresentationFormat>
  <Paragraphs>258</Paragraphs>
  <Slides>45</Slides>
  <Notes>45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Courier New</vt:lpstr>
      <vt:lpstr>Times New Roman</vt:lpstr>
      <vt:lpstr>1_Office Theme</vt:lpstr>
      <vt:lpstr>2_Office Theme</vt:lpstr>
      <vt:lpstr>Palliative and End-of-Life Care for Persons Living with Dementia  MODULE 12 </vt:lpstr>
      <vt:lpstr>Copyright Language</vt:lpstr>
      <vt:lpstr>Photo – Young man by senior man’s hospital bed</vt:lpstr>
      <vt:lpstr>Outline</vt:lpstr>
      <vt:lpstr>Learning Objectives</vt:lpstr>
      <vt:lpstr>Photo – Senior man in wheelchair</vt:lpstr>
      <vt:lpstr>Key Take-Home Messages</vt:lpstr>
      <vt:lpstr>Outline </vt:lpstr>
      <vt:lpstr>Introduction and Overview</vt:lpstr>
      <vt:lpstr>Photo – Senior man lying down in apparent pain</vt:lpstr>
      <vt:lpstr>Manifestations of End-Stage Dementia</vt:lpstr>
      <vt:lpstr>Manifestations of End-Stage Dementia (continued)</vt:lpstr>
      <vt:lpstr>End-of-Life Goals</vt:lpstr>
      <vt:lpstr>Photo – Senior woman</vt:lpstr>
      <vt:lpstr>Behavioral and Psychological Symptoms of End-Stage Dementia</vt:lpstr>
      <vt:lpstr>Role of the Health Care Team During End-of-Life Care </vt:lpstr>
      <vt:lpstr>Outline.</vt:lpstr>
      <vt:lpstr>Continuum of Care for PLwD</vt:lpstr>
      <vt:lpstr>Photo – Senior man being helped out of a wheelchair</vt:lpstr>
      <vt:lpstr>Defining Palliative Care</vt:lpstr>
      <vt:lpstr>Distinguishing Palliative Care from Hospice Care </vt:lpstr>
      <vt:lpstr>Palliative Care Addresses Quality-of-Life Issues</vt:lpstr>
      <vt:lpstr>Where and by Whom Palliative Care is Provided </vt:lpstr>
      <vt:lpstr>Barriers to the Use of Palliative Care</vt:lpstr>
      <vt:lpstr>Outline*</vt:lpstr>
      <vt:lpstr>The Role of Percutaneous Endoscopic Gastrostomy Feeding Tubes in Advanced Dementia</vt:lpstr>
      <vt:lpstr>Medication Management</vt:lpstr>
      <vt:lpstr>Photo – Senior man instructed on use of pill container</vt:lpstr>
      <vt:lpstr>Medical and Psychiatric Issues</vt:lpstr>
      <vt:lpstr>Photo – Senior man</vt:lpstr>
      <vt:lpstr>Outline#</vt:lpstr>
      <vt:lpstr>Hospice Care</vt:lpstr>
      <vt:lpstr>When to Consider Hospice Care </vt:lpstr>
      <vt:lpstr>Photo – Senior man watching over sleeping senior woman</vt:lpstr>
      <vt:lpstr>When to Consider Hospice Care in Persons with End-Stage FTD</vt:lpstr>
      <vt:lpstr>Barriers to Acceptance of Hospice Care </vt:lpstr>
      <vt:lpstr>Prognostication Difficulties Associated with  Hospice Care </vt:lpstr>
      <vt:lpstr>Photo – Senior woman looking out the window</vt:lpstr>
      <vt:lpstr>Differences in Hospice Care by Setting </vt:lpstr>
      <vt:lpstr>End-of-Life Care for PLwD from People of Color and Other Groups</vt:lpstr>
      <vt:lpstr>Care Partner Issues During End-Stage Dementia</vt:lpstr>
      <vt:lpstr>Evaluation</vt:lpstr>
      <vt:lpstr>Evaluation (continued)</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and End-of-Life Care for Persons Living With Dementia - Module 12</dc:title>
  <dc:subject>Palliative and End-of-Life Care for Persons Living With Dementia - Module 12</dc:subject>
  <dc:creator>Department of Health and Human Services;Health Resources and Services Administration</dc:creator>
  <cp:keywords>Department of Health and Human Services; Health Resources and Services Administration; Palliative Care; End-of-Life Care; Persons Living With Dementia; PLwD; Module 12; End-stage dementia; End-of-life issues; Hospice Care;</cp:keywords>
  <cp:lastModifiedBy>Cummings, Mackenzie (HRSA)</cp:lastModifiedBy>
  <cp:revision>45</cp:revision>
  <dcterms:modified xsi:type="dcterms:W3CDTF">2018-12-13T16:00:59Z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0x01010048F67234D7727749955A18EB9CD6DB92</vt:lpwstr>
  </property>
</Properties>
</file>