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3" r:id="rId6"/>
  </p:sldMasterIdLst>
  <p:notesMasterIdLst>
    <p:notesMasterId r:id="rId55"/>
  </p:notesMasterIdLst>
  <p:sldIdLst>
    <p:sldId id="312" r:id="rId7"/>
    <p:sldId id="292" r:id="rId8"/>
    <p:sldId id="307" r:id="rId9"/>
    <p:sldId id="293" r:id="rId10"/>
    <p:sldId id="258" r:id="rId11"/>
    <p:sldId id="259" r:id="rId12"/>
    <p:sldId id="308" r:id="rId13"/>
    <p:sldId id="294" r:id="rId14"/>
    <p:sldId id="260" r:id="rId15"/>
    <p:sldId id="261" r:id="rId16"/>
    <p:sldId id="309" r:id="rId17"/>
    <p:sldId id="295" r:id="rId18"/>
    <p:sldId id="262" r:id="rId19"/>
    <p:sldId id="300" r:id="rId20"/>
    <p:sldId id="263" r:id="rId21"/>
    <p:sldId id="264" r:id="rId22"/>
    <p:sldId id="265" r:id="rId23"/>
    <p:sldId id="301" r:id="rId24"/>
    <p:sldId id="266" r:id="rId25"/>
    <p:sldId id="267" r:id="rId26"/>
    <p:sldId id="296" r:id="rId27"/>
    <p:sldId id="268" r:id="rId28"/>
    <p:sldId id="269" r:id="rId29"/>
    <p:sldId id="270" r:id="rId30"/>
    <p:sldId id="271" r:id="rId31"/>
    <p:sldId id="310" r:id="rId32"/>
    <p:sldId id="297" r:id="rId33"/>
    <p:sldId id="272" r:id="rId34"/>
    <p:sldId id="273" r:id="rId35"/>
    <p:sldId id="274" r:id="rId36"/>
    <p:sldId id="303" r:id="rId37"/>
    <p:sldId id="275" r:id="rId38"/>
    <p:sldId id="298" r:id="rId39"/>
    <p:sldId id="283" r:id="rId40"/>
    <p:sldId id="304" r:id="rId41"/>
    <p:sldId id="276" r:id="rId42"/>
    <p:sldId id="277" r:id="rId43"/>
    <p:sldId id="278" r:id="rId44"/>
    <p:sldId id="305" r:id="rId45"/>
    <p:sldId id="285" r:id="rId46"/>
    <p:sldId id="286" r:id="rId47"/>
    <p:sldId id="306" r:id="rId48"/>
    <p:sldId id="287" r:id="rId49"/>
    <p:sldId id="288" r:id="rId50"/>
    <p:sldId id="299" r:id="rId51"/>
    <p:sldId id="289" r:id="rId52"/>
    <p:sldId id="290" r:id="rId53"/>
    <p:sldId id="31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008">
          <p15:clr>
            <a:srgbClr val="A4A3A4"/>
          </p15:clr>
        </p15:guide>
        <p15:guide id="4" orient="horz" pos="576">
          <p15:clr>
            <a:srgbClr val="A4A3A4"/>
          </p15:clr>
        </p15:guide>
        <p15:guide id="5" orient="horz" pos="720" userDrawn="1">
          <p15:clr>
            <a:srgbClr val="A4A3A4"/>
          </p15:clr>
        </p15:guide>
        <p15:guide id="6" pos="384">
          <p15:clr>
            <a:srgbClr val="A4A3A4"/>
          </p15:clr>
        </p15:guide>
        <p15:guide id="7" pos="292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e schneider" initials="l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2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47" autoAdjust="0"/>
  </p:normalViewPr>
  <p:slideViewPr>
    <p:cSldViewPr snapToGrid="0">
      <p:cViewPr varScale="1">
        <p:scale>
          <a:sx n="104" d="100"/>
          <a:sy n="104" d="100"/>
        </p:scale>
        <p:origin x="1446" y="126"/>
      </p:cViewPr>
      <p:guideLst>
        <p:guide orient="horz" pos="2160"/>
        <p:guide pos="2880"/>
        <p:guide orient="horz" pos="1008"/>
        <p:guide orient="horz" pos="576"/>
        <p:guide orient="horz" pos="720"/>
        <p:guide pos="384"/>
        <p:guide pos="292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97DCE-264D-460C-AE39-1BCCBA0BEDBB}" type="datetimeFigureOut">
              <a:rPr lang="en-US" smtClean="0"/>
              <a:pPr/>
              <a:t>12/13/2018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08369-21AE-4C57-AEDE-6BEFCC98BEB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a:t>
            </a:fld>
            <a:endParaRPr lang="en-US"/>
          </a:p>
        </p:txBody>
      </p:sp>
    </p:spTree>
    <p:extLst>
      <p:ext uri="{BB962C8B-B14F-4D97-AF65-F5344CB8AC3E}">
        <p14:creationId xmlns:p14="http://schemas.microsoft.com/office/powerpoint/2010/main" val="1587436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10</a:t>
            </a:fld>
            <a:endParaRPr lang="en-US"/>
          </a:p>
        </p:txBody>
      </p:sp>
    </p:spTree>
    <p:extLst>
      <p:ext uri="{BB962C8B-B14F-4D97-AF65-F5344CB8AC3E}">
        <p14:creationId xmlns:p14="http://schemas.microsoft.com/office/powerpoint/2010/main" val="3035522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11</a:t>
            </a:fld>
            <a:endParaRPr lang="en-US"/>
          </a:p>
        </p:txBody>
      </p:sp>
    </p:spTree>
    <p:extLst>
      <p:ext uri="{BB962C8B-B14F-4D97-AF65-F5344CB8AC3E}">
        <p14:creationId xmlns:p14="http://schemas.microsoft.com/office/powerpoint/2010/main" val="2817317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12</a:t>
            </a:fld>
            <a:endParaRPr lang="en-US"/>
          </a:p>
        </p:txBody>
      </p:sp>
    </p:spTree>
    <p:extLst>
      <p:ext uri="{BB962C8B-B14F-4D97-AF65-F5344CB8AC3E}">
        <p14:creationId xmlns:p14="http://schemas.microsoft.com/office/powerpoint/2010/main" val="1727064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124200"/>
            <a:ext cx="5486400" cy="3600450"/>
          </a:xfrm>
        </p:spPr>
        <p:txBody>
          <a:bodyPr/>
          <a:lstStyle/>
          <a:p>
            <a:endParaRPr lang="en-US" u="none"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13</a:t>
            </a:fld>
            <a:endParaRPr lang="en-US"/>
          </a:p>
        </p:txBody>
      </p:sp>
    </p:spTree>
    <p:extLst>
      <p:ext uri="{BB962C8B-B14F-4D97-AF65-F5344CB8AC3E}">
        <p14:creationId xmlns:p14="http://schemas.microsoft.com/office/powerpoint/2010/main" val="2109995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14</a:t>
            </a:fld>
            <a:endParaRPr lang="en-US"/>
          </a:p>
        </p:txBody>
      </p:sp>
    </p:spTree>
    <p:extLst>
      <p:ext uri="{BB962C8B-B14F-4D97-AF65-F5344CB8AC3E}">
        <p14:creationId xmlns:p14="http://schemas.microsoft.com/office/powerpoint/2010/main" val="648719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15</a:t>
            </a:fld>
            <a:endParaRPr lang="en-US"/>
          </a:p>
        </p:txBody>
      </p:sp>
    </p:spTree>
    <p:extLst>
      <p:ext uri="{BB962C8B-B14F-4D97-AF65-F5344CB8AC3E}">
        <p14:creationId xmlns:p14="http://schemas.microsoft.com/office/powerpoint/2010/main" val="1869571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16</a:t>
            </a:fld>
            <a:endParaRPr lang="en-US"/>
          </a:p>
        </p:txBody>
      </p:sp>
    </p:spTree>
    <p:extLst>
      <p:ext uri="{BB962C8B-B14F-4D97-AF65-F5344CB8AC3E}">
        <p14:creationId xmlns:p14="http://schemas.microsoft.com/office/powerpoint/2010/main" val="1707650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17</a:t>
            </a:fld>
            <a:endParaRPr lang="en-US"/>
          </a:p>
        </p:txBody>
      </p:sp>
    </p:spTree>
    <p:extLst>
      <p:ext uri="{BB962C8B-B14F-4D97-AF65-F5344CB8AC3E}">
        <p14:creationId xmlns:p14="http://schemas.microsoft.com/office/powerpoint/2010/main" val="2798302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18</a:t>
            </a:fld>
            <a:endParaRPr lang="en-US"/>
          </a:p>
        </p:txBody>
      </p:sp>
    </p:spTree>
    <p:extLst>
      <p:ext uri="{BB962C8B-B14F-4D97-AF65-F5344CB8AC3E}">
        <p14:creationId xmlns:p14="http://schemas.microsoft.com/office/powerpoint/2010/main" val="648719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pPr lvl="0"/>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19</a:t>
            </a:fld>
            <a:endParaRPr lang="en-US"/>
          </a:p>
        </p:txBody>
      </p:sp>
    </p:spTree>
    <p:extLst>
      <p:ext uri="{BB962C8B-B14F-4D97-AF65-F5344CB8AC3E}">
        <p14:creationId xmlns:p14="http://schemas.microsoft.com/office/powerpoint/2010/main" val="49664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2</a:t>
            </a:fld>
            <a:endParaRPr lang="en-US"/>
          </a:p>
        </p:txBody>
      </p:sp>
    </p:spTree>
    <p:extLst>
      <p:ext uri="{BB962C8B-B14F-4D97-AF65-F5344CB8AC3E}">
        <p14:creationId xmlns:p14="http://schemas.microsoft.com/office/powerpoint/2010/main" val="2918801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20</a:t>
            </a:fld>
            <a:endParaRPr lang="en-US"/>
          </a:p>
        </p:txBody>
      </p:sp>
    </p:spTree>
    <p:extLst>
      <p:ext uri="{BB962C8B-B14F-4D97-AF65-F5344CB8AC3E}">
        <p14:creationId xmlns:p14="http://schemas.microsoft.com/office/powerpoint/2010/main" val="278078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21</a:t>
            </a:fld>
            <a:endParaRPr lang="en-US"/>
          </a:p>
        </p:txBody>
      </p:sp>
    </p:spTree>
    <p:extLst>
      <p:ext uri="{BB962C8B-B14F-4D97-AF65-F5344CB8AC3E}">
        <p14:creationId xmlns:p14="http://schemas.microsoft.com/office/powerpoint/2010/main" val="3349153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22</a:t>
            </a:fld>
            <a:endParaRPr lang="en-US"/>
          </a:p>
        </p:txBody>
      </p:sp>
    </p:spTree>
    <p:extLst>
      <p:ext uri="{BB962C8B-B14F-4D97-AF65-F5344CB8AC3E}">
        <p14:creationId xmlns:p14="http://schemas.microsoft.com/office/powerpoint/2010/main" val="1157265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23</a:t>
            </a:fld>
            <a:endParaRPr lang="en-US" dirty="0"/>
          </a:p>
        </p:txBody>
      </p:sp>
    </p:spTree>
    <p:extLst>
      <p:ext uri="{BB962C8B-B14F-4D97-AF65-F5344CB8AC3E}">
        <p14:creationId xmlns:p14="http://schemas.microsoft.com/office/powerpoint/2010/main" val="2340227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24</a:t>
            </a:fld>
            <a:endParaRPr lang="en-US"/>
          </a:p>
        </p:txBody>
      </p:sp>
    </p:spTree>
    <p:extLst>
      <p:ext uri="{BB962C8B-B14F-4D97-AF65-F5344CB8AC3E}">
        <p14:creationId xmlns:p14="http://schemas.microsoft.com/office/powerpoint/2010/main" val="2375409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25</a:t>
            </a:fld>
            <a:endParaRPr lang="en-US"/>
          </a:p>
        </p:txBody>
      </p:sp>
    </p:spTree>
    <p:extLst>
      <p:ext uri="{BB962C8B-B14F-4D97-AF65-F5344CB8AC3E}">
        <p14:creationId xmlns:p14="http://schemas.microsoft.com/office/powerpoint/2010/main" val="1902469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26</a:t>
            </a:fld>
            <a:endParaRPr lang="en-US"/>
          </a:p>
        </p:txBody>
      </p:sp>
    </p:spTree>
    <p:extLst>
      <p:ext uri="{BB962C8B-B14F-4D97-AF65-F5344CB8AC3E}">
        <p14:creationId xmlns:p14="http://schemas.microsoft.com/office/powerpoint/2010/main" val="2189904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27</a:t>
            </a:fld>
            <a:endParaRPr lang="en-US"/>
          </a:p>
        </p:txBody>
      </p:sp>
    </p:spTree>
    <p:extLst>
      <p:ext uri="{BB962C8B-B14F-4D97-AF65-F5344CB8AC3E}">
        <p14:creationId xmlns:p14="http://schemas.microsoft.com/office/powerpoint/2010/main" val="3276958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28</a:t>
            </a:fld>
            <a:endParaRPr lang="en-US"/>
          </a:p>
        </p:txBody>
      </p:sp>
    </p:spTree>
    <p:extLst>
      <p:ext uri="{BB962C8B-B14F-4D97-AF65-F5344CB8AC3E}">
        <p14:creationId xmlns:p14="http://schemas.microsoft.com/office/powerpoint/2010/main" val="561444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29</a:t>
            </a:fld>
            <a:endParaRPr lang="en-US"/>
          </a:p>
        </p:txBody>
      </p:sp>
    </p:spTree>
    <p:extLst>
      <p:ext uri="{BB962C8B-B14F-4D97-AF65-F5344CB8AC3E}">
        <p14:creationId xmlns:p14="http://schemas.microsoft.com/office/powerpoint/2010/main" val="1403357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3</a:t>
            </a:fld>
            <a:endParaRPr lang="en-US"/>
          </a:p>
        </p:txBody>
      </p:sp>
    </p:spTree>
    <p:extLst>
      <p:ext uri="{BB962C8B-B14F-4D97-AF65-F5344CB8AC3E}">
        <p14:creationId xmlns:p14="http://schemas.microsoft.com/office/powerpoint/2010/main" val="2275964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30</a:t>
            </a:fld>
            <a:endParaRPr lang="en-US"/>
          </a:p>
        </p:txBody>
      </p:sp>
    </p:spTree>
    <p:extLst>
      <p:ext uri="{BB962C8B-B14F-4D97-AF65-F5344CB8AC3E}">
        <p14:creationId xmlns:p14="http://schemas.microsoft.com/office/powerpoint/2010/main" val="900979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31</a:t>
            </a:fld>
            <a:endParaRPr lang="en-US"/>
          </a:p>
        </p:txBody>
      </p:sp>
    </p:spTree>
    <p:extLst>
      <p:ext uri="{BB962C8B-B14F-4D97-AF65-F5344CB8AC3E}">
        <p14:creationId xmlns:p14="http://schemas.microsoft.com/office/powerpoint/2010/main" val="648719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32</a:t>
            </a:fld>
            <a:endParaRPr lang="en-US"/>
          </a:p>
        </p:txBody>
      </p:sp>
    </p:spTree>
    <p:extLst>
      <p:ext uri="{BB962C8B-B14F-4D97-AF65-F5344CB8AC3E}">
        <p14:creationId xmlns:p14="http://schemas.microsoft.com/office/powerpoint/2010/main" val="16189901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33</a:t>
            </a:fld>
            <a:endParaRPr lang="en-US"/>
          </a:p>
        </p:txBody>
      </p:sp>
    </p:spTree>
    <p:extLst>
      <p:ext uri="{BB962C8B-B14F-4D97-AF65-F5344CB8AC3E}">
        <p14:creationId xmlns:p14="http://schemas.microsoft.com/office/powerpoint/2010/main" val="1846466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34</a:t>
            </a:fld>
            <a:endParaRPr lang="en-US"/>
          </a:p>
        </p:txBody>
      </p:sp>
    </p:spTree>
    <p:extLst>
      <p:ext uri="{BB962C8B-B14F-4D97-AF65-F5344CB8AC3E}">
        <p14:creationId xmlns:p14="http://schemas.microsoft.com/office/powerpoint/2010/main" val="2416133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35</a:t>
            </a:fld>
            <a:endParaRPr lang="en-US"/>
          </a:p>
        </p:txBody>
      </p:sp>
    </p:spTree>
    <p:extLst>
      <p:ext uri="{BB962C8B-B14F-4D97-AF65-F5344CB8AC3E}">
        <p14:creationId xmlns:p14="http://schemas.microsoft.com/office/powerpoint/2010/main" val="6487195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36</a:t>
            </a:fld>
            <a:endParaRPr lang="en-US"/>
          </a:p>
        </p:txBody>
      </p:sp>
    </p:spTree>
    <p:extLst>
      <p:ext uri="{BB962C8B-B14F-4D97-AF65-F5344CB8AC3E}">
        <p14:creationId xmlns:p14="http://schemas.microsoft.com/office/powerpoint/2010/main" val="2411026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37</a:t>
            </a:fld>
            <a:endParaRPr lang="en-US"/>
          </a:p>
        </p:txBody>
      </p:sp>
    </p:spTree>
    <p:extLst>
      <p:ext uri="{BB962C8B-B14F-4D97-AF65-F5344CB8AC3E}">
        <p14:creationId xmlns:p14="http://schemas.microsoft.com/office/powerpoint/2010/main" val="12882901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38</a:t>
            </a:fld>
            <a:endParaRPr lang="en-US"/>
          </a:p>
        </p:txBody>
      </p:sp>
    </p:spTree>
    <p:extLst>
      <p:ext uri="{BB962C8B-B14F-4D97-AF65-F5344CB8AC3E}">
        <p14:creationId xmlns:p14="http://schemas.microsoft.com/office/powerpoint/2010/main" val="2714067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39</a:t>
            </a:fld>
            <a:endParaRPr lang="en-US"/>
          </a:p>
        </p:txBody>
      </p:sp>
    </p:spTree>
    <p:extLst>
      <p:ext uri="{BB962C8B-B14F-4D97-AF65-F5344CB8AC3E}">
        <p14:creationId xmlns:p14="http://schemas.microsoft.com/office/powerpoint/2010/main" val="648719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a:t>
            </a:fld>
            <a:endParaRPr lang="en-US"/>
          </a:p>
        </p:txBody>
      </p:sp>
    </p:spTree>
    <p:extLst>
      <p:ext uri="{BB962C8B-B14F-4D97-AF65-F5344CB8AC3E}">
        <p14:creationId xmlns:p14="http://schemas.microsoft.com/office/powerpoint/2010/main" val="6806251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40</a:t>
            </a:fld>
            <a:endParaRPr lang="en-US"/>
          </a:p>
        </p:txBody>
      </p:sp>
    </p:spTree>
    <p:extLst>
      <p:ext uri="{BB962C8B-B14F-4D97-AF65-F5344CB8AC3E}">
        <p14:creationId xmlns:p14="http://schemas.microsoft.com/office/powerpoint/2010/main" val="1008917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41</a:t>
            </a:fld>
            <a:endParaRPr lang="en-US"/>
          </a:p>
        </p:txBody>
      </p:sp>
    </p:spTree>
    <p:extLst>
      <p:ext uri="{BB962C8B-B14F-4D97-AF65-F5344CB8AC3E}">
        <p14:creationId xmlns:p14="http://schemas.microsoft.com/office/powerpoint/2010/main" val="20815601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42</a:t>
            </a:fld>
            <a:endParaRPr lang="en-US"/>
          </a:p>
        </p:txBody>
      </p:sp>
    </p:spTree>
    <p:extLst>
      <p:ext uri="{BB962C8B-B14F-4D97-AF65-F5344CB8AC3E}">
        <p14:creationId xmlns:p14="http://schemas.microsoft.com/office/powerpoint/2010/main" val="648719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43</a:t>
            </a:fld>
            <a:endParaRPr lang="en-US"/>
          </a:p>
        </p:txBody>
      </p:sp>
    </p:spTree>
    <p:extLst>
      <p:ext uri="{BB962C8B-B14F-4D97-AF65-F5344CB8AC3E}">
        <p14:creationId xmlns:p14="http://schemas.microsoft.com/office/powerpoint/2010/main" val="25111490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44</a:t>
            </a:fld>
            <a:endParaRPr lang="en-US"/>
          </a:p>
        </p:txBody>
      </p:sp>
    </p:spTree>
    <p:extLst>
      <p:ext uri="{BB962C8B-B14F-4D97-AF65-F5344CB8AC3E}">
        <p14:creationId xmlns:p14="http://schemas.microsoft.com/office/powerpoint/2010/main" val="41644300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45</a:t>
            </a:fld>
            <a:endParaRPr lang="en-US"/>
          </a:p>
        </p:txBody>
      </p:sp>
    </p:spTree>
    <p:extLst>
      <p:ext uri="{BB962C8B-B14F-4D97-AF65-F5344CB8AC3E}">
        <p14:creationId xmlns:p14="http://schemas.microsoft.com/office/powerpoint/2010/main" val="11229059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46</a:t>
            </a:fld>
            <a:endParaRPr lang="en-US"/>
          </a:p>
        </p:txBody>
      </p:sp>
    </p:spTree>
    <p:extLst>
      <p:ext uri="{BB962C8B-B14F-4D97-AF65-F5344CB8AC3E}">
        <p14:creationId xmlns:p14="http://schemas.microsoft.com/office/powerpoint/2010/main" val="24560930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47</a:t>
            </a:fld>
            <a:endParaRPr lang="en-US"/>
          </a:p>
        </p:txBody>
      </p:sp>
    </p:spTree>
    <p:extLst>
      <p:ext uri="{BB962C8B-B14F-4D97-AF65-F5344CB8AC3E}">
        <p14:creationId xmlns:p14="http://schemas.microsoft.com/office/powerpoint/2010/main" val="38729083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48</a:t>
            </a:fld>
            <a:endParaRPr lang="en-US"/>
          </a:p>
        </p:txBody>
      </p:sp>
    </p:spTree>
    <p:extLst>
      <p:ext uri="{BB962C8B-B14F-4D97-AF65-F5344CB8AC3E}">
        <p14:creationId xmlns:p14="http://schemas.microsoft.com/office/powerpoint/2010/main" val="43773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a:t>
            </a:fld>
            <a:endParaRPr lang="en-US"/>
          </a:p>
        </p:txBody>
      </p:sp>
    </p:spTree>
    <p:extLst>
      <p:ext uri="{BB962C8B-B14F-4D97-AF65-F5344CB8AC3E}">
        <p14:creationId xmlns:p14="http://schemas.microsoft.com/office/powerpoint/2010/main" val="2083827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a:t>
            </a:fld>
            <a:endParaRPr lang="en-US"/>
          </a:p>
        </p:txBody>
      </p:sp>
    </p:spTree>
    <p:extLst>
      <p:ext uri="{BB962C8B-B14F-4D97-AF65-F5344CB8AC3E}">
        <p14:creationId xmlns:p14="http://schemas.microsoft.com/office/powerpoint/2010/main" val="1591539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7</a:t>
            </a:fld>
            <a:endParaRPr lang="en-US"/>
          </a:p>
        </p:txBody>
      </p:sp>
    </p:spTree>
    <p:extLst>
      <p:ext uri="{BB962C8B-B14F-4D97-AF65-F5344CB8AC3E}">
        <p14:creationId xmlns:p14="http://schemas.microsoft.com/office/powerpoint/2010/main" val="2123639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8</a:t>
            </a:fld>
            <a:endParaRPr lang="en-US"/>
          </a:p>
        </p:txBody>
      </p:sp>
    </p:spTree>
    <p:extLst>
      <p:ext uri="{BB962C8B-B14F-4D97-AF65-F5344CB8AC3E}">
        <p14:creationId xmlns:p14="http://schemas.microsoft.com/office/powerpoint/2010/main" val="3649683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9</a:t>
            </a:fld>
            <a:endParaRPr lang="en-US"/>
          </a:p>
        </p:txBody>
      </p:sp>
    </p:spTree>
    <p:extLst>
      <p:ext uri="{BB962C8B-B14F-4D97-AF65-F5344CB8AC3E}">
        <p14:creationId xmlns:p14="http://schemas.microsoft.com/office/powerpoint/2010/main" val="891102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300313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Horiz rul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615146136"/>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325890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able and Note">
    <p:spTree>
      <p:nvGrpSpPr>
        <p:cNvPr id="1" name=""/>
        <p:cNvGrpSpPr/>
        <p:nvPr/>
      </p:nvGrpSpPr>
      <p:grpSpPr>
        <a:xfrm>
          <a:off x="0" y="0"/>
          <a:ext cx="0" cy="0"/>
          <a:chOff x="0" y="0"/>
          <a:chExt cx="0" cy="0"/>
        </a:xfrm>
      </p:grpSpPr>
      <p:sp>
        <p:nvSpPr>
          <p:cNvPr id="2" name="Title 1"/>
          <p:cNvSpPr>
            <a:spLocks noGrp="1"/>
          </p:cNvSpPr>
          <p:nvPr>
            <p:ph type="title"/>
          </p:nvPr>
        </p:nvSpPr>
        <p:spPr>
          <a:xfrm>
            <a:off x="457200" y="566928"/>
            <a:ext cx="8229600" cy="429768"/>
          </a:xfrm>
        </p:spPr>
        <p:txBody>
          <a:bodyPr/>
          <a:lstStyle/>
          <a:p>
            <a:r>
              <a:rPr lang="en-US" dirty="0"/>
              <a:t>Click to edit Master title style</a:t>
            </a:r>
          </a:p>
        </p:txBody>
      </p:sp>
      <p:sp>
        <p:nvSpPr>
          <p:cNvPr id="3" name="Content Placeholder 2"/>
          <p:cNvSpPr>
            <a:spLocks noGrp="1"/>
          </p:cNvSpPr>
          <p:nvPr>
            <p:ph sz="half" idx="1"/>
          </p:nvPr>
        </p:nvSpPr>
        <p:spPr>
          <a:xfrm>
            <a:off x="374904" y="1069847"/>
            <a:ext cx="8403336" cy="4270248"/>
          </a:xfrm>
        </p:spPr>
        <p:txBody>
          <a:bodyPr>
            <a:sp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74904" y="5486400"/>
            <a:ext cx="3739896" cy="274320"/>
          </a:xfrm>
        </p:spPr>
        <p:txBody>
          <a:bodyPr>
            <a:sp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997536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551624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024519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570813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976984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968242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085035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68683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027371157"/>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797733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78749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13708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205472" y="347472"/>
            <a:ext cx="1344168" cy="1207008"/>
          </a:xfrm>
          <a:ln w="25400">
            <a:solidFill>
              <a:schemeClr val="accent1">
                <a:shade val="50000"/>
              </a:schemeClr>
            </a:solidFill>
          </a:ln>
        </p:spPr>
        <p:txBody>
          <a:bodyPr/>
          <a:lstStyle/>
          <a:p>
            <a:endParaRPr lang="en-CA" dirty="0"/>
          </a:p>
        </p:txBody>
      </p:sp>
      <p:sp>
        <p:nvSpPr>
          <p:cNvPr id="2" name="Title 1"/>
          <p:cNvSpPr>
            <a:spLocks noGrp="1"/>
          </p:cNvSpPr>
          <p:nvPr>
            <p:ph type="ctrTitle"/>
          </p:nvPr>
        </p:nvSpPr>
        <p:spPr>
          <a:xfrm>
            <a:off x="685800" y="914400"/>
            <a:ext cx="6705600" cy="523220"/>
          </a:xfrm>
        </p:spPr>
        <p:txBody>
          <a:bodyPr wrap="square">
            <a:spAutoFit/>
          </a:bodyPr>
          <a:lstStyle/>
          <a:p>
            <a:r>
              <a:rPr lang="en-US"/>
              <a:t>Click to edit Master title style</a:t>
            </a:r>
          </a:p>
        </p:txBody>
      </p:sp>
      <p:sp>
        <p:nvSpPr>
          <p:cNvPr id="3" name="Subtitle 2"/>
          <p:cNvSpPr>
            <a:spLocks noGrp="1"/>
          </p:cNvSpPr>
          <p:nvPr>
            <p:ph type="subTitle" idx="1"/>
          </p:nvPr>
        </p:nvSpPr>
        <p:spPr>
          <a:xfrm>
            <a:off x="777240" y="3584447"/>
            <a:ext cx="7772400" cy="2743200"/>
          </a:xfrm>
        </p:spPr>
        <p:txBody>
          <a:bodyPr>
            <a:spAutoFit/>
          </a:bodyPr>
          <a:lstStyle>
            <a:lvl1pPr marL="0" indent="0" algn="ctr">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Tree>
    <p:extLst>
      <p:ext uri="{BB962C8B-B14F-4D97-AF65-F5344CB8AC3E}">
        <p14:creationId xmlns:p14="http://schemas.microsoft.com/office/powerpoint/2010/main" val="2208468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ought B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2"/>
            <a:ext cx="7772400" cy="1472184"/>
          </a:xfrm>
        </p:spPr>
        <p:txBody>
          <a:bodyPr wrap="square">
            <a:spAutoFit/>
          </a:bodyPr>
          <a:lstStyle>
            <a:lvl1pPr algn="ctr">
              <a:defRPr sz="2400">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
        <p:nvSpPr>
          <p:cNvPr id="8"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4079690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aphic_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62573" cy="304800"/>
          </a:xfrm>
        </p:spPr>
        <p:txBody>
          <a:bodyPr>
            <a:normAutofit/>
          </a:bodyPr>
          <a:lstStyle>
            <a:lvl1pPr>
              <a:defRPr sz="500" b="0">
                <a:solidFill>
                  <a:schemeClr val="bg1"/>
                </a:solidFill>
              </a:defRPr>
            </a:lvl1pPr>
          </a:lstStyle>
          <a:p>
            <a:r>
              <a:rPr lang="en-US"/>
              <a:t>Click to edit Master title style</a:t>
            </a:r>
          </a:p>
        </p:txBody>
      </p:sp>
      <p:sp>
        <p:nvSpPr>
          <p:cNvPr id="3" name="Content Placeholder 2"/>
          <p:cNvSpPr>
            <a:spLocks noGrp="1"/>
          </p:cNvSpPr>
          <p:nvPr>
            <p:ph idx="1"/>
          </p:nvPr>
        </p:nvSpPr>
        <p:spPr>
          <a:xfrm>
            <a:off x="594360" y="603504"/>
            <a:ext cx="7955280" cy="5358384"/>
          </a:xfrm>
          <a:ln w="25400">
            <a:solidFill>
              <a:schemeClr val="accent1"/>
            </a:solidFill>
          </a:ln>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916214096"/>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dditional Info">
    <p:spTree>
      <p:nvGrpSpPr>
        <p:cNvPr id="1" name=""/>
        <p:cNvGrpSpPr/>
        <p:nvPr/>
      </p:nvGrpSpPr>
      <p:grpSpPr>
        <a:xfrm>
          <a:off x="0" y="0"/>
          <a:ext cx="0" cy="0"/>
          <a:chOff x="0" y="0"/>
          <a:chExt cx="0" cy="0"/>
        </a:xfrm>
      </p:grpSpPr>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2031999"/>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pic>
        <p:nvPicPr>
          <p:cNvPr id="5" name="Picture 4"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68096"/>
            <a:ext cx="585216" cy="585216"/>
          </a:xfrm>
          <a:prstGeom prst="rect">
            <a:avLst/>
          </a:prstGeom>
        </p:spPr>
      </p:pic>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531661380"/>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205472" y="347472"/>
            <a:ext cx="1344168" cy="1207008"/>
          </a:xfrm>
          <a:ln w="25400">
            <a:solidFill>
              <a:schemeClr val="accent1">
                <a:shade val="50000"/>
              </a:schemeClr>
            </a:solidFill>
          </a:ln>
        </p:spPr>
        <p:txBody>
          <a:bodyPr/>
          <a:lstStyle/>
          <a:p>
            <a:endParaRPr lang="en-CA" dirty="0"/>
          </a:p>
        </p:txBody>
      </p:sp>
      <p:pic>
        <p:nvPicPr>
          <p:cNvPr id="6" name="Picture 5" descr="Boo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7123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560945"/>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357451148"/>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earning Objectives">
    <p:spTree>
      <p:nvGrpSpPr>
        <p:cNvPr id="1" name=""/>
        <p:cNvGrpSpPr/>
        <p:nvPr/>
      </p:nvGrpSpPr>
      <p:grpSpPr>
        <a:xfrm>
          <a:off x="0" y="0"/>
          <a:ext cx="0" cy="0"/>
          <a:chOff x="0" y="0"/>
          <a:chExt cx="0" cy="0"/>
        </a:xfrm>
      </p:grpSpPr>
      <p:pic>
        <p:nvPicPr>
          <p:cNvPr id="6" name="Picture 5" descr="Blackboard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029"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742641430"/>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Evaluation">
    <p:spTree>
      <p:nvGrpSpPr>
        <p:cNvPr id="1" name=""/>
        <p:cNvGrpSpPr/>
        <p:nvPr/>
      </p:nvGrpSpPr>
      <p:grpSpPr>
        <a:xfrm>
          <a:off x="0" y="0"/>
          <a:ext cx="0" cy="0"/>
          <a:chOff x="0" y="0"/>
          <a:chExt cx="0" cy="0"/>
        </a:xfrm>
      </p:grpSpPr>
      <p:pic>
        <p:nvPicPr>
          <p:cNvPr id="5" name="Picture 4" descr="Finger on touch scree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833931877"/>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cknowledgements">
    <p:spTree>
      <p:nvGrpSpPr>
        <p:cNvPr id="1" name=""/>
        <p:cNvGrpSpPr/>
        <p:nvPr/>
      </p:nvGrpSpPr>
      <p:grpSpPr>
        <a:xfrm>
          <a:off x="0" y="0"/>
          <a:ext cx="0" cy="0"/>
          <a:chOff x="0" y="0"/>
          <a:chExt cx="0" cy="0"/>
        </a:xfrm>
      </p:grpSpPr>
      <p:pic>
        <p:nvPicPr>
          <p:cNvPr id="6" name="Picture 5"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612648"/>
            <a:ext cx="585216" cy="585216"/>
          </a:xfrm>
          <a:prstGeom prst="rect">
            <a:avLst/>
          </a:prstGeom>
        </p:spPr>
      </p:pic>
      <p:sp>
        <p:nvSpPr>
          <p:cNvPr id="2" name="Title 1"/>
          <p:cNvSpPr>
            <a:spLocks noGrp="1"/>
          </p:cNvSpPr>
          <p:nvPr>
            <p:ph type="title"/>
          </p:nvPr>
        </p:nvSpPr>
        <p:spPr>
          <a:xfrm>
            <a:off x="987552" y="786384"/>
            <a:ext cx="6473952" cy="228600"/>
          </a:xfrm>
        </p:spPr>
        <p:txBody>
          <a:bodyPr>
            <a:spAutoFit/>
          </a:bodyPr>
          <a:lstStyle/>
          <a:p>
            <a:r>
              <a:rPr lang="en-US" dirty="0"/>
              <a:t>Click to edit Master title style</a:t>
            </a:r>
          </a:p>
        </p:txBody>
      </p:sp>
      <p:sp>
        <p:nvSpPr>
          <p:cNvPr id="3" name="Content Placeholder 2"/>
          <p:cNvSpPr>
            <a:spLocks noGrp="1"/>
          </p:cNvSpPr>
          <p:nvPr>
            <p:ph idx="1"/>
          </p:nvPr>
        </p:nvSpPr>
        <p:spPr>
          <a:xfrm>
            <a:off x="228600" y="1225296"/>
            <a:ext cx="8787384" cy="4965192"/>
          </a:xfrm>
        </p:spPr>
        <p:txBody>
          <a:bodyPr wrap="square">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131201823"/>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ake Home">
    <p:spTree>
      <p:nvGrpSpPr>
        <p:cNvPr id="1" name=""/>
        <p:cNvGrpSpPr/>
        <p:nvPr/>
      </p:nvGrpSpPr>
      <p:grpSpPr>
        <a:xfrm>
          <a:off x="0" y="0"/>
          <a:ext cx="0" cy="0"/>
          <a:chOff x="0" y="0"/>
          <a:chExt cx="0" cy="0"/>
        </a:xfrm>
      </p:grpSpPr>
      <p:pic>
        <p:nvPicPr>
          <p:cNvPr id="5" name="Picture 4" descr="Backpac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996"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83612748"/>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7" name="Group 26"/>
          <p:cNvGrpSpPr/>
          <p:nvPr userDrawn="1"/>
        </p:nvGrpSpPr>
        <p:grpSpPr>
          <a:xfrm>
            <a:off x="513087" y="-18238"/>
            <a:ext cx="8054040" cy="307777"/>
            <a:chOff x="513087" y="-18238"/>
            <a:chExt cx="8054040" cy="307777"/>
          </a:xfrm>
        </p:grpSpPr>
        <p:sp>
          <p:nvSpPr>
            <p:cNvPr id="28" name="TextBox 27"/>
            <p:cNvSpPr txBox="1"/>
            <p:nvPr userDrawn="1"/>
          </p:nvSpPr>
          <p:spPr>
            <a:xfrm>
              <a:off x="513087" y="-18238"/>
              <a:ext cx="927664" cy="307777"/>
            </a:xfrm>
            <a:prstGeom prst="rect">
              <a:avLst/>
            </a:prstGeom>
            <a:noFill/>
          </p:spPr>
          <p:txBody>
            <a:bodyPr wrap="square" rtlCol="0">
              <a:spAutoFit/>
            </a:bodyPr>
            <a:lstStyle/>
            <a:p>
              <a:r>
                <a:rPr lang="en-US" sz="1400" b="1">
                  <a:solidFill>
                    <a:schemeClr val="tx2"/>
                  </a:solidFill>
                </a:rPr>
                <a:t>MODULE</a:t>
              </a:r>
            </a:p>
          </p:txBody>
        </p:sp>
        <p:grpSp>
          <p:nvGrpSpPr>
            <p:cNvPr id="29" name="Group 28"/>
            <p:cNvGrpSpPr/>
            <p:nvPr userDrawn="1"/>
          </p:nvGrpSpPr>
          <p:grpSpPr>
            <a:xfrm>
              <a:off x="1317181" y="-3595"/>
              <a:ext cx="7249946" cy="266133"/>
              <a:chOff x="616951" y="-3595"/>
              <a:chExt cx="7249946" cy="266133"/>
            </a:xfrm>
          </p:grpSpPr>
          <p:sp>
            <p:nvSpPr>
              <p:cNvPr id="31" name="Rectangle 30"/>
              <p:cNvSpPr/>
              <p:nvPr userDrawn="1"/>
            </p:nvSpPr>
            <p:spPr>
              <a:xfrm>
                <a:off x="616951"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a:t>
                </a:r>
              </a:p>
            </p:txBody>
          </p:sp>
          <p:sp>
            <p:nvSpPr>
              <p:cNvPr id="32" name="Rectangle 31"/>
              <p:cNvSpPr/>
              <p:nvPr userDrawn="1"/>
            </p:nvSpPr>
            <p:spPr>
              <a:xfrm>
                <a:off x="1076897"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2</a:t>
                </a:r>
              </a:p>
            </p:txBody>
          </p:sp>
          <p:sp>
            <p:nvSpPr>
              <p:cNvPr id="33" name="Rectangle 32"/>
              <p:cNvSpPr/>
              <p:nvPr userDrawn="1"/>
            </p:nvSpPr>
            <p:spPr>
              <a:xfrm>
                <a:off x="1536843"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3</a:t>
                </a:r>
              </a:p>
            </p:txBody>
          </p:sp>
          <p:sp>
            <p:nvSpPr>
              <p:cNvPr id="34" name="Rectangle 33"/>
              <p:cNvSpPr/>
              <p:nvPr userDrawn="1"/>
            </p:nvSpPr>
            <p:spPr>
              <a:xfrm>
                <a:off x="1996790" y="0"/>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4</a:t>
                </a:r>
              </a:p>
            </p:txBody>
          </p:sp>
          <p:sp>
            <p:nvSpPr>
              <p:cNvPr id="35" name="Rectangle 34"/>
              <p:cNvSpPr/>
              <p:nvPr userDrawn="1"/>
            </p:nvSpPr>
            <p:spPr>
              <a:xfrm>
                <a:off x="2443005"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5</a:t>
                </a:r>
              </a:p>
            </p:txBody>
          </p:sp>
          <p:sp>
            <p:nvSpPr>
              <p:cNvPr id="36" name="Rectangle 35"/>
              <p:cNvSpPr/>
              <p:nvPr userDrawn="1"/>
            </p:nvSpPr>
            <p:spPr>
              <a:xfrm>
                <a:off x="2902951"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6</a:t>
                </a:r>
              </a:p>
            </p:txBody>
          </p:sp>
          <p:sp>
            <p:nvSpPr>
              <p:cNvPr id="37" name="Rectangle 36"/>
              <p:cNvSpPr/>
              <p:nvPr userDrawn="1"/>
            </p:nvSpPr>
            <p:spPr>
              <a:xfrm>
                <a:off x="3362898"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7</a:t>
                </a:r>
              </a:p>
            </p:txBody>
          </p:sp>
          <p:sp>
            <p:nvSpPr>
              <p:cNvPr id="38" name="Rectangle 37"/>
              <p:cNvSpPr/>
              <p:nvPr userDrawn="1"/>
            </p:nvSpPr>
            <p:spPr>
              <a:xfrm>
                <a:off x="4282789"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9</a:t>
                </a:r>
              </a:p>
            </p:txBody>
          </p:sp>
          <p:sp>
            <p:nvSpPr>
              <p:cNvPr id="39" name="Rectangle 38"/>
              <p:cNvSpPr/>
              <p:nvPr userDrawn="1"/>
            </p:nvSpPr>
            <p:spPr>
              <a:xfrm>
                <a:off x="4742736"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10</a:t>
                </a:r>
              </a:p>
            </p:txBody>
          </p:sp>
          <p:sp>
            <p:nvSpPr>
              <p:cNvPr id="40" name="Rectangle 39"/>
              <p:cNvSpPr/>
              <p:nvPr userDrawn="1"/>
            </p:nvSpPr>
            <p:spPr>
              <a:xfrm>
                <a:off x="5648897"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12</a:t>
                </a:r>
              </a:p>
            </p:txBody>
          </p:sp>
          <p:sp>
            <p:nvSpPr>
              <p:cNvPr id="41" name="Rectangle 40"/>
              <p:cNvSpPr/>
              <p:nvPr userDrawn="1"/>
            </p:nvSpPr>
            <p:spPr>
              <a:xfrm>
                <a:off x="6108844"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13</a:t>
                </a:r>
              </a:p>
            </p:txBody>
          </p:sp>
          <p:sp>
            <p:nvSpPr>
              <p:cNvPr id="42" name="Rectangle 41"/>
              <p:cNvSpPr/>
              <p:nvPr userDrawn="1"/>
            </p:nvSpPr>
            <p:spPr>
              <a:xfrm>
                <a:off x="6553200"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14</a:t>
                </a:r>
              </a:p>
            </p:txBody>
          </p:sp>
          <p:sp>
            <p:nvSpPr>
              <p:cNvPr id="43" name="Rectangle 42"/>
              <p:cNvSpPr/>
              <p:nvPr userDrawn="1"/>
            </p:nvSpPr>
            <p:spPr>
              <a:xfrm>
                <a:off x="7013146"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15</a:t>
                </a:r>
              </a:p>
            </p:txBody>
          </p:sp>
          <p:sp>
            <p:nvSpPr>
              <p:cNvPr id="44" name="Rectangle 43"/>
              <p:cNvSpPr/>
              <p:nvPr userDrawn="1"/>
            </p:nvSpPr>
            <p:spPr>
              <a:xfrm>
                <a:off x="7473093"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16</a:t>
                </a:r>
              </a:p>
            </p:txBody>
          </p:sp>
          <p:sp>
            <p:nvSpPr>
              <p:cNvPr id="62" name="Rectangle 61"/>
              <p:cNvSpPr/>
              <p:nvPr userDrawn="1"/>
            </p:nvSpPr>
            <p:spPr>
              <a:xfrm>
                <a:off x="5195745" y="3175"/>
                <a:ext cx="393804" cy="259363"/>
              </a:xfrm>
              <a:prstGeom prst="rect">
                <a:avLst/>
              </a:prstGeom>
              <a:solidFill>
                <a:srgbClr val="FFC000"/>
              </a:solidFill>
              <a:ln>
                <a:noFill/>
              </a:ln>
              <a:effectLst>
                <a:reflection blurRad="1270" stA="50000" endPos="56000" dist="254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tx1"/>
                    </a:solidFill>
                  </a:rPr>
                  <a:t>11</a:t>
                </a:r>
              </a:p>
            </p:txBody>
          </p:sp>
        </p:grpSp>
        <p:sp>
          <p:nvSpPr>
            <p:cNvPr id="30" name="Rectangle 29"/>
            <p:cNvSpPr/>
            <p:nvPr userDrawn="1"/>
          </p:nvSpPr>
          <p:spPr>
            <a:xfrm>
              <a:off x="4526280"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8</a:t>
              </a:r>
            </a:p>
          </p:txBody>
        </p:sp>
      </p:grpSp>
    </p:spTree>
    <p:extLst>
      <p:ext uri="{BB962C8B-B14F-4D97-AF65-F5344CB8AC3E}">
        <p14:creationId xmlns:p14="http://schemas.microsoft.com/office/powerpoint/2010/main" val="3449739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6" name="Group 25"/>
          <p:cNvGrpSpPr/>
          <p:nvPr userDrawn="1"/>
        </p:nvGrpSpPr>
        <p:grpSpPr>
          <a:xfrm>
            <a:off x="513087" y="-18238"/>
            <a:ext cx="8054040" cy="307777"/>
            <a:chOff x="513087" y="-18238"/>
            <a:chExt cx="8054040" cy="307777"/>
          </a:xfrm>
        </p:grpSpPr>
        <p:sp>
          <p:nvSpPr>
            <p:cNvPr id="27" name="TextBox 26"/>
            <p:cNvSpPr txBox="1"/>
            <p:nvPr userDrawn="1"/>
          </p:nvSpPr>
          <p:spPr>
            <a:xfrm>
              <a:off x="513087" y="-18238"/>
              <a:ext cx="927664" cy="307777"/>
            </a:xfrm>
            <a:prstGeom prst="rect">
              <a:avLst/>
            </a:prstGeom>
            <a:noFill/>
          </p:spPr>
          <p:txBody>
            <a:bodyPr wrap="square" rtlCol="0">
              <a:spAutoFit/>
            </a:bodyPr>
            <a:lstStyle/>
            <a:p>
              <a:r>
                <a:rPr lang="en-US" sz="1400" b="1">
                  <a:solidFill>
                    <a:schemeClr val="tx2"/>
                  </a:solidFill>
                </a:rPr>
                <a:t>MODULE</a:t>
              </a:r>
            </a:p>
          </p:txBody>
        </p:sp>
        <p:grpSp>
          <p:nvGrpSpPr>
            <p:cNvPr id="28" name="Group 27"/>
            <p:cNvGrpSpPr/>
            <p:nvPr userDrawn="1"/>
          </p:nvGrpSpPr>
          <p:grpSpPr>
            <a:xfrm>
              <a:off x="1317181" y="-3595"/>
              <a:ext cx="7249946" cy="266133"/>
              <a:chOff x="616951" y="-3595"/>
              <a:chExt cx="7249946" cy="266133"/>
            </a:xfrm>
          </p:grpSpPr>
          <p:sp>
            <p:nvSpPr>
              <p:cNvPr id="30" name="Rectangle 29"/>
              <p:cNvSpPr/>
              <p:nvPr userDrawn="1"/>
            </p:nvSpPr>
            <p:spPr>
              <a:xfrm>
                <a:off x="616951"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a:t>
                </a:r>
              </a:p>
            </p:txBody>
          </p:sp>
          <p:sp>
            <p:nvSpPr>
              <p:cNvPr id="31" name="Rectangle 30"/>
              <p:cNvSpPr/>
              <p:nvPr userDrawn="1"/>
            </p:nvSpPr>
            <p:spPr>
              <a:xfrm>
                <a:off x="1076897"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2</a:t>
                </a:r>
              </a:p>
            </p:txBody>
          </p:sp>
          <p:sp>
            <p:nvSpPr>
              <p:cNvPr id="32" name="Rectangle 31"/>
              <p:cNvSpPr/>
              <p:nvPr userDrawn="1"/>
            </p:nvSpPr>
            <p:spPr>
              <a:xfrm>
                <a:off x="1536843"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3</a:t>
                </a:r>
              </a:p>
            </p:txBody>
          </p:sp>
          <p:sp>
            <p:nvSpPr>
              <p:cNvPr id="33" name="Rectangle 32"/>
              <p:cNvSpPr/>
              <p:nvPr userDrawn="1"/>
            </p:nvSpPr>
            <p:spPr>
              <a:xfrm>
                <a:off x="1996790" y="0"/>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4</a:t>
                </a:r>
              </a:p>
            </p:txBody>
          </p:sp>
          <p:sp>
            <p:nvSpPr>
              <p:cNvPr id="34" name="Rectangle 33"/>
              <p:cNvSpPr/>
              <p:nvPr userDrawn="1"/>
            </p:nvSpPr>
            <p:spPr>
              <a:xfrm>
                <a:off x="2443005"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5</a:t>
                </a:r>
              </a:p>
            </p:txBody>
          </p:sp>
          <p:sp>
            <p:nvSpPr>
              <p:cNvPr id="35" name="Rectangle 34"/>
              <p:cNvSpPr/>
              <p:nvPr userDrawn="1"/>
            </p:nvSpPr>
            <p:spPr>
              <a:xfrm>
                <a:off x="2902951"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6</a:t>
                </a:r>
              </a:p>
            </p:txBody>
          </p:sp>
          <p:sp>
            <p:nvSpPr>
              <p:cNvPr id="36" name="Rectangle 35"/>
              <p:cNvSpPr/>
              <p:nvPr userDrawn="1"/>
            </p:nvSpPr>
            <p:spPr>
              <a:xfrm>
                <a:off x="3362898"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7</a:t>
                </a:r>
              </a:p>
            </p:txBody>
          </p:sp>
          <p:sp>
            <p:nvSpPr>
              <p:cNvPr id="37" name="Rectangle 36"/>
              <p:cNvSpPr/>
              <p:nvPr userDrawn="1"/>
            </p:nvSpPr>
            <p:spPr>
              <a:xfrm>
                <a:off x="4282789"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9</a:t>
                </a:r>
              </a:p>
            </p:txBody>
          </p:sp>
          <p:sp>
            <p:nvSpPr>
              <p:cNvPr id="38" name="Rectangle 37"/>
              <p:cNvSpPr/>
              <p:nvPr userDrawn="1"/>
            </p:nvSpPr>
            <p:spPr>
              <a:xfrm>
                <a:off x="4742736"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10</a:t>
                </a:r>
              </a:p>
            </p:txBody>
          </p:sp>
          <p:sp>
            <p:nvSpPr>
              <p:cNvPr id="39" name="Rectangle 38"/>
              <p:cNvSpPr/>
              <p:nvPr userDrawn="1"/>
            </p:nvSpPr>
            <p:spPr>
              <a:xfrm>
                <a:off x="5648897"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12</a:t>
                </a:r>
              </a:p>
            </p:txBody>
          </p:sp>
          <p:sp>
            <p:nvSpPr>
              <p:cNvPr id="40" name="Rectangle 39"/>
              <p:cNvSpPr/>
              <p:nvPr userDrawn="1"/>
            </p:nvSpPr>
            <p:spPr>
              <a:xfrm>
                <a:off x="6108844"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13</a:t>
                </a:r>
              </a:p>
            </p:txBody>
          </p:sp>
          <p:sp>
            <p:nvSpPr>
              <p:cNvPr id="41" name="Rectangle 40"/>
              <p:cNvSpPr/>
              <p:nvPr userDrawn="1"/>
            </p:nvSpPr>
            <p:spPr>
              <a:xfrm>
                <a:off x="6553200"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14</a:t>
                </a:r>
              </a:p>
            </p:txBody>
          </p:sp>
          <p:sp>
            <p:nvSpPr>
              <p:cNvPr id="42" name="Rectangle 41"/>
              <p:cNvSpPr/>
              <p:nvPr userDrawn="1"/>
            </p:nvSpPr>
            <p:spPr>
              <a:xfrm>
                <a:off x="7013146"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15</a:t>
                </a:r>
              </a:p>
            </p:txBody>
          </p:sp>
          <p:sp>
            <p:nvSpPr>
              <p:cNvPr id="43" name="Rectangle 42"/>
              <p:cNvSpPr/>
              <p:nvPr userDrawn="1"/>
            </p:nvSpPr>
            <p:spPr>
              <a:xfrm>
                <a:off x="7473093"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16</a:t>
                </a:r>
              </a:p>
            </p:txBody>
          </p:sp>
          <p:sp>
            <p:nvSpPr>
              <p:cNvPr id="61" name="Rectangle 60"/>
              <p:cNvSpPr/>
              <p:nvPr userDrawn="1"/>
            </p:nvSpPr>
            <p:spPr>
              <a:xfrm>
                <a:off x="5195745" y="3175"/>
                <a:ext cx="393804" cy="259363"/>
              </a:xfrm>
              <a:prstGeom prst="rect">
                <a:avLst/>
              </a:prstGeom>
              <a:solidFill>
                <a:srgbClr val="FFC000"/>
              </a:solidFill>
              <a:ln>
                <a:noFill/>
              </a:ln>
              <a:effectLst>
                <a:reflection blurRad="1270" stA="50000" endPos="56000" dist="254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tx1"/>
                    </a:solidFill>
                  </a:rPr>
                  <a:t>11</a:t>
                </a:r>
              </a:p>
            </p:txBody>
          </p:sp>
        </p:grpSp>
        <p:sp>
          <p:nvSpPr>
            <p:cNvPr id="29" name="Rectangle 28"/>
            <p:cNvSpPr/>
            <p:nvPr userDrawn="1"/>
          </p:nvSpPr>
          <p:spPr>
            <a:xfrm>
              <a:off x="4526280"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8</a:t>
              </a:r>
            </a:p>
          </p:txBody>
        </p:sp>
      </p:grpSp>
    </p:spTree>
    <p:extLst>
      <p:ext uri="{BB962C8B-B14F-4D97-AF65-F5344CB8AC3E}">
        <p14:creationId xmlns:p14="http://schemas.microsoft.com/office/powerpoint/2010/main" val="1223431836"/>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google.com/websearch/answer/29508?hl=e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upporteddecisions.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0854"/>
            <a:ext cx="6705600" cy="999985"/>
          </a:xfrm>
        </p:spPr>
        <p:txBody>
          <a:bodyPr/>
          <a:lstStyle/>
          <a:p>
            <a:pPr lvl="0">
              <a:spcBef>
                <a:spcPts val="0"/>
              </a:spcBef>
            </a:pPr>
            <a:r>
              <a:rPr lang="en-US" sz="3600" b="1" dirty="0">
                <a:solidFill>
                  <a:srgbClr val="1F497D"/>
                </a:solidFill>
                <a:ea typeface="+mn-ea"/>
                <a:cs typeface="+mn-cs"/>
              </a:rPr>
              <a:t>Ethics and Capacity Issues</a:t>
            </a:r>
            <a:r>
              <a:rPr lang="en-US" sz="1500" dirty="0">
                <a:solidFill>
                  <a:prstClr val="black"/>
                </a:solidFill>
                <a:ea typeface="+mn-ea"/>
                <a:cs typeface="+mn-cs"/>
              </a:rPr>
              <a:t/>
            </a:r>
            <a:br>
              <a:rPr lang="en-US" sz="1500" dirty="0">
                <a:solidFill>
                  <a:prstClr val="black"/>
                </a:solidFill>
                <a:ea typeface="+mn-ea"/>
                <a:cs typeface="+mn-cs"/>
              </a:rPr>
            </a:br>
            <a:r>
              <a:rPr lang="en-US" sz="2000" b="1" dirty="0">
                <a:solidFill>
                  <a:schemeClr val="accent6">
                    <a:lumMod val="50000"/>
                  </a:schemeClr>
                </a:solidFill>
                <a:ea typeface="+mn-ea"/>
                <a:cs typeface="+mn-cs"/>
              </a:rPr>
              <a:t>MODULE 11</a:t>
            </a:r>
            <a:r>
              <a:rPr lang="en-US" sz="2000" dirty="0">
                <a:solidFill>
                  <a:schemeClr val="accent6">
                    <a:lumMod val="50000"/>
                  </a:schemeClr>
                </a:solidFill>
                <a:ea typeface="+mn-ea"/>
                <a:cs typeface="+mn-cs"/>
              </a:rPr>
              <a:t> </a:t>
            </a:r>
            <a:endParaRPr lang="en-US" dirty="0">
              <a:solidFill>
                <a:schemeClr val="accent6">
                  <a:lumMod val="50000"/>
                </a:schemeClr>
              </a:solidFill>
            </a:endParaRPr>
          </a:p>
        </p:txBody>
      </p:sp>
      <p:sp>
        <p:nvSpPr>
          <p:cNvPr id="9" name="Subtitle 5"/>
          <p:cNvSpPr>
            <a:spLocks noGrp="1"/>
          </p:cNvSpPr>
          <p:nvPr>
            <p:ph type="subTitle" idx="1"/>
          </p:nvPr>
        </p:nvSpPr>
        <p:spPr/>
        <p:txBody>
          <a:bodyPr>
            <a:normAutofit/>
          </a:bodyPr>
          <a:lstStyle/>
          <a:p>
            <a:pPr>
              <a:spcBef>
                <a:spcPts val="0"/>
              </a:spcBef>
            </a:pPr>
            <a:r>
              <a:rPr lang="en-US" sz="1400" dirty="0">
                <a:solidFill>
                  <a:schemeClr val="tx1"/>
                </a:solidFill>
              </a:rPr>
              <a:t>U.S. Department of Health and Human Services</a:t>
            </a:r>
          </a:p>
          <a:p>
            <a:pPr>
              <a:spcBef>
                <a:spcPts val="0"/>
              </a:spcBef>
            </a:pPr>
            <a:r>
              <a:rPr lang="en-US" sz="1400" dirty="0">
                <a:solidFill>
                  <a:schemeClr val="tx1"/>
                </a:solidFill>
              </a:rPr>
              <a:t>Health Resources and Services Administration</a:t>
            </a:r>
          </a:p>
          <a:p>
            <a:pPr>
              <a:spcBef>
                <a:spcPts val="0"/>
              </a:spcBef>
            </a:pPr>
            <a:r>
              <a:rPr lang="en-US" sz="1400" dirty="0" smtClean="0">
                <a:solidFill>
                  <a:schemeClr val="tx1"/>
                </a:solidFill>
              </a:rPr>
              <a:t>December 2018</a:t>
            </a:r>
            <a:endParaRPr lang="en-US" sz="1400" dirty="0">
              <a:solidFill>
                <a:schemeClr val="tx1"/>
              </a:solidFill>
            </a:endParaRPr>
          </a:p>
          <a:p>
            <a:pPr algn="l"/>
            <a:endParaRPr lang="en-US" sz="1400" i="1" dirty="0">
              <a:solidFill>
                <a:schemeClr val="tx1"/>
              </a:solidFill>
            </a:endParaRPr>
          </a:p>
          <a:p>
            <a:r>
              <a:rPr lang="en-US" sz="1400" i="1" dirty="0">
                <a:solidFill>
                  <a:schemeClr val="tx1"/>
                </a:solidFill>
              </a:rPr>
              <a:t>The U.S. Department of Health and Human Services, Health Resources and Services Administration developed this module under a contract. Some of the views expressed in this presentation module are solely the opinions of the author(s) and do not necessarily reflect the official policies of the U.S. Department of Health and Human Services or the Health Resources and Services Administration, nor does mention of the department or agency names imply endorsement by the U.S. Government.</a:t>
            </a:r>
            <a:endParaRPr lang="en-US" dirty="0"/>
          </a:p>
        </p:txBody>
      </p:sp>
      <p:pic>
        <p:nvPicPr>
          <p:cNvPr id="8" name="Picture Placeholder 7" descr="Thumbnail photo of elderly couple talking with a man holding a clipboard."/>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 b="48"/>
          <a:stretch>
            <a:fillRect/>
          </a:stretch>
        </p:blipFill>
        <p:spPr/>
      </p:pic>
      <p:pic>
        <p:nvPicPr>
          <p:cNvPr id="10" name="Picture Placeholder 9" descr="Logo of the U.S. Department of Health &amp; Human Services. "/>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a:fillRect/>
          </a:stretch>
        </p:blipFill>
        <p:spPr/>
      </p:pic>
      <p:pic>
        <p:nvPicPr>
          <p:cNvPr id="11" name="Picture Placeholder 10" descr="Logo of the Health Resources and Services Administration (HRSA)"/>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491" r="491"/>
          <a:stretch>
            <a:fillRect/>
          </a:stretch>
        </p:blipFill>
        <p:spPr/>
      </p:pic>
    </p:spTree>
    <p:extLst>
      <p:ext uri="{BB962C8B-B14F-4D97-AF65-F5344CB8AC3E}">
        <p14:creationId xmlns:p14="http://schemas.microsoft.com/office/powerpoint/2010/main" val="3185802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960437"/>
          </a:xfrm>
        </p:spPr>
        <p:txBody>
          <a:bodyPr>
            <a:normAutofit/>
          </a:bodyPr>
          <a:lstStyle/>
          <a:p>
            <a:r>
              <a:rPr lang="en-US" b="1" dirty="0"/>
              <a:t>Roles and Responsibilities of Primary and Health Care Providers </a:t>
            </a:r>
            <a:endParaRPr lang="en-US" dirty="0"/>
          </a:p>
        </p:txBody>
      </p:sp>
      <p:sp>
        <p:nvSpPr>
          <p:cNvPr id="3" name="Content Placeholder 2"/>
          <p:cNvSpPr>
            <a:spLocks noGrp="1"/>
          </p:cNvSpPr>
          <p:nvPr>
            <p:ph idx="1"/>
          </p:nvPr>
        </p:nvSpPr>
        <p:spPr>
          <a:xfrm>
            <a:off x="533400" y="1722437"/>
            <a:ext cx="8229600" cy="4525963"/>
          </a:xfrm>
        </p:spPr>
        <p:txBody>
          <a:bodyPr vert="horz" lIns="91440" tIns="45720" rIns="91440" bIns="45720" rtlCol="0" anchor="t">
            <a:normAutofit/>
          </a:bodyPr>
          <a:lstStyle/>
          <a:p>
            <a:pPr lvl="0"/>
            <a:r>
              <a:rPr lang="en-US" dirty="0"/>
              <a:t>Treatment team: Recommend that </a:t>
            </a:r>
            <a:r>
              <a:rPr lang="en-US" dirty="0" err="1"/>
              <a:t>PLwD</a:t>
            </a:r>
            <a:r>
              <a:rPr lang="en-US" dirty="0"/>
              <a:t> and care partners seek professional help to navigate legal and financial decisions.</a:t>
            </a:r>
          </a:p>
          <a:p>
            <a:pPr lvl="0"/>
            <a:r>
              <a:rPr lang="en-US" dirty="0"/>
              <a:t>Primary care providers (PCPs): Assess PLwD for capacity (if appropriate); competence determined by judge (</a:t>
            </a:r>
            <a:r>
              <a:rPr lang="en-US" dirty="0" err="1"/>
              <a:t>Dastidar</a:t>
            </a:r>
            <a:r>
              <a:rPr lang="en-US" dirty="0"/>
              <a:t> &amp; </a:t>
            </a:r>
            <a:r>
              <a:rPr lang="en-US" dirty="0" err="1"/>
              <a:t>Odden</a:t>
            </a:r>
            <a:r>
              <a:rPr lang="en-US" dirty="0"/>
              <a:t>, 2011).</a:t>
            </a:r>
          </a:p>
          <a:p>
            <a:pPr lvl="0"/>
            <a:r>
              <a:rPr lang="en-US" dirty="0"/>
              <a:t>PCPs and other health care providers (HCPs): Have a global understanding of issues facing </a:t>
            </a:r>
            <a:r>
              <a:rPr lang="en-US" dirty="0" err="1"/>
              <a:t>PLwD</a:t>
            </a:r>
            <a:r>
              <a:rPr lang="en-US" dirty="0"/>
              <a:t> and care partners; recommend professional assistance to help address these issues.</a:t>
            </a:r>
          </a:p>
          <a:p>
            <a:pPr lvl="0"/>
            <a:r>
              <a:rPr lang="en-US" dirty="0"/>
              <a:t>PCPs and other HCPs: Recognize signs and symptoms of elder abuse and report accordingly. </a:t>
            </a:r>
          </a:p>
        </p:txBody>
      </p:sp>
    </p:spTree>
    <p:extLst>
      <p:ext uri="{BB962C8B-B14F-4D97-AF65-F5344CB8AC3E}">
        <p14:creationId xmlns:p14="http://schemas.microsoft.com/office/powerpoint/2010/main" val="2237688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Photo – Senior woman with advisor</a:t>
            </a:r>
          </a:p>
        </p:txBody>
      </p:sp>
      <p:pic>
        <p:nvPicPr>
          <p:cNvPr id="6" name="Content Placeholder 5" descr="Photo of an older woman holding a paper as a woman next to her explai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171951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 (2)</a:t>
            </a:r>
            <a:r>
              <a:rPr lang="en-US" b="0" dirty="0" smtClean="0">
                <a:solidFill>
                  <a:schemeClr val="bg1"/>
                </a:solidFill>
              </a:rPr>
              <a:t>l Legal </a:t>
            </a:r>
            <a:r>
              <a:rPr lang="en-US" b="1" dirty="0" smtClean="0">
                <a:solidFill>
                  <a:schemeClr val="bg1"/>
                </a:solidFill>
              </a:rPr>
              <a:t>and </a:t>
            </a:r>
            <a:endParaRPr lang="en-US" b="1" dirty="0">
              <a:solidFill>
                <a:schemeClr val="bg1"/>
              </a:solidFill>
            </a:endParaRPr>
          </a:p>
        </p:txBody>
      </p:sp>
      <p:sp>
        <p:nvSpPr>
          <p:cNvPr id="3" name="Content Placeholder 2">
            <a:extLst>
              <a:ext uri="{FF2B5EF4-FFF2-40B4-BE49-F238E27FC236}">
                <a16:creationId xmlns:a16="http://schemas.microsoft.com/office/drawing/2014/main" id="{20D12E4D-D75E-4627-8DAF-247EE8623C44}"/>
              </a:ext>
            </a:extLst>
          </p:cNvPr>
          <p:cNvSpPr>
            <a:spLocks noGrp="1"/>
          </p:cNvSpPr>
          <p:nvPr>
            <p:ph idx="1"/>
          </p:nvPr>
        </p:nvSpPr>
        <p:spPr>
          <a:xfrm>
            <a:off x="457200" y="1560945"/>
            <a:ext cx="8229600" cy="1877437"/>
          </a:xfrm>
        </p:spPr>
        <p:txBody>
          <a:bodyPr/>
          <a:lstStyle/>
          <a:p>
            <a:pPr lvl="0"/>
            <a:r>
              <a:rPr lang="en-US" dirty="0" smtClean="0"/>
              <a:t>Overview</a:t>
            </a:r>
            <a:endParaRPr lang="en-US" dirty="0"/>
          </a:p>
          <a:p>
            <a:pPr lvl="0"/>
            <a:r>
              <a:rPr lang="en-US" b="1" dirty="0"/>
              <a:t>Legal and financial considerations </a:t>
            </a:r>
          </a:p>
          <a:p>
            <a:pPr lvl="0"/>
            <a:r>
              <a:rPr lang="en-US" dirty="0"/>
              <a:t>Capacity considerations </a:t>
            </a:r>
          </a:p>
          <a:p>
            <a:pPr lvl="0"/>
            <a:r>
              <a:rPr lang="en-US" dirty="0"/>
              <a:t>Ethical considerations </a:t>
            </a:r>
          </a:p>
          <a:p>
            <a:pPr lvl="0"/>
            <a:r>
              <a:rPr lang="en-US" dirty="0"/>
              <a:t>Elder abuse</a:t>
            </a:r>
          </a:p>
        </p:txBody>
      </p:sp>
      <p:pic>
        <p:nvPicPr>
          <p:cNvPr id="9" name="Picture Placeholder 8" descr="Thumbnail photo of an examining a folder as a couple looks on."/>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 b="48"/>
          <a:stretch>
            <a:fillRect/>
          </a:stretch>
        </p:blipFill>
        <p:spPr/>
      </p:pic>
    </p:spTree>
    <p:extLst>
      <p:ext uri="{BB962C8B-B14F-4D97-AF65-F5344CB8AC3E}">
        <p14:creationId xmlns:p14="http://schemas.microsoft.com/office/powerpoint/2010/main" val="1558763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411480"/>
          </a:xfrm>
        </p:spPr>
        <p:txBody>
          <a:bodyPr>
            <a:normAutofit fontScale="90000"/>
          </a:bodyPr>
          <a:lstStyle/>
          <a:p>
            <a:r>
              <a:rPr lang="en-US" sz="3100" b="1" dirty="0"/>
              <a:t>Legal and Financial Planning: Overview</a:t>
            </a:r>
            <a:endParaRPr lang="en-US" sz="3100" dirty="0"/>
          </a:p>
        </p:txBody>
      </p:sp>
      <p:sp>
        <p:nvSpPr>
          <p:cNvPr id="3" name="Content Placeholder 2"/>
          <p:cNvSpPr>
            <a:spLocks noGrp="1"/>
          </p:cNvSpPr>
          <p:nvPr>
            <p:ph idx="1"/>
          </p:nvPr>
        </p:nvSpPr>
        <p:spPr>
          <a:xfrm>
            <a:off x="521208" y="1463041"/>
            <a:ext cx="8229600" cy="2651760"/>
          </a:xfrm>
        </p:spPr>
        <p:txBody>
          <a:bodyPr vert="horz" lIns="91440" tIns="45720" rIns="91440" bIns="45720" rtlCol="0" anchor="t">
            <a:normAutofit lnSpcReduction="10000"/>
          </a:bodyPr>
          <a:lstStyle/>
          <a:p>
            <a:pPr lvl="0"/>
            <a:r>
              <a:rPr lang="en-US" dirty="0"/>
              <a:t>Recommend to begin planning for future as soon as possible so </a:t>
            </a:r>
            <a:r>
              <a:rPr lang="en-US" dirty="0" err="1"/>
              <a:t>PLwD</a:t>
            </a:r>
            <a:r>
              <a:rPr lang="en-US" dirty="0"/>
              <a:t> can participate in decision-making process (Fisk et al., 2007; </a:t>
            </a:r>
            <a:r>
              <a:rPr lang="en-US" dirty="0" err="1"/>
              <a:t>Grossberg</a:t>
            </a:r>
            <a:r>
              <a:rPr lang="en-US" dirty="0"/>
              <a:t> et al., 2010).</a:t>
            </a:r>
            <a:endParaRPr lang="en-US" sz="2800" dirty="0"/>
          </a:p>
          <a:p>
            <a:pPr lvl="1">
              <a:buFont typeface="Courier New" panose="02070309020205020404" pitchFamily="49" charset="0"/>
              <a:buChar char="o"/>
            </a:pPr>
            <a:r>
              <a:rPr lang="en-US" dirty="0"/>
              <a:t>Communicate health care wishes.</a:t>
            </a:r>
            <a:endParaRPr lang="en-US" sz="2400" dirty="0"/>
          </a:p>
          <a:p>
            <a:pPr lvl="1">
              <a:buFont typeface="Courier New" panose="02070309020205020404" pitchFamily="49" charset="0"/>
              <a:buChar char="o"/>
            </a:pPr>
            <a:r>
              <a:rPr lang="en-US" dirty="0"/>
              <a:t>Make long-term care arrangements.</a:t>
            </a:r>
            <a:endParaRPr lang="en-US" sz="2400" dirty="0"/>
          </a:p>
          <a:p>
            <a:pPr lvl="1">
              <a:buFont typeface="Courier New" panose="02070309020205020404" pitchFamily="49" charset="0"/>
              <a:buChar char="o"/>
            </a:pPr>
            <a:r>
              <a:rPr lang="en-US" dirty="0"/>
              <a:t>Make plans for finances and property.</a:t>
            </a:r>
            <a:endParaRPr lang="en-US" sz="2400" dirty="0"/>
          </a:p>
          <a:p>
            <a:pPr lvl="0"/>
            <a:r>
              <a:rPr lang="en-US" dirty="0"/>
              <a:t>Identify “proxy” to take over decision-making when </a:t>
            </a:r>
            <a:r>
              <a:rPr lang="en-US" dirty="0" err="1"/>
              <a:t>PLwD</a:t>
            </a:r>
            <a:r>
              <a:rPr lang="en-US" dirty="0"/>
              <a:t> no longer have capacity to make decisions (Kim et al., 2011).</a:t>
            </a:r>
            <a:endParaRPr lang="en-US" sz="2800" dirty="0"/>
          </a:p>
        </p:txBody>
      </p:sp>
    </p:spTree>
    <p:extLst>
      <p:ext uri="{BB962C8B-B14F-4D97-AF65-F5344CB8AC3E}">
        <p14:creationId xmlns:p14="http://schemas.microsoft.com/office/powerpoint/2010/main" val="1916688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Photo –</a:t>
            </a:r>
            <a:r>
              <a:rPr lang="en-US" baseline="0" dirty="0"/>
              <a:t> Senior couple with advisor</a:t>
            </a:r>
            <a:endParaRPr lang="en-US" dirty="0"/>
          </a:p>
        </p:txBody>
      </p:sp>
      <p:pic>
        <p:nvPicPr>
          <p:cNvPr id="6" name="Content Placeholder 5" descr="Photo of a man examining items in a folder as a couple sitting by him look 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29201"/>
            <a:ext cx="7956550" cy="5307497"/>
          </a:xfrm>
        </p:spPr>
      </p:pic>
    </p:spTree>
    <p:extLst>
      <p:ext uri="{BB962C8B-B14F-4D97-AF65-F5344CB8AC3E}">
        <p14:creationId xmlns:p14="http://schemas.microsoft.com/office/powerpoint/2010/main" val="342701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normAutofit/>
          </a:bodyPr>
          <a:lstStyle/>
          <a:p>
            <a:r>
              <a:rPr lang="en-US" b="1" dirty="0"/>
              <a:t>Identifying Nonmedical Professionals for the Dementia Team</a:t>
            </a:r>
            <a:endParaRPr lang="en-US" dirty="0"/>
          </a:p>
        </p:txBody>
      </p:sp>
      <p:sp>
        <p:nvSpPr>
          <p:cNvPr id="3" name="Content Placeholder 2"/>
          <p:cNvSpPr>
            <a:spLocks noGrp="1"/>
          </p:cNvSpPr>
          <p:nvPr>
            <p:ph idx="1"/>
          </p:nvPr>
        </p:nvSpPr>
        <p:spPr>
          <a:xfrm>
            <a:off x="533400" y="1951037"/>
            <a:ext cx="8229600" cy="3017203"/>
          </a:xfrm>
        </p:spPr>
        <p:txBody>
          <a:bodyPr vert="horz" lIns="91440" tIns="45720" rIns="91440" bIns="45720" rtlCol="0" anchor="t">
            <a:normAutofit/>
          </a:bodyPr>
          <a:lstStyle/>
          <a:p>
            <a:pPr lvl="0"/>
            <a:r>
              <a:rPr lang="en-US" dirty="0"/>
              <a:t>Elder law attorney</a:t>
            </a:r>
          </a:p>
          <a:p>
            <a:pPr lvl="0"/>
            <a:r>
              <a:rPr lang="en-US" dirty="0"/>
              <a:t>Accountant and/or financial planner</a:t>
            </a:r>
          </a:p>
          <a:p>
            <a:pPr lvl="0"/>
            <a:r>
              <a:rPr lang="en-US" dirty="0"/>
              <a:t>Geriatric care manager</a:t>
            </a:r>
          </a:p>
          <a:p>
            <a:pPr lvl="0"/>
            <a:r>
              <a:rPr lang="en-US" dirty="0"/>
              <a:t>Other</a:t>
            </a:r>
          </a:p>
        </p:txBody>
      </p:sp>
    </p:spTree>
    <p:extLst>
      <p:ext uri="{BB962C8B-B14F-4D97-AF65-F5344CB8AC3E}">
        <p14:creationId xmlns:p14="http://schemas.microsoft.com/office/powerpoint/2010/main" val="3018948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807720"/>
          </a:xfrm>
        </p:spPr>
        <p:txBody>
          <a:bodyPr>
            <a:noAutofit/>
          </a:bodyPr>
          <a:lstStyle/>
          <a:p>
            <a:r>
              <a:rPr lang="en-US" b="1" dirty="0"/>
              <a:t>Financial Burdens Associated With Dementia Diagnosis</a:t>
            </a:r>
            <a:endParaRPr lang="en-US" dirty="0"/>
          </a:p>
        </p:txBody>
      </p:sp>
      <p:sp>
        <p:nvSpPr>
          <p:cNvPr id="3" name="Content Placeholder 2"/>
          <p:cNvSpPr>
            <a:spLocks noGrp="1"/>
          </p:cNvSpPr>
          <p:nvPr>
            <p:ph idx="1"/>
          </p:nvPr>
        </p:nvSpPr>
        <p:spPr>
          <a:xfrm>
            <a:off x="533400" y="1845425"/>
            <a:ext cx="8229600" cy="4143578"/>
          </a:xfrm>
        </p:spPr>
        <p:txBody>
          <a:bodyPr vert="horz" lIns="91440" tIns="45720" rIns="91440" bIns="45720" rtlCol="0" anchor="t">
            <a:normAutofit/>
          </a:bodyPr>
          <a:lstStyle/>
          <a:p>
            <a:pPr lvl="0"/>
            <a:r>
              <a:rPr lang="en-US" dirty="0"/>
              <a:t>Direct costs of medications and doctor visits (for dementia and comorbidities)</a:t>
            </a:r>
          </a:p>
          <a:p>
            <a:pPr lvl="0"/>
            <a:r>
              <a:rPr lang="en-US" dirty="0"/>
              <a:t>Potential future costs (Hurd et al., 2013)</a:t>
            </a:r>
          </a:p>
          <a:p>
            <a:pPr lvl="1">
              <a:buFont typeface="Courier New" panose="02070309020205020404" pitchFamily="49" charset="0"/>
              <a:buChar char="o"/>
            </a:pPr>
            <a:r>
              <a:rPr lang="en-US" sz="2000" dirty="0"/>
              <a:t>Future need for home and community-based services</a:t>
            </a:r>
          </a:p>
          <a:p>
            <a:pPr lvl="1">
              <a:buFont typeface="Courier New" panose="02070309020205020404" pitchFamily="49" charset="0"/>
              <a:buChar char="o"/>
            </a:pPr>
            <a:r>
              <a:rPr lang="en-US" sz="2000" dirty="0"/>
              <a:t>Safety-related expenses</a:t>
            </a:r>
          </a:p>
          <a:p>
            <a:pPr lvl="1">
              <a:buFont typeface="Courier New" panose="02070309020205020404" pitchFamily="49" charset="0"/>
              <a:buChar char="o"/>
            </a:pPr>
            <a:r>
              <a:rPr lang="en-US" sz="2000" dirty="0"/>
              <a:t>Personal care supplies</a:t>
            </a:r>
          </a:p>
          <a:p>
            <a:pPr lvl="1">
              <a:buFont typeface="Courier New" panose="02070309020205020404" pitchFamily="49" charset="0"/>
              <a:buChar char="o"/>
            </a:pPr>
            <a:r>
              <a:rPr lang="en-US" sz="2000" dirty="0"/>
              <a:t>Costs associated with assisted living or nursing home care</a:t>
            </a:r>
          </a:p>
          <a:p>
            <a:pPr lvl="0"/>
            <a:r>
              <a:rPr lang="en-US" dirty="0"/>
              <a:t>Costs associated with specialty teams (lawyers, accountants, case manager)</a:t>
            </a:r>
          </a:p>
          <a:p>
            <a:pPr lvl="0"/>
            <a:r>
              <a:rPr lang="en-US" dirty="0"/>
              <a:t>Many </a:t>
            </a:r>
            <a:r>
              <a:rPr lang="en-US" dirty="0" err="1"/>
              <a:t>PLwD</a:t>
            </a:r>
            <a:r>
              <a:rPr lang="en-US" dirty="0"/>
              <a:t> do not have the financial resources to cover these costs.</a:t>
            </a:r>
          </a:p>
        </p:txBody>
      </p:sp>
    </p:spTree>
    <p:extLst>
      <p:ext uri="{BB962C8B-B14F-4D97-AF65-F5344CB8AC3E}">
        <p14:creationId xmlns:p14="http://schemas.microsoft.com/office/powerpoint/2010/main" val="450098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0560"/>
            <a:ext cx="8229600" cy="792480"/>
          </a:xfrm>
        </p:spPr>
        <p:txBody>
          <a:bodyPr>
            <a:noAutofit/>
          </a:bodyPr>
          <a:lstStyle/>
          <a:p>
            <a:r>
              <a:rPr lang="en-US" b="1" dirty="0"/>
              <a:t>Financial Considerations: Medicaid</a:t>
            </a:r>
            <a:endParaRPr lang="en-US" dirty="0"/>
          </a:p>
        </p:txBody>
      </p:sp>
      <p:sp>
        <p:nvSpPr>
          <p:cNvPr id="3" name="Content Placeholder 2"/>
          <p:cNvSpPr>
            <a:spLocks noGrp="1"/>
          </p:cNvSpPr>
          <p:nvPr>
            <p:ph idx="1"/>
          </p:nvPr>
        </p:nvSpPr>
        <p:spPr>
          <a:xfrm>
            <a:off x="533400" y="1463040"/>
            <a:ext cx="8229600" cy="4525963"/>
          </a:xfrm>
        </p:spPr>
        <p:txBody>
          <a:bodyPr vert="horz" lIns="91440" tIns="45720" rIns="91440" bIns="45720" rtlCol="0" anchor="t">
            <a:normAutofit/>
          </a:bodyPr>
          <a:lstStyle/>
          <a:p>
            <a:pPr lvl="0"/>
            <a:r>
              <a:rPr lang="en-US" dirty="0"/>
              <a:t>Average costs for long-term care services in U.S. are substantial; many </a:t>
            </a:r>
            <a:r>
              <a:rPr lang="en-US" dirty="0" err="1"/>
              <a:t>PLwD</a:t>
            </a:r>
            <a:r>
              <a:rPr lang="en-US" dirty="0"/>
              <a:t> are unable to afford costs without financial assistance (Genworth, 2015; Alzheimer’s Association, </a:t>
            </a:r>
            <a:r>
              <a:rPr lang="en-US" dirty="0" err="1"/>
              <a:t>n.d.</a:t>
            </a:r>
            <a:r>
              <a:rPr lang="en-US" dirty="0"/>
              <a:t>).</a:t>
            </a:r>
          </a:p>
          <a:p>
            <a:pPr lvl="0"/>
            <a:r>
              <a:rPr lang="en-US" dirty="0"/>
              <a:t>Medicare coverage is for acute, not chronic, needs.</a:t>
            </a:r>
          </a:p>
          <a:p>
            <a:pPr lvl="0"/>
            <a:r>
              <a:rPr lang="en-US" dirty="0"/>
              <a:t>PLwD may need to apply for Medicaid (medical assistance) benefits to cover costs; need to understand state-specific rules </a:t>
            </a:r>
            <a:r>
              <a:rPr lang="en-US" dirty="0" smtClean="0"/>
              <a:t>(Healthcare.gov</a:t>
            </a:r>
            <a:r>
              <a:rPr lang="en-US" dirty="0"/>
              <a:t>, </a:t>
            </a:r>
            <a:r>
              <a:rPr lang="en-US" dirty="0" err="1"/>
              <a:t>n.d.</a:t>
            </a:r>
            <a:r>
              <a:rPr lang="en-US" dirty="0"/>
              <a:t>).</a:t>
            </a:r>
          </a:p>
        </p:txBody>
      </p:sp>
    </p:spTree>
    <p:extLst>
      <p:ext uri="{BB962C8B-B14F-4D97-AF65-F5344CB8AC3E}">
        <p14:creationId xmlns:p14="http://schemas.microsoft.com/office/powerpoint/2010/main" val="4005977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Photo</a:t>
            </a:r>
            <a:r>
              <a:rPr lang="en-US" baseline="0" dirty="0"/>
              <a:t> – Couple and young son with advisor</a:t>
            </a:r>
            <a:endParaRPr lang="en-US" dirty="0"/>
          </a:p>
        </p:txBody>
      </p:sp>
      <p:pic>
        <p:nvPicPr>
          <p:cNvPr id="6" name="Content Placeholder 5" descr="Photo of a couple with their young boy at a desk talking with a man holding a folder ope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3427016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381000"/>
          </a:xfrm>
        </p:spPr>
        <p:txBody>
          <a:bodyPr>
            <a:noAutofit/>
          </a:bodyPr>
          <a:lstStyle/>
          <a:p>
            <a:r>
              <a:rPr lang="en-US" b="1" dirty="0"/>
              <a:t>Understanding the Necessary Legal Documents</a:t>
            </a:r>
            <a:endParaRPr lang="en-US" dirty="0"/>
          </a:p>
        </p:txBody>
      </p:sp>
      <p:sp>
        <p:nvSpPr>
          <p:cNvPr id="3" name="Content Placeholder 2"/>
          <p:cNvSpPr>
            <a:spLocks noGrp="1"/>
          </p:cNvSpPr>
          <p:nvPr>
            <p:ph idx="1"/>
          </p:nvPr>
        </p:nvSpPr>
        <p:spPr>
          <a:xfrm>
            <a:off x="533400" y="1463040"/>
            <a:ext cx="8229600" cy="4525963"/>
          </a:xfrm>
        </p:spPr>
        <p:txBody>
          <a:bodyPr vert="horz" lIns="91440" tIns="45720" rIns="91440" bIns="45720" rtlCol="0" anchor="t">
            <a:normAutofit/>
          </a:bodyPr>
          <a:lstStyle/>
          <a:p>
            <a:pPr lvl="0"/>
            <a:r>
              <a:rPr lang="en-US" dirty="0"/>
              <a:t>Standard will</a:t>
            </a:r>
          </a:p>
          <a:p>
            <a:pPr lvl="0"/>
            <a:r>
              <a:rPr lang="en-US" dirty="0"/>
              <a:t>Living trust</a:t>
            </a:r>
          </a:p>
          <a:p>
            <a:pPr lvl="0"/>
            <a:r>
              <a:rPr lang="en-US" dirty="0"/>
              <a:t>Advance medical directive</a:t>
            </a:r>
          </a:p>
          <a:p>
            <a:pPr lvl="0"/>
            <a:r>
              <a:rPr lang="en-US" dirty="0"/>
              <a:t>Living will (Mayo Clinic, 2014) </a:t>
            </a:r>
          </a:p>
          <a:p>
            <a:pPr lvl="0"/>
            <a:r>
              <a:rPr lang="en-US" dirty="0"/>
              <a:t>Durable powers of attorney</a:t>
            </a:r>
          </a:p>
          <a:p>
            <a:pPr lvl="0"/>
            <a:r>
              <a:rPr lang="en-US" dirty="0"/>
              <a:t>Research advance directives (</a:t>
            </a:r>
            <a:r>
              <a:rPr lang="en-US" dirty="0" err="1"/>
              <a:t>Muthappen</a:t>
            </a:r>
            <a:r>
              <a:rPr lang="en-US" dirty="0"/>
              <a:t> et al., 2005)</a:t>
            </a:r>
          </a:p>
          <a:p>
            <a:pPr lvl="0"/>
            <a:r>
              <a:rPr lang="en-US" dirty="0"/>
              <a:t>POLST (physician or provider orders for life-sustaining treatment) or MOLST (medical orders for life-sustaining treatment)</a:t>
            </a:r>
          </a:p>
        </p:txBody>
      </p:sp>
    </p:spTree>
    <p:extLst>
      <p:ext uri="{BB962C8B-B14F-4D97-AF65-F5344CB8AC3E}">
        <p14:creationId xmlns:p14="http://schemas.microsoft.com/office/powerpoint/2010/main" val="1408588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Copyright Language</a:t>
            </a:r>
          </a:p>
        </p:txBody>
      </p:sp>
      <p:sp>
        <p:nvSpPr>
          <p:cNvPr id="3" name="Content Placeholder 2"/>
          <p:cNvSpPr>
            <a:spLocks noGrp="1"/>
          </p:cNvSpPr>
          <p:nvPr>
            <p:ph idx="1"/>
          </p:nvPr>
        </p:nvSpPr>
        <p:spPr>
          <a:xfrm>
            <a:off x="457200" y="2031999"/>
            <a:ext cx="8229600" cy="1077218"/>
          </a:xfrm>
        </p:spPr>
        <p:txBody>
          <a:bodyPr/>
          <a:lstStyle/>
          <a:p>
            <a:r>
              <a:rPr lang="en-US" dirty="0"/>
              <a:t>We purchased the images for Modules 1-12 from </a:t>
            </a:r>
            <a:r>
              <a:rPr lang="en-US" dirty="0" err="1"/>
              <a:t>istock</a:t>
            </a:r>
            <a:r>
              <a:rPr lang="en-US" dirty="0"/>
              <a:t> by Getty. </a:t>
            </a:r>
          </a:p>
          <a:p>
            <a:r>
              <a:rPr lang="en-US" dirty="0"/>
              <a:t>We accessed the images for Modules 13-16 using </a:t>
            </a:r>
            <a:r>
              <a:rPr lang="en-CA" dirty="0">
                <a:hlinkClick r:id="rId3"/>
              </a:rPr>
              <a:t>Google Find Free-to-Use Images</a:t>
            </a:r>
            <a:r>
              <a:rPr lang="en-CA" dirty="0"/>
              <a:t>.</a:t>
            </a:r>
            <a:endParaRPr lang="en-US" dirty="0"/>
          </a:p>
        </p:txBody>
      </p:sp>
    </p:spTree>
    <p:extLst>
      <p:ext uri="{BB962C8B-B14F-4D97-AF65-F5344CB8AC3E}">
        <p14:creationId xmlns:p14="http://schemas.microsoft.com/office/powerpoint/2010/main" val="2227018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738988"/>
          </a:xfrm>
        </p:spPr>
        <p:txBody>
          <a:bodyPr/>
          <a:lstStyle/>
          <a:p>
            <a:r>
              <a:rPr lang="en-US" b="1" dirty="0"/>
              <a:t>Guardianship</a:t>
            </a:r>
          </a:p>
        </p:txBody>
      </p:sp>
      <p:sp>
        <p:nvSpPr>
          <p:cNvPr id="3" name="Content Placeholder 2"/>
          <p:cNvSpPr>
            <a:spLocks noGrp="1"/>
          </p:cNvSpPr>
          <p:nvPr>
            <p:ph idx="1"/>
          </p:nvPr>
        </p:nvSpPr>
        <p:spPr>
          <a:xfrm>
            <a:off x="533400" y="1500988"/>
            <a:ext cx="8229600" cy="4488015"/>
          </a:xfrm>
        </p:spPr>
        <p:txBody>
          <a:bodyPr vert="horz" lIns="91440" tIns="45720" rIns="91440" bIns="45720" rtlCol="0" anchor="t">
            <a:normAutofit/>
          </a:bodyPr>
          <a:lstStyle/>
          <a:p>
            <a:pPr lvl="0"/>
            <a:r>
              <a:rPr lang="en-US" dirty="0"/>
              <a:t>Not a common occurrence </a:t>
            </a:r>
          </a:p>
          <a:p>
            <a:pPr lvl="0"/>
            <a:r>
              <a:rPr lang="en-US" dirty="0"/>
              <a:t>In absence of power of attorney, courts appoint guardian (or conservator) if person no longer capable of making own decisions (Karlawish, 2008)</a:t>
            </a:r>
          </a:p>
          <a:p>
            <a:pPr lvl="0"/>
            <a:r>
              <a:rPr lang="en-US" dirty="0"/>
              <a:t>An alternative to guardianship: supported decision-making</a:t>
            </a:r>
          </a:p>
          <a:p>
            <a:pPr lvl="1">
              <a:buFont typeface="Courier New" panose="02070309020205020404" pitchFamily="49" charset="0"/>
              <a:buChar char="o"/>
            </a:pPr>
            <a:r>
              <a:rPr lang="en-US" dirty="0"/>
              <a:t>The PLwD receives help to make decisions  </a:t>
            </a:r>
          </a:p>
          <a:p>
            <a:pPr lvl="1">
              <a:buFont typeface="Courier New" panose="02070309020205020404" pitchFamily="49" charset="0"/>
              <a:buChar char="o"/>
            </a:pPr>
            <a:r>
              <a:rPr lang="en-US" dirty="0">
                <a:hlinkClick r:id="rId3"/>
              </a:rPr>
              <a:t>Supported Decision-Making Pilot Project</a:t>
            </a:r>
            <a:endParaRPr lang="en-US" dirty="0"/>
          </a:p>
        </p:txBody>
      </p:sp>
    </p:spTree>
    <p:extLst>
      <p:ext uri="{BB962C8B-B14F-4D97-AF65-F5344CB8AC3E}">
        <p14:creationId xmlns:p14="http://schemas.microsoft.com/office/powerpoint/2010/main" val="1073228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Outline (3)</a:t>
            </a:r>
            <a:r>
              <a:rPr lang="en-US" b="1" dirty="0" smtClean="0">
                <a:solidFill>
                  <a:schemeClr val="bg1"/>
                </a:solidFill>
              </a:rPr>
              <a:t> </a:t>
            </a:r>
            <a:endParaRPr lang="en-US" b="1" dirty="0">
              <a:solidFill>
                <a:schemeClr val="bg1"/>
              </a:solidFill>
            </a:endParaRPr>
          </a:p>
        </p:txBody>
      </p:sp>
      <p:sp>
        <p:nvSpPr>
          <p:cNvPr id="2" name="Content Placeholder 1">
            <a:extLst>
              <a:ext uri="{FF2B5EF4-FFF2-40B4-BE49-F238E27FC236}">
                <a16:creationId xmlns:a16="http://schemas.microsoft.com/office/drawing/2014/main" id="{6C9E0FD3-F1E6-41DA-A129-9B6EC316DCF4}"/>
              </a:ext>
            </a:extLst>
          </p:cNvPr>
          <p:cNvSpPr>
            <a:spLocks noGrp="1"/>
          </p:cNvSpPr>
          <p:nvPr>
            <p:ph idx="1"/>
          </p:nvPr>
        </p:nvSpPr>
        <p:spPr>
          <a:xfrm>
            <a:off x="457200" y="1560945"/>
            <a:ext cx="8229600" cy="1877437"/>
          </a:xfrm>
        </p:spPr>
        <p:txBody>
          <a:bodyPr/>
          <a:lstStyle/>
          <a:p>
            <a:pPr lvl="0"/>
            <a:r>
              <a:rPr lang="en-US" dirty="0"/>
              <a:t>Overview</a:t>
            </a:r>
          </a:p>
          <a:p>
            <a:pPr lvl="0"/>
            <a:r>
              <a:rPr lang="en-US" dirty="0"/>
              <a:t>Legal and financial considerations </a:t>
            </a:r>
          </a:p>
          <a:p>
            <a:pPr lvl="0"/>
            <a:r>
              <a:rPr lang="en-US" b="1" dirty="0"/>
              <a:t>Capacity considerations </a:t>
            </a:r>
          </a:p>
          <a:p>
            <a:pPr lvl="0"/>
            <a:r>
              <a:rPr lang="en-US" dirty="0"/>
              <a:t>Ethical considerations </a:t>
            </a:r>
          </a:p>
          <a:p>
            <a:pPr lvl="0"/>
            <a:r>
              <a:rPr lang="en-US" dirty="0"/>
              <a:t>Elder abuse</a:t>
            </a:r>
          </a:p>
        </p:txBody>
      </p:sp>
      <p:pic>
        <p:nvPicPr>
          <p:cNvPr id="9" name="Picture Placeholder 8" descr="Thumbnail photo of man with his hand on his brow being interviewed."/>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 b="48"/>
          <a:stretch>
            <a:fillRect/>
          </a:stretch>
        </p:blipFill>
        <p:spPr/>
      </p:pic>
    </p:spTree>
    <p:extLst>
      <p:ext uri="{BB962C8B-B14F-4D97-AF65-F5344CB8AC3E}">
        <p14:creationId xmlns:p14="http://schemas.microsoft.com/office/powerpoint/2010/main" val="3606673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701040"/>
          </a:xfrm>
        </p:spPr>
        <p:txBody>
          <a:bodyPr/>
          <a:lstStyle/>
          <a:p>
            <a:r>
              <a:rPr lang="en-US" b="1" dirty="0"/>
              <a:t>Capacity: Overview, Issues</a:t>
            </a:r>
            <a:endParaRPr lang="en-US" dirty="0"/>
          </a:p>
        </p:txBody>
      </p:sp>
      <p:sp>
        <p:nvSpPr>
          <p:cNvPr id="3" name="Content Placeholder 2"/>
          <p:cNvSpPr>
            <a:spLocks noGrp="1"/>
          </p:cNvSpPr>
          <p:nvPr>
            <p:ph idx="1"/>
          </p:nvPr>
        </p:nvSpPr>
        <p:spPr>
          <a:xfrm>
            <a:off x="533400" y="1463040"/>
            <a:ext cx="8229600" cy="4525963"/>
          </a:xfrm>
        </p:spPr>
        <p:txBody>
          <a:bodyPr>
            <a:normAutofit/>
          </a:bodyPr>
          <a:lstStyle/>
          <a:p>
            <a:pPr lvl="0"/>
            <a:r>
              <a:rPr lang="en-US" dirty="0"/>
              <a:t>Assessment of decision-making capacity is needed when a person living with dementia is required to make decisions involving risks.</a:t>
            </a:r>
          </a:p>
          <a:p>
            <a:pPr lvl="0"/>
            <a:r>
              <a:rPr lang="en-US" dirty="0"/>
              <a:t>Capacity laws differ by state.</a:t>
            </a:r>
          </a:p>
          <a:p>
            <a:pPr lvl="0"/>
            <a:r>
              <a:rPr lang="en-US" dirty="0"/>
              <a:t>Capacity is functional assessment of 4 abilities: understanding, appreciation, expressing a choice, and rationalization (</a:t>
            </a:r>
            <a:r>
              <a:rPr lang="en-US" dirty="0" err="1"/>
              <a:t>Dastidar</a:t>
            </a:r>
            <a:r>
              <a:rPr lang="en-US" dirty="0"/>
              <a:t> &amp; </a:t>
            </a:r>
            <a:r>
              <a:rPr lang="en-US" dirty="0" err="1"/>
              <a:t>Odden</a:t>
            </a:r>
            <a:r>
              <a:rPr lang="en-US" dirty="0"/>
              <a:t>, 2011; Karlawish, 2008; Lai et al., 2008; Woods &amp; Pratt, 2005).</a:t>
            </a:r>
          </a:p>
        </p:txBody>
      </p:sp>
    </p:spTree>
    <p:extLst>
      <p:ext uri="{BB962C8B-B14F-4D97-AF65-F5344CB8AC3E}">
        <p14:creationId xmlns:p14="http://schemas.microsoft.com/office/powerpoint/2010/main" val="4113821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502920"/>
          </a:xfrm>
        </p:spPr>
        <p:txBody>
          <a:bodyPr>
            <a:normAutofit fontScale="90000"/>
          </a:bodyPr>
          <a:lstStyle/>
          <a:p>
            <a:r>
              <a:rPr lang="en-US" b="1" dirty="0"/>
              <a:t>Capacity Considerations in Dementia</a:t>
            </a:r>
            <a:endParaRPr lang="en-US" dirty="0"/>
          </a:p>
        </p:txBody>
      </p:sp>
      <p:sp>
        <p:nvSpPr>
          <p:cNvPr id="3" name="Content Placeholder 2"/>
          <p:cNvSpPr>
            <a:spLocks noGrp="1"/>
          </p:cNvSpPr>
          <p:nvPr>
            <p:ph idx="1"/>
          </p:nvPr>
        </p:nvSpPr>
        <p:spPr>
          <a:xfrm>
            <a:off x="457200" y="1463040"/>
            <a:ext cx="8229600" cy="3230880"/>
          </a:xfrm>
        </p:spPr>
        <p:txBody>
          <a:bodyPr>
            <a:noAutofit/>
          </a:bodyPr>
          <a:lstStyle/>
          <a:p>
            <a:pPr lvl="0"/>
            <a:r>
              <a:rPr lang="en-US" dirty="0"/>
              <a:t>PCPs are able to make clinical determinations of capacity (</a:t>
            </a:r>
            <a:r>
              <a:rPr lang="en-US" dirty="0" err="1"/>
              <a:t>Dastidar</a:t>
            </a:r>
            <a:r>
              <a:rPr lang="en-US" dirty="0"/>
              <a:t> &amp; </a:t>
            </a:r>
            <a:r>
              <a:rPr lang="en-US" dirty="0" err="1"/>
              <a:t>Odden</a:t>
            </a:r>
            <a:r>
              <a:rPr lang="en-US" dirty="0"/>
              <a:t>, 2011; </a:t>
            </a:r>
            <a:r>
              <a:rPr lang="en-US" dirty="0" err="1"/>
              <a:t>Karlawish</a:t>
            </a:r>
            <a:r>
              <a:rPr lang="en-US" dirty="0"/>
              <a:t>, 2008).</a:t>
            </a:r>
          </a:p>
          <a:p>
            <a:pPr lvl="1">
              <a:buFont typeface="Courier New" panose="02070309020205020404" pitchFamily="49" charset="0"/>
              <a:buChar char="o"/>
            </a:pPr>
            <a:r>
              <a:rPr lang="en-US" dirty="0"/>
              <a:t>Competency is a legal determination (</a:t>
            </a:r>
            <a:r>
              <a:rPr lang="en-US" dirty="0" err="1"/>
              <a:t>Dastidar</a:t>
            </a:r>
            <a:r>
              <a:rPr lang="en-US" dirty="0"/>
              <a:t> &amp; </a:t>
            </a:r>
            <a:r>
              <a:rPr lang="en-US" dirty="0" err="1"/>
              <a:t>Odden</a:t>
            </a:r>
            <a:r>
              <a:rPr lang="en-US" dirty="0"/>
              <a:t>, 2011).</a:t>
            </a:r>
          </a:p>
          <a:p>
            <a:pPr lvl="0"/>
            <a:r>
              <a:rPr lang="en-US" dirty="0"/>
              <a:t>Memory impairments may influence capacity, which is not static (</a:t>
            </a:r>
            <a:r>
              <a:rPr lang="en-US" dirty="0" err="1"/>
              <a:t>Mitty</a:t>
            </a:r>
            <a:r>
              <a:rPr lang="en-US" dirty="0"/>
              <a:t>, </a:t>
            </a:r>
            <a:r>
              <a:rPr lang="en-US" dirty="0" smtClean="0"/>
              <a:t>2009).</a:t>
            </a:r>
            <a:endParaRPr lang="en-US" dirty="0"/>
          </a:p>
          <a:p>
            <a:pPr lvl="0"/>
            <a:r>
              <a:rPr lang="en-US" dirty="0" err="1"/>
              <a:t>PLwD</a:t>
            </a:r>
            <a:r>
              <a:rPr lang="en-US" dirty="0"/>
              <a:t> who lack insight have impaired decision-making capacity (</a:t>
            </a:r>
            <a:r>
              <a:rPr lang="en-US" dirty="0" err="1"/>
              <a:t>Cosentino</a:t>
            </a:r>
            <a:r>
              <a:rPr lang="en-US" dirty="0"/>
              <a:t> et al., 2011).</a:t>
            </a:r>
          </a:p>
          <a:p>
            <a:pPr lvl="0"/>
            <a:r>
              <a:rPr lang="en-US" dirty="0"/>
              <a:t>Consider capacity to receive a diagnosis (</a:t>
            </a:r>
            <a:r>
              <a:rPr lang="en-US" dirty="0" err="1"/>
              <a:t>Dastidar</a:t>
            </a:r>
            <a:r>
              <a:rPr lang="en-US" dirty="0"/>
              <a:t> &amp; </a:t>
            </a:r>
            <a:r>
              <a:rPr lang="en-US" dirty="0" err="1"/>
              <a:t>Odden</a:t>
            </a:r>
            <a:r>
              <a:rPr lang="en-US" dirty="0"/>
              <a:t>, 2011), and document if </a:t>
            </a:r>
            <a:r>
              <a:rPr lang="en-US" dirty="0" err="1"/>
              <a:t>PLwD</a:t>
            </a:r>
            <a:r>
              <a:rPr lang="en-US" dirty="0"/>
              <a:t> lack capacity (</a:t>
            </a:r>
            <a:r>
              <a:rPr lang="en-US" dirty="0" err="1"/>
              <a:t>Grossberg</a:t>
            </a:r>
            <a:r>
              <a:rPr lang="en-US" dirty="0"/>
              <a:t> et al., 2010).</a:t>
            </a:r>
          </a:p>
        </p:txBody>
      </p:sp>
    </p:spTree>
    <p:extLst>
      <p:ext uri="{BB962C8B-B14F-4D97-AF65-F5344CB8AC3E}">
        <p14:creationId xmlns:p14="http://schemas.microsoft.com/office/powerpoint/2010/main" val="119841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701040"/>
          </a:xfrm>
        </p:spPr>
        <p:txBody>
          <a:bodyPr/>
          <a:lstStyle/>
          <a:p>
            <a:r>
              <a:rPr lang="en-US" b="1" dirty="0"/>
              <a:t>When To Assess Capacity</a:t>
            </a:r>
            <a:endParaRPr lang="en-US" dirty="0"/>
          </a:p>
        </p:txBody>
      </p:sp>
      <p:sp>
        <p:nvSpPr>
          <p:cNvPr id="3" name="Content Placeholder 2"/>
          <p:cNvSpPr>
            <a:spLocks noGrp="1"/>
          </p:cNvSpPr>
          <p:nvPr>
            <p:ph idx="1"/>
          </p:nvPr>
        </p:nvSpPr>
        <p:spPr>
          <a:xfrm>
            <a:off x="533400" y="1463040"/>
            <a:ext cx="8229600" cy="1754326"/>
          </a:xfrm>
        </p:spPr>
        <p:txBody>
          <a:bodyPr/>
          <a:lstStyle/>
          <a:p>
            <a:pPr lvl="0"/>
            <a:r>
              <a:rPr lang="en-US" dirty="0"/>
              <a:t>Assess for capacity if any provider or care partner questions the </a:t>
            </a:r>
            <a:r>
              <a:rPr lang="en-US" dirty="0" err="1"/>
              <a:t>PLwD’s</a:t>
            </a:r>
            <a:r>
              <a:rPr lang="en-US" dirty="0"/>
              <a:t> decision-making capacity.</a:t>
            </a:r>
          </a:p>
          <a:p>
            <a:pPr lvl="0"/>
            <a:r>
              <a:rPr lang="en-US" dirty="0"/>
              <a:t>Send for formal assessment </a:t>
            </a:r>
            <a:r>
              <a:rPr lang="en-US" dirty="0" smtClean="0"/>
              <a:t>by a psychologist or a psychiatrist if </a:t>
            </a:r>
            <a:r>
              <a:rPr lang="en-US" dirty="0"/>
              <a:t>capacity is not clear.</a:t>
            </a:r>
          </a:p>
          <a:p>
            <a:pPr lvl="0"/>
            <a:r>
              <a:rPr lang="en-US" dirty="0"/>
              <a:t>Talk to the PLwD about capacity issues during the course of the illness.</a:t>
            </a:r>
          </a:p>
        </p:txBody>
      </p:sp>
    </p:spTree>
    <p:extLst>
      <p:ext uri="{BB962C8B-B14F-4D97-AF65-F5344CB8AC3E}">
        <p14:creationId xmlns:p14="http://schemas.microsoft.com/office/powerpoint/2010/main" val="1098375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838200"/>
          </a:xfrm>
        </p:spPr>
        <p:txBody>
          <a:bodyPr>
            <a:normAutofit/>
          </a:bodyPr>
          <a:lstStyle/>
          <a:p>
            <a:r>
              <a:rPr lang="en-US" b="1" dirty="0"/>
              <a:t>Tools to Assess for Medical Decision-Making Capacity</a:t>
            </a:r>
            <a:endParaRPr lang="en-US" dirty="0"/>
          </a:p>
        </p:txBody>
      </p:sp>
      <p:sp>
        <p:nvSpPr>
          <p:cNvPr id="3" name="Content Placeholder 2"/>
          <p:cNvSpPr>
            <a:spLocks noGrp="1"/>
          </p:cNvSpPr>
          <p:nvPr>
            <p:ph idx="1"/>
          </p:nvPr>
        </p:nvSpPr>
        <p:spPr>
          <a:xfrm>
            <a:off x="533400" y="1600200"/>
            <a:ext cx="8229600" cy="4388803"/>
          </a:xfrm>
        </p:spPr>
        <p:txBody>
          <a:bodyPr>
            <a:normAutofit/>
          </a:bodyPr>
          <a:lstStyle/>
          <a:p>
            <a:pPr lvl="0"/>
            <a:r>
              <a:rPr lang="en-US" dirty="0"/>
              <a:t>Numerous clinical tools can be used to assess medical decision-making capacity (</a:t>
            </a:r>
            <a:r>
              <a:rPr lang="en-US" dirty="0" err="1"/>
              <a:t>Dastidar</a:t>
            </a:r>
            <a:r>
              <a:rPr lang="en-US" dirty="0"/>
              <a:t> &amp; </a:t>
            </a:r>
            <a:r>
              <a:rPr lang="en-US" dirty="0" err="1"/>
              <a:t>Odden</a:t>
            </a:r>
            <a:r>
              <a:rPr lang="en-US" dirty="0"/>
              <a:t>, 2011):</a:t>
            </a:r>
          </a:p>
          <a:p>
            <a:pPr lvl="1">
              <a:buFont typeface="Courier New" panose="02070309020205020404" pitchFamily="49" charset="0"/>
              <a:buChar char="o"/>
            </a:pPr>
            <a:r>
              <a:rPr lang="en-US" sz="2000" dirty="0" smtClean="0"/>
              <a:t>McArthur Competence Assessment Tools for Treatment (</a:t>
            </a:r>
            <a:r>
              <a:rPr lang="en-US" sz="2000" dirty="0" err="1" smtClean="0"/>
              <a:t>MacCAT</a:t>
            </a:r>
            <a:r>
              <a:rPr lang="en-US" sz="2000" dirty="0" smtClean="0"/>
              <a:t>-T) </a:t>
            </a:r>
            <a:r>
              <a:rPr lang="en-US" sz="2000" dirty="0"/>
              <a:t>(</a:t>
            </a:r>
            <a:r>
              <a:rPr lang="en-US" sz="2000" dirty="0" err="1"/>
              <a:t>Grisso</a:t>
            </a:r>
            <a:r>
              <a:rPr lang="en-US" sz="2000" dirty="0"/>
              <a:t> et al., 1997)</a:t>
            </a:r>
          </a:p>
          <a:p>
            <a:pPr lvl="1">
              <a:buFont typeface="Courier New" panose="02070309020205020404" pitchFamily="49" charset="0"/>
              <a:buChar char="o"/>
            </a:pPr>
            <a:r>
              <a:rPr lang="en-US" sz="2000" dirty="0" smtClean="0"/>
              <a:t>Capacity </a:t>
            </a:r>
            <a:r>
              <a:rPr lang="en-US" sz="2000" dirty="0" err="1" smtClean="0"/>
              <a:t>toC</a:t>
            </a:r>
            <a:r>
              <a:rPr lang="en-US" sz="2000" dirty="0" smtClean="0"/>
              <a:t> </a:t>
            </a:r>
            <a:r>
              <a:rPr lang="en-US" sz="2000" dirty="0" err="1" smtClean="0"/>
              <a:t>onsent</a:t>
            </a:r>
            <a:r>
              <a:rPr lang="en-US" sz="2000" dirty="0" smtClean="0"/>
              <a:t> to Treatment Instrument (CCTI) </a:t>
            </a:r>
            <a:r>
              <a:rPr lang="en-US" sz="2000" dirty="0"/>
              <a:t>(</a:t>
            </a:r>
            <a:r>
              <a:rPr lang="en-US" sz="2000" dirty="0" err="1"/>
              <a:t>Marson</a:t>
            </a:r>
            <a:r>
              <a:rPr lang="en-US" sz="2000" dirty="0"/>
              <a:t> et al., 1995)</a:t>
            </a:r>
          </a:p>
          <a:p>
            <a:pPr lvl="1">
              <a:buFont typeface="Courier New" panose="02070309020205020404" pitchFamily="49" charset="0"/>
              <a:buChar char="o"/>
            </a:pPr>
            <a:r>
              <a:rPr lang="en-US" sz="2000" dirty="0" err="1" smtClean="0"/>
              <a:t>Hopemont</a:t>
            </a:r>
            <a:r>
              <a:rPr lang="en-US" sz="2000" dirty="0" smtClean="0"/>
              <a:t> Capacity Assessment Interview (HCAI) </a:t>
            </a:r>
            <a:r>
              <a:rPr lang="en-US" sz="2000" dirty="0"/>
              <a:t>(Edelstein, 1999; </a:t>
            </a:r>
            <a:r>
              <a:rPr lang="en-US" sz="2000" dirty="0" err="1"/>
              <a:t>Pruchno</a:t>
            </a:r>
            <a:r>
              <a:rPr lang="en-US" sz="2000" dirty="0"/>
              <a:t> et al., 1995)</a:t>
            </a:r>
          </a:p>
        </p:txBody>
      </p:sp>
    </p:spTree>
    <p:extLst>
      <p:ext uri="{BB962C8B-B14F-4D97-AF65-F5344CB8AC3E}">
        <p14:creationId xmlns:p14="http://schemas.microsoft.com/office/powerpoint/2010/main" val="2897228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Photo – Senior</a:t>
            </a:r>
            <a:r>
              <a:rPr lang="en-US" baseline="0" dirty="0"/>
              <a:t> man with healthcare worker</a:t>
            </a:r>
            <a:endParaRPr lang="en-US" dirty="0"/>
          </a:p>
        </p:txBody>
      </p:sp>
      <p:pic>
        <p:nvPicPr>
          <p:cNvPr id="5" name="Content Placeholder 4" descr="Picture of female African American clinician standing and shaking the hand of an older African American male who is sitt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0"/>
            <a:ext cx="7956550" cy="5301239"/>
          </a:xfrm>
        </p:spPr>
      </p:pic>
    </p:spTree>
    <p:extLst>
      <p:ext uri="{BB962C8B-B14F-4D97-AF65-F5344CB8AC3E}">
        <p14:creationId xmlns:p14="http://schemas.microsoft.com/office/powerpoint/2010/main" val="2996352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Outline (4)</a:t>
            </a:r>
            <a:r>
              <a:rPr lang="en-US" b="1" dirty="0" smtClean="0">
                <a:solidFill>
                  <a:schemeClr val="bg1"/>
                </a:solidFill>
              </a:rPr>
              <a:t> </a:t>
            </a:r>
            <a:endParaRPr lang="en-US" b="1" dirty="0">
              <a:solidFill>
                <a:schemeClr val="bg1"/>
              </a:solidFill>
            </a:endParaRPr>
          </a:p>
        </p:txBody>
      </p:sp>
      <p:sp>
        <p:nvSpPr>
          <p:cNvPr id="2" name="Content Placeholder 1">
            <a:extLst>
              <a:ext uri="{FF2B5EF4-FFF2-40B4-BE49-F238E27FC236}">
                <a16:creationId xmlns:a16="http://schemas.microsoft.com/office/drawing/2014/main" id="{FEB57BCB-573F-4E9B-A510-5CD7AD635E2B}"/>
              </a:ext>
            </a:extLst>
          </p:cNvPr>
          <p:cNvSpPr>
            <a:spLocks noGrp="1"/>
          </p:cNvSpPr>
          <p:nvPr>
            <p:ph idx="1"/>
          </p:nvPr>
        </p:nvSpPr>
        <p:spPr>
          <a:xfrm>
            <a:off x="457200" y="1560945"/>
            <a:ext cx="8229600" cy="1877437"/>
          </a:xfrm>
        </p:spPr>
        <p:txBody>
          <a:bodyPr/>
          <a:lstStyle/>
          <a:p>
            <a:pPr lvl="0"/>
            <a:r>
              <a:rPr lang="en-US" dirty="0"/>
              <a:t>Overview</a:t>
            </a:r>
          </a:p>
          <a:p>
            <a:pPr lvl="0"/>
            <a:r>
              <a:rPr lang="en-US" dirty="0"/>
              <a:t>Legal and financial considerations </a:t>
            </a:r>
          </a:p>
          <a:p>
            <a:pPr lvl="0"/>
            <a:r>
              <a:rPr lang="en-US" dirty="0"/>
              <a:t>Capacity considerations </a:t>
            </a:r>
          </a:p>
          <a:p>
            <a:pPr lvl="0"/>
            <a:r>
              <a:rPr lang="en-US" b="1" dirty="0"/>
              <a:t>Ethical considerations </a:t>
            </a:r>
          </a:p>
          <a:p>
            <a:pPr lvl="0"/>
            <a:r>
              <a:rPr lang="en-US" dirty="0"/>
              <a:t>Elder abuse</a:t>
            </a:r>
          </a:p>
        </p:txBody>
      </p:sp>
      <p:pic>
        <p:nvPicPr>
          <p:cNvPr id="9" name="Picture Placeholder 8" descr="Thumbnail photo of young woman consoling elderly man."/>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808" b="3808"/>
          <a:stretch>
            <a:fillRect/>
          </a:stretch>
        </p:blipFill>
        <p:spPr/>
      </p:pic>
    </p:spTree>
    <p:extLst>
      <p:ext uri="{BB962C8B-B14F-4D97-AF65-F5344CB8AC3E}">
        <p14:creationId xmlns:p14="http://schemas.microsoft.com/office/powerpoint/2010/main" val="1316586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48640"/>
          </a:xfrm>
        </p:spPr>
        <p:txBody>
          <a:bodyPr>
            <a:normAutofit/>
          </a:bodyPr>
          <a:lstStyle/>
          <a:p>
            <a:r>
              <a:rPr lang="en-US" b="1" dirty="0"/>
              <a:t>Ethical Considerations </a:t>
            </a:r>
          </a:p>
        </p:txBody>
      </p:sp>
      <p:sp>
        <p:nvSpPr>
          <p:cNvPr id="3" name="Content Placeholder 2"/>
          <p:cNvSpPr>
            <a:spLocks noGrp="1"/>
          </p:cNvSpPr>
          <p:nvPr>
            <p:ph idx="1"/>
          </p:nvPr>
        </p:nvSpPr>
        <p:spPr>
          <a:xfrm>
            <a:off x="457200" y="1463040"/>
            <a:ext cx="8229600" cy="2880360"/>
          </a:xfrm>
        </p:spPr>
        <p:txBody>
          <a:bodyPr>
            <a:noAutofit/>
          </a:bodyPr>
          <a:lstStyle/>
          <a:p>
            <a:pPr lvl="0"/>
            <a:r>
              <a:rPr lang="en-US" dirty="0"/>
              <a:t>Ethics: human values, what constitutes good and moral life (Whitehouse, 2000)</a:t>
            </a:r>
          </a:p>
          <a:p>
            <a:pPr lvl="0"/>
            <a:r>
              <a:rPr lang="en-US" dirty="0"/>
              <a:t>4 primary considerations with regard to decisions concerning PLwD (</a:t>
            </a:r>
            <a:r>
              <a:rPr lang="en-US" dirty="0" err="1"/>
              <a:t>Strech</a:t>
            </a:r>
            <a:r>
              <a:rPr lang="en-US" dirty="0"/>
              <a:t> et al., 2013; Whitehouse, 2000):</a:t>
            </a:r>
          </a:p>
          <a:p>
            <a:pPr lvl="1">
              <a:buFont typeface="Courier New" panose="02070309020205020404" pitchFamily="49" charset="0"/>
              <a:buChar char="o"/>
            </a:pPr>
            <a:r>
              <a:rPr lang="en-US" dirty="0"/>
              <a:t>Beneficence</a:t>
            </a:r>
          </a:p>
          <a:p>
            <a:pPr lvl="1">
              <a:buFont typeface="Courier New" panose="02070309020205020404" pitchFamily="49" charset="0"/>
              <a:buChar char="o"/>
            </a:pPr>
            <a:r>
              <a:rPr lang="en-US" dirty="0" err="1"/>
              <a:t>Nonmaleficence</a:t>
            </a:r>
            <a:endParaRPr lang="en-US" dirty="0"/>
          </a:p>
          <a:p>
            <a:pPr lvl="1">
              <a:buFont typeface="Courier New" panose="02070309020205020404" pitchFamily="49" charset="0"/>
              <a:buChar char="o"/>
            </a:pPr>
            <a:r>
              <a:rPr lang="en-US" dirty="0"/>
              <a:t>Respect for autonomy</a:t>
            </a:r>
          </a:p>
          <a:p>
            <a:pPr lvl="1">
              <a:buFont typeface="Courier New" panose="02070309020205020404" pitchFamily="49" charset="0"/>
              <a:buChar char="o"/>
            </a:pPr>
            <a:r>
              <a:rPr lang="en-US" dirty="0"/>
              <a:t>Privacy and confidentiality</a:t>
            </a:r>
          </a:p>
        </p:txBody>
      </p:sp>
    </p:spTree>
    <p:extLst>
      <p:ext uri="{BB962C8B-B14F-4D97-AF65-F5344CB8AC3E}">
        <p14:creationId xmlns:p14="http://schemas.microsoft.com/office/powerpoint/2010/main" val="1946254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381000"/>
          </a:xfrm>
        </p:spPr>
        <p:txBody>
          <a:bodyPr>
            <a:noAutofit/>
          </a:bodyPr>
          <a:lstStyle/>
          <a:p>
            <a:r>
              <a:rPr lang="en-US" b="1" dirty="0"/>
              <a:t>Specific Ethical Concerns in Dementia Care</a:t>
            </a:r>
            <a:endParaRPr lang="en-US" dirty="0"/>
          </a:p>
        </p:txBody>
      </p:sp>
      <p:sp>
        <p:nvSpPr>
          <p:cNvPr id="3" name="Content Placeholder 2"/>
          <p:cNvSpPr>
            <a:spLocks noGrp="1"/>
          </p:cNvSpPr>
          <p:nvPr>
            <p:ph idx="1"/>
          </p:nvPr>
        </p:nvSpPr>
        <p:spPr>
          <a:xfrm>
            <a:off x="609600" y="1463041"/>
            <a:ext cx="8229600" cy="1584960"/>
          </a:xfrm>
        </p:spPr>
        <p:txBody>
          <a:bodyPr>
            <a:normAutofit lnSpcReduction="10000"/>
          </a:bodyPr>
          <a:lstStyle/>
          <a:p>
            <a:pPr lvl="0"/>
            <a:r>
              <a:rPr lang="en-US" dirty="0"/>
              <a:t>Ethical issues arise across all stages of dementia (Whitehouse, 2000).</a:t>
            </a:r>
            <a:endParaRPr lang="en-US" sz="2800" dirty="0"/>
          </a:p>
          <a:p>
            <a:pPr lvl="1">
              <a:buFont typeface="Courier New" panose="02070309020205020404" pitchFamily="49" charset="0"/>
              <a:buChar char="o"/>
            </a:pPr>
            <a:r>
              <a:rPr lang="en-US" dirty="0"/>
              <a:t>Safety, tracking/monitoring devices, medications</a:t>
            </a:r>
            <a:endParaRPr lang="en-US" sz="2400" dirty="0"/>
          </a:p>
          <a:p>
            <a:pPr lvl="0"/>
            <a:r>
              <a:rPr lang="en-US" dirty="0"/>
              <a:t>Care partners face many ethical challenges, particularly dilemma of caring for persons living with dementia versus meeting own needs (Hughes et al., 2002).</a:t>
            </a:r>
            <a:endParaRPr lang="en-US" sz="2800" dirty="0"/>
          </a:p>
        </p:txBody>
      </p:sp>
    </p:spTree>
    <p:extLst>
      <p:ext uri="{BB962C8B-B14F-4D97-AF65-F5344CB8AC3E}">
        <p14:creationId xmlns:p14="http://schemas.microsoft.com/office/powerpoint/2010/main" val="319425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normAutofit/>
          </a:bodyPr>
          <a:lstStyle/>
          <a:p>
            <a:r>
              <a:rPr lang="en-US" dirty="0"/>
              <a:t>Photo – Man talking to senior couple</a:t>
            </a:r>
          </a:p>
        </p:txBody>
      </p:sp>
      <p:pic>
        <p:nvPicPr>
          <p:cNvPr id="6" name="Content Placeholder 5" descr="Photo of a man taking notes on a clipboard while talking with a couple seated in front of him."/>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3422070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701040"/>
          </a:xfrm>
        </p:spPr>
        <p:txBody>
          <a:bodyPr/>
          <a:lstStyle/>
          <a:p>
            <a:r>
              <a:rPr lang="en-US" b="1" dirty="0"/>
              <a:t>Sexual Consent</a:t>
            </a:r>
          </a:p>
        </p:txBody>
      </p:sp>
      <p:sp>
        <p:nvSpPr>
          <p:cNvPr id="3" name="Content Placeholder 2"/>
          <p:cNvSpPr>
            <a:spLocks noGrp="1"/>
          </p:cNvSpPr>
          <p:nvPr>
            <p:ph idx="1"/>
          </p:nvPr>
        </p:nvSpPr>
        <p:spPr>
          <a:xfrm>
            <a:off x="533400" y="1463040"/>
            <a:ext cx="8229600" cy="1828800"/>
          </a:xfrm>
        </p:spPr>
        <p:txBody>
          <a:bodyPr/>
          <a:lstStyle/>
          <a:p>
            <a:pPr lvl="0"/>
            <a:r>
              <a:rPr lang="en-US" dirty="0"/>
              <a:t>Sexual consent issues are typically of greatest concern in long-term care facilities and may also be pertinent to persons living at home.</a:t>
            </a:r>
          </a:p>
          <a:p>
            <a:pPr lvl="0"/>
            <a:r>
              <a:rPr lang="en-US" dirty="0"/>
              <a:t>Ability to consent to sexual activities is defined by states; it must be continuously reassessed as the person progresses through dementia (Wilkins, 2015).</a:t>
            </a:r>
          </a:p>
        </p:txBody>
      </p:sp>
    </p:spTree>
    <p:extLst>
      <p:ext uri="{BB962C8B-B14F-4D97-AF65-F5344CB8AC3E}">
        <p14:creationId xmlns:p14="http://schemas.microsoft.com/office/powerpoint/2010/main" val="3808754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Photo – Woman consoles senior man</a:t>
            </a:r>
          </a:p>
        </p:txBody>
      </p:sp>
      <p:pic>
        <p:nvPicPr>
          <p:cNvPr id="6" name="Content Placeholder 5" descr="Young woman consoles elderly man as they sit together on a love seat. He holds a picture frame to his bod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3427016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568036"/>
          </a:xfrm>
        </p:spPr>
        <p:txBody>
          <a:bodyPr>
            <a:noAutofit/>
          </a:bodyPr>
          <a:lstStyle/>
          <a:p>
            <a:r>
              <a:rPr lang="en-US" b="1" dirty="0"/>
              <a:t>Ability to Consent to Enroll in Research</a:t>
            </a:r>
            <a:endParaRPr lang="en-US" dirty="0"/>
          </a:p>
        </p:txBody>
      </p:sp>
      <p:sp>
        <p:nvSpPr>
          <p:cNvPr id="3" name="Content Placeholder 2"/>
          <p:cNvSpPr>
            <a:spLocks noGrp="1"/>
          </p:cNvSpPr>
          <p:nvPr>
            <p:ph idx="1"/>
          </p:nvPr>
        </p:nvSpPr>
        <p:spPr>
          <a:xfrm>
            <a:off x="533400" y="1463041"/>
            <a:ext cx="8229600" cy="2270760"/>
          </a:xfrm>
        </p:spPr>
        <p:txBody>
          <a:bodyPr>
            <a:normAutofit/>
          </a:bodyPr>
          <a:lstStyle/>
          <a:p>
            <a:pPr lvl="0"/>
            <a:r>
              <a:rPr lang="en-US" dirty="0"/>
              <a:t>Some </a:t>
            </a:r>
            <a:r>
              <a:rPr lang="en-US" dirty="0" err="1"/>
              <a:t>PLwD</a:t>
            </a:r>
            <a:r>
              <a:rPr lang="en-US" dirty="0"/>
              <a:t> (and their care partners) are willing to participate in clinical studies or trials.</a:t>
            </a:r>
          </a:p>
          <a:p>
            <a:pPr lvl="0"/>
            <a:r>
              <a:rPr lang="en-US" dirty="0"/>
              <a:t>It is important to discuss the pros and cons of the research and to ensure that the </a:t>
            </a:r>
            <a:r>
              <a:rPr lang="en-US" dirty="0" err="1"/>
              <a:t>PLwD</a:t>
            </a:r>
            <a:r>
              <a:rPr lang="en-US" dirty="0"/>
              <a:t> has the capacity to provide consent.</a:t>
            </a:r>
          </a:p>
          <a:p>
            <a:pPr lvl="0"/>
            <a:r>
              <a:rPr lang="en-US" dirty="0"/>
              <a:t>A proxy may provide consent—but it should be consistent with the </a:t>
            </a:r>
            <a:r>
              <a:rPr lang="en-US" dirty="0" err="1"/>
              <a:t>PLwD’s</a:t>
            </a:r>
            <a:r>
              <a:rPr lang="en-US" dirty="0"/>
              <a:t> desires (</a:t>
            </a:r>
            <a:r>
              <a:rPr lang="en-US" dirty="0" err="1"/>
              <a:t>Muthappan</a:t>
            </a:r>
            <a:r>
              <a:rPr lang="en-US" dirty="0"/>
              <a:t> et al., 2005) and any legal arrangements.</a:t>
            </a:r>
          </a:p>
        </p:txBody>
      </p:sp>
    </p:spTree>
    <p:extLst>
      <p:ext uri="{BB962C8B-B14F-4D97-AF65-F5344CB8AC3E}">
        <p14:creationId xmlns:p14="http://schemas.microsoft.com/office/powerpoint/2010/main" val="3508621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rtl="0" eaLnBrk="1" latinLnBrk="0" hangingPunct="1"/>
            <a:r>
              <a:rPr lang="en-US" b="1" kern="1200" smtClean="0">
                <a:solidFill>
                  <a:schemeClr val="tx2"/>
                </a:solidFill>
                <a:effectLst/>
                <a:latin typeface="Calibri" panose="020F0502020204030204" pitchFamily="34" charset="0"/>
                <a:ea typeface="+mn-ea"/>
                <a:cs typeface="+mn-cs"/>
              </a:rPr>
              <a:t>Outline (5)</a:t>
            </a:r>
            <a:r>
              <a:rPr lang="en-US" b="1" kern="1200" smtClean="0">
                <a:solidFill>
                  <a:schemeClr val="bg1"/>
                </a:solidFill>
                <a:effectLst/>
                <a:latin typeface="Calibri" panose="020F0502020204030204" pitchFamily="34" charset="0"/>
                <a:ea typeface="+mn-ea"/>
                <a:cs typeface="+mn-cs"/>
              </a:rPr>
              <a:t> </a:t>
            </a:r>
            <a:endParaRPr lang="en-US" dirty="0">
              <a:solidFill>
                <a:schemeClr val="bg1"/>
              </a:solidFill>
              <a:effectLst/>
            </a:endParaRPr>
          </a:p>
        </p:txBody>
      </p:sp>
      <p:sp>
        <p:nvSpPr>
          <p:cNvPr id="2" name="Content Placeholder 1">
            <a:extLst>
              <a:ext uri="{FF2B5EF4-FFF2-40B4-BE49-F238E27FC236}">
                <a16:creationId xmlns:a16="http://schemas.microsoft.com/office/drawing/2014/main" id="{345372AF-97CB-4996-AD3D-139B25CC32FF}"/>
              </a:ext>
            </a:extLst>
          </p:cNvPr>
          <p:cNvSpPr>
            <a:spLocks noGrp="1"/>
          </p:cNvSpPr>
          <p:nvPr>
            <p:ph idx="1"/>
          </p:nvPr>
        </p:nvSpPr>
        <p:spPr>
          <a:xfrm>
            <a:off x="457200" y="1560945"/>
            <a:ext cx="8229600" cy="1877437"/>
          </a:xfrm>
        </p:spPr>
        <p:txBody>
          <a:bodyPr/>
          <a:lstStyle/>
          <a:p>
            <a:pPr lvl="0"/>
            <a:r>
              <a:rPr lang="en-US" dirty="0"/>
              <a:t>Overview</a:t>
            </a:r>
          </a:p>
          <a:p>
            <a:pPr lvl="0"/>
            <a:r>
              <a:rPr lang="en-US" dirty="0"/>
              <a:t>Legal and financial considerations </a:t>
            </a:r>
          </a:p>
          <a:p>
            <a:pPr lvl="0"/>
            <a:r>
              <a:rPr lang="en-US" dirty="0"/>
              <a:t>Capacity considerations </a:t>
            </a:r>
          </a:p>
          <a:p>
            <a:pPr lvl="0"/>
            <a:r>
              <a:rPr lang="en-US" dirty="0"/>
              <a:t>Ethical considerations </a:t>
            </a:r>
          </a:p>
          <a:p>
            <a:pPr lvl="0"/>
            <a:r>
              <a:rPr lang="en-US" b="1" dirty="0"/>
              <a:t>Elder abuse</a:t>
            </a:r>
          </a:p>
        </p:txBody>
      </p:sp>
      <p:pic>
        <p:nvPicPr>
          <p:cNvPr id="10" name="Picture Placeholder 9" descr="Thumbnail photo of woman looking questioningly at older woman."/>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 b="48"/>
          <a:stretch>
            <a:fillRect/>
          </a:stretch>
        </p:blipFill>
        <p:spPr/>
      </p:pic>
    </p:spTree>
    <p:extLst>
      <p:ext uri="{BB962C8B-B14F-4D97-AF65-F5344CB8AC3E}">
        <p14:creationId xmlns:p14="http://schemas.microsoft.com/office/powerpoint/2010/main" val="115456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040"/>
            <a:ext cx="8229600" cy="441960"/>
          </a:xfrm>
        </p:spPr>
        <p:txBody>
          <a:bodyPr>
            <a:noAutofit/>
          </a:bodyPr>
          <a:lstStyle/>
          <a:p>
            <a:r>
              <a:rPr lang="en-US" b="1" dirty="0"/>
              <a:t>Elder Abuse: Overview and Prevalence</a:t>
            </a:r>
          </a:p>
        </p:txBody>
      </p:sp>
      <p:sp>
        <p:nvSpPr>
          <p:cNvPr id="3" name="Content Placeholder 2"/>
          <p:cNvSpPr>
            <a:spLocks noGrp="1"/>
          </p:cNvSpPr>
          <p:nvPr>
            <p:ph idx="1"/>
          </p:nvPr>
        </p:nvSpPr>
        <p:spPr>
          <a:xfrm>
            <a:off x="457200" y="1463040"/>
            <a:ext cx="8229600" cy="4465320"/>
          </a:xfrm>
        </p:spPr>
        <p:txBody>
          <a:bodyPr>
            <a:noAutofit/>
          </a:bodyPr>
          <a:lstStyle/>
          <a:p>
            <a:pPr lvl="0"/>
            <a:r>
              <a:rPr lang="en-US" dirty="0"/>
              <a:t>Elder abuse can occur in any setting.</a:t>
            </a:r>
          </a:p>
          <a:p>
            <a:pPr lvl="1">
              <a:buFont typeface="Courier New" panose="02070309020205020404" pitchFamily="49" charset="0"/>
              <a:buChar char="o"/>
            </a:pPr>
            <a:r>
              <a:rPr lang="en-US" dirty="0"/>
              <a:t>It includes physical, emotional, sexual abuse, neglect, abandonment, financial exploitation, and fraud (U.S. </a:t>
            </a:r>
            <a:r>
              <a:rPr lang="en-US" dirty="0" err="1"/>
              <a:t>DoJ</a:t>
            </a:r>
            <a:r>
              <a:rPr lang="en-US" dirty="0"/>
              <a:t>, 2015). </a:t>
            </a:r>
          </a:p>
          <a:p>
            <a:pPr lvl="1">
              <a:buFont typeface="Courier New" panose="02070309020205020404" pitchFamily="49" charset="0"/>
              <a:buChar char="o"/>
            </a:pPr>
            <a:r>
              <a:rPr lang="en-US" dirty="0"/>
              <a:t>Definitions differ by state (NCEA 2015; NIA 2015).</a:t>
            </a:r>
          </a:p>
          <a:p>
            <a:pPr lvl="1">
              <a:buFont typeface="Courier New" panose="02070309020205020404" pitchFamily="49" charset="0"/>
              <a:buChar char="o"/>
            </a:pPr>
            <a:r>
              <a:rPr lang="en-US" dirty="0"/>
              <a:t>It is common but underreported (Ahmad &amp; </a:t>
            </a:r>
            <a:r>
              <a:rPr lang="en-US" dirty="0" err="1"/>
              <a:t>Lachs</a:t>
            </a:r>
            <a:r>
              <a:rPr lang="en-US" dirty="0"/>
              <a:t>, 2002; </a:t>
            </a:r>
            <a:r>
              <a:rPr lang="en-US" dirty="0" err="1"/>
              <a:t>Acierno</a:t>
            </a:r>
            <a:r>
              <a:rPr lang="en-US" dirty="0"/>
              <a:t> et al., 2010; Lifespan, 2011).</a:t>
            </a:r>
          </a:p>
          <a:p>
            <a:pPr lvl="0"/>
            <a:r>
              <a:rPr lang="en-US" dirty="0"/>
              <a:t>According to a recent literature review (Dong et al., 2014):</a:t>
            </a:r>
          </a:p>
          <a:p>
            <a:pPr lvl="1">
              <a:buFont typeface="Courier New" panose="02070309020205020404" pitchFamily="49" charset="0"/>
              <a:buChar char="o"/>
            </a:pPr>
            <a:r>
              <a:rPr lang="en-US" dirty="0"/>
              <a:t>Psychological abuse is the most common form (62% of the elderly).</a:t>
            </a:r>
          </a:p>
          <a:p>
            <a:pPr lvl="1">
              <a:buFont typeface="Courier New" panose="02070309020205020404" pitchFamily="49" charset="0"/>
              <a:buChar char="o"/>
            </a:pPr>
            <a:r>
              <a:rPr lang="en-US" dirty="0"/>
              <a:t>Up to 23% of persons with dementia are victims of physical abuse.</a:t>
            </a:r>
          </a:p>
          <a:p>
            <a:r>
              <a:rPr lang="en-US" dirty="0"/>
              <a:t>However, many studies exclude financial abuse from their estimations (</a:t>
            </a:r>
            <a:r>
              <a:rPr lang="en-US" dirty="0" err="1"/>
              <a:t>Acierno</a:t>
            </a:r>
            <a:r>
              <a:rPr lang="en-US" dirty="0"/>
              <a:t> et al., 2009).</a:t>
            </a:r>
          </a:p>
          <a:p>
            <a:pPr lvl="1">
              <a:buFont typeface="Courier New" panose="02070309020205020404" pitchFamily="49" charset="0"/>
              <a:buChar char="o"/>
            </a:pPr>
            <a:r>
              <a:rPr lang="en-US" dirty="0"/>
              <a:t>Financial exploitation may be the most common form (</a:t>
            </a:r>
            <a:r>
              <a:rPr lang="en-US" dirty="0" err="1"/>
              <a:t>Acierno</a:t>
            </a:r>
            <a:r>
              <a:rPr lang="en-US" dirty="0"/>
              <a:t> et al., 2009).</a:t>
            </a:r>
          </a:p>
        </p:txBody>
      </p:sp>
    </p:spTree>
    <p:extLst>
      <p:ext uri="{BB962C8B-B14F-4D97-AF65-F5344CB8AC3E}">
        <p14:creationId xmlns:p14="http://schemas.microsoft.com/office/powerpoint/2010/main" val="3921265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Photo – Senior woman</a:t>
            </a:r>
            <a:r>
              <a:rPr lang="en-US" baseline="0" dirty="0"/>
              <a:t> turning away from young woman</a:t>
            </a:r>
            <a:endParaRPr lang="en-US" dirty="0"/>
          </a:p>
        </p:txBody>
      </p:sp>
      <p:pic>
        <p:nvPicPr>
          <p:cNvPr id="6" name="Content Placeholder 5" descr="Young woman with arms folded looks questioningly at older woman, who looks slightly frightend, turned away from h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3427016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57200"/>
          </a:xfrm>
        </p:spPr>
        <p:txBody>
          <a:bodyPr>
            <a:normAutofit fontScale="90000"/>
          </a:bodyPr>
          <a:lstStyle/>
          <a:p>
            <a:r>
              <a:rPr lang="en-US" b="1" dirty="0"/>
              <a:t>Risk </a:t>
            </a:r>
            <a:r>
              <a:rPr lang="en-US" sz="3100" b="1" dirty="0"/>
              <a:t>Factors</a:t>
            </a:r>
            <a:r>
              <a:rPr lang="en-US" b="1" dirty="0"/>
              <a:t> and Likely Perpetrators of Elder Abuse</a:t>
            </a:r>
            <a:endParaRPr lang="en-US" dirty="0"/>
          </a:p>
        </p:txBody>
      </p:sp>
      <p:sp>
        <p:nvSpPr>
          <p:cNvPr id="3" name="Content Placeholder 2"/>
          <p:cNvSpPr>
            <a:spLocks noGrp="1"/>
          </p:cNvSpPr>
          <p:nvPr>
            <p:ph idx="1"/>
          </p:nvPr>
        </p:nvSpPr>
        <p:spPr>
          <a:xfrm>
            <a:off x="457200" y="1463040"/>
            <a:ext cx="8229600" cy="3550920"/>
          </a:xfrm>
        </p:spPr>
        <p:txBody>
          <a:bodyPr>
            <a:noAutofit/>
          </a:bodyPr>
          <a:lstStyle/>
          <a:p>
            <a:pPr lvl="0"/>
            <a:r>
              <a:rPr lang="en-US" dirty="0"/>
              <a:t>Risk factors for elder abuse include low income, unemployment/retirement, lack of social support, and needing assistance with activities of daily living (ADL) (</a:t>
            </a:r>
            <a:r>
              <a:rPr lang="en-US" dirty="0" err="1"/>
              <a:t>Acierno</a:t>
            </a:r>
            <a:r>
              <a:rPr lang="en-US" dirty="0"/>
              <a:t> et al., 2009).</a:t>
            </a:r>
          </a:p>
          <a:p>
            <a:pPr lvl="0"/>
            <a:r>
              <a:rPr lang="en-US" dirty="0" err="1"/>
              <a:t>PLwD</a:t>
            </a:r>
            <a:r>
              <a:rPr lang="en-US" dirty="0"/>
              <a:t> are at even greater risk for elder abuse than general population (Cooney et al., 2006; </a:t>
            </a:r>
            <a:r>
              <a:rPr lang="en-US" dirty="0" err="1"/>
              <a:t>Vande</a:t>
            </a:r>
            <a:r>
              <a:rPr lang="en-US" dirty="0"/>
              <a:t> </a:t>
            </a:r>
            <a:r>
              <a:rPr lang="en-US" dirty="0" err="1"/>
              <a:t>Weerd</a:t>
            </a:r>
            <a:r>
              <a:rPr lang="en-US" dirty="0"/>
              <a:t> &amp; </a:t>
            </a:r>
            <a:r>
              <a:rPr lang="en-US" dirty="0" err="1"/>
              <a:t>Paveza</a:t>
            </a:r>
            <a:r>
              <a:rPr lang="en-US" dirty="0"/>
              <a:t>, 2006).</a:t>
            </a:r>
          </a:p>
          <a:p>
            <a:pPr lvl="1">
              <a:buFont typeface="Courier New" panose="02070309020205020404" pitchFamily="49" charset="0"/>
              <a:buChar char="o"/>
            </a:pPr>
            <a:r>
              <a:rPr lang="en-US" dirty="0"/>
              <a:t>Approximately 1 in 2 </a:t>
            </a:r>
            <a:r>
              <a:rPr lang="en-US" dirty="0" err="1"/>
              <a:t>PLwD</a:t>
            </a:r>
            <a:r>
              <a:rPr lang="en-US" dirty="0"/>
              <a:t> experience elder abuse (Cooper et al., 2009), </a:t>
            </a:r>
            <a:br>
              <a:rPr lang="en-US" dirty="0"/>
            </a:br>
            <a:r>
              <a:rPr lang="en-US" dirty="0"/>
              <a:t>often by caregiver (</a:t>
            </a:r>
            <a:r>
              <a:rPr lang="en-US" dirty="0" err="1"/>
              <a:t>Wiglesorth</a:t>
            </a:r>
            <a:r>
              <a:rPr lang="en-US" dirty="0"/>
              <a:t> et al., 2010).</a:t>
            </a:r>
          </a:p>
          <a:p>
            <a:pPr lvl="0"/>
            <a:r>
              <a:rPr lang="en-US" dirty="0"/>
              <a:t>The majority of perpetrators are family members (</a:t>
            </a:r>
            <a:r>
              <a:rPr lang="en-US" dirty="0" err="1"/>
              <a:t>Acierno</a:t>
            </a:r>
            <a:r>
              <a:rPr lang="en-US" dirty="0"/>
              <a:t> et al., 2009; Cooper et al., 2009; U.S. </a:t>
            </a:r>
            <a:r>
              <a:rPr lang="en-US" dirty="0" err="1"/>
              <a:t>DoJ</a:t>
            </a:r>
            <a:r>
              <a:rPr lang="en-US" dirty="0"/>
              <a:t>, 2009).</a:t>
            </a:r>
          </a:p>
        </p:txBody>
      </p:sp>
    </p:spTree>
    <p:extLst>
      <p:ext uri="{BB962C8B-B14F-4D97-AF65-F5344CB8AC3E}">
        <p14:creationId xmlns:p14="http://schemas.microsoft.com/office/powerpoint/2010/main" val="490637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0310"/>
            <a:ext cx="8229600" cy="793650"/>
          </a:xfrm>
        </p:spPr>
        <p:txBody>
          <a:bodyPr/>
          <a:lstStyle/>
          <a:p>
            <a:r>
              <a:rPr lang="en-US" b="1" dirty="0"/>
              <a:t>Case Study</a:t>
            </a:r>
          </a:p>
        </p:txBody>
      </p:sp>
      <p:sp>
        <p:nvSpPr>
          <p:cNvPr id="3" name="Content Placeholder 2"/>
          <p:cNvSpPr>
            <a:spLocks noGrp="1"/>
          </p:cNvSpPr>
          <p:nvPr>
            <p:ph idx="1"/>
          </p:nvPr>
        </p:nvSpPr>
        <p:spPr>
          <a:xfrm>
            <a:off x="533400" y="1463040"/>
            <a:ext cx="8229600" cy="4525963"/>
          </a:xfrm>
        </p:spPr>
        <p:txBody>
          <a:bodyPr>
            <a:normAutofit/>
          </a:bodyPr>
          <a:lstStyle/>
          <a:p>
            <a:pPr>
              <a:spcBef>
                <a:spcPts val="2000"/>
              </a:spcBef>
            </a:pPr>
            <a:r>
              <a:rPr lang="en-US" i="1" dirty="0"/>
              <a:t>Mr. Marcus was living alone in his own home. He was in the early stages </a:t>
            </a:r>
            <a:br>
              <a:rPr lang="en-US" i="1" dirty="0"/>
            </a:br>
            <a:r>
              <a:rPr lang="en-US" i="1" dirty="0"/>
              <a:t>of Alzheimer's disease (MMSE 24), and his daughter was his primary caregiver. They spoke on the phone daily and she saw him about once a week. He also was receiving help from three young women who lived next-door to him. He had good retirement benefits and Social Security, yet he reported that he never had any money. His daughter found that his bank account was dwindling, and no one could understand how he was spending his money. Mr. Marcus felt that someone in the bank must be stealing money. </a:t>
            </a:r>
            <a:endParaRPr lang="en-US" dirty="0"/>
          </a:p>
          <a:p>
            <a:pPr>
              <a:spcBef>
                <a:spcPts val="2000"/>
              </a:spcBef>
            </a:pPr>
            <a:r>
              <a:rPr lang="en-US" i="1" dirty="0"/>
              <a:t>After some investigation, it turned out that the "helpful neighbors" were not only helping him get to the supermarket and drug store, but also to </a:t>
            </a:r>
            <a:br>
              <a:rPr lang="en-US" i="1" dirty="0"/>
            </a:br>
            <a:r>
              <a:rPr lang="en-US" i="1" dirty="0"/>
              <a:t>the cash machine, several times a week.  Mr. Marcus did not recall these episodes </a:t>
            </a:r>
            <a:r>
              <a:rPr lang="en-US" dirty="0"/>
              <a:t>(</a:t>
            </a:r>
            <a:r>
              <a:rPr lang="en-US" dirty="0" err="1"/>
              <a:t>Budson</a:t>
            </a:r>
            <a:r>
              <a:rPr lang="en-US" dirty="0"/>
              <a:t> &amp; Solomon, 2016).</a:t>
            </a:r>
          </a:p>
        </p:txBody>
      </p:sp>
    </p:spTree>
    <p:extLst>
      <p:ext uri="{BB962C8B-B14F-4D97-AF65-F5344CB8AC3E}">
        <p14:creationId xmlns:p14="http://schemas.microsoft.com/office/powerpoint/2010/main" val="930503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396240"/>
          </a:xfrm>
        </p:spPr>
        <p:txBody>
          <a:bodyPr>
            <a:noAutofit/>
          </a:bodyPr>
          <a:lstStyle/>
          <a:p>
            <a:r>
              <a:rPr lang="en-US" b="1" dirty="0"/>
              <a:t>Elder Abuse: Signs and Red Flags</a:t>
            </a:r>
            <a:endParaRPr lang="en-US" dirty="0"/>
          </a:p>
        </p:txBody>
      </p:sp>
      <p:sp>
        <p:nvSpPr>
          <p:cNvPr id="3" name="Content Placeholder 2"/>
          <p:cNvSpPr>
            <a:spLocks noGrp="1"/>
          </p:cNvSpPr>
          <p:nvPr>
            <p:ph idx="1"/>
          </p:nvPr>
        </p:nvSpPr>
        <p:spPr>
          <a:xfrm>
            <a:off x="457200" y="1463040"/>
            <a:ext cx="8229600" cy="4339650"/>
          </a:xfrm>
        </p:spPr>
        <p:txBody>
          <a:bodyPr/>
          <a:lstStyle/>
          <a:p>
            <a:pPr lvl="0"/>
            <a:r>
              <a:rPr lang="en-US" dirty="0"/>
              <a:t>All clinicians need to be aware of signs of possible elder physical abuse or neglect (Ahmad &amp; </a:t>
            </a:r>
            <a:r>
              <a:rPr lang="en-US" dirty="0" err="1"/>
              <a:t>Lach</a:t>
            </a:r>
            <a:r>
              <a:rPr lang="en-US" dirty="0"/>
              <a:t>, 2002; </a:t>
            </a:r>
            <a:r>
              <a:rPr lang="en-US" dirty="0" err="1"/>
              <a:t>Bonnell</a:t>
            </a:r>
            <a:r>
              <a:rPr lang="en-US" dirty="0"/>
              <a:t>, 2012; Hoover &amp; Polson, 2014; NCEA, 2013; NIA, 2015).</a:t>
            </a:r>
          </a:p>
          <a:p>
            <a:pPr lvl="0"/>
            <a:r>
              <a:rPr lang="en-US" dirty="0"/>
              <a:t>It is difficult to recognize signs of financial abuse. </a:t>
            </a:r>
            <a:endParaRPr lang="en-US" dirty="0" smtClean="0"/>
          </a:p>
          <a:p>
            <a:pPr lvl="0"/>
            <a:r>
              <a:rPr lang="en-US" dirty="0" smtClean="0"/>
              <a:t>Guidance </a:t>
            </a:r>
            <a:r>
              <a:rPr lang="en-US" dirty="0"/>
              <a:t>on abuse recognition and reporting </a:t>
            </a:r>
            <a:r>
              <a:rPr lang="en-US" dirty="0" smtClean="0"/>
              <a:t>for persons living with dementia and </a:t>
            </a:r>
            <a:r>
              <a:rPr lang="en-US" dirty="0"/>
              <a:t>intellectual disability can be obtained from each state’s protection and advocacy system (under the Developmental Disabilities Assistance and the Bill of Rights Act of 2000, each state has a protection and advocacy system agency designated by the state’s governor), as well as from the state’s developmental disabilities authority (state agency</a:t>
            </a:r>
            <a:r>
              <a:rPr lang="en-US" dirty="0" smtClean="0"/>
              <a:t>).</a:t>
            </a:r>
          </a:p>
          <a:p>
            <a:pPr lvl="0"/>
            <a:r>
              <a:rPr lang="en-US" dirty="0" smtClean="0">
                <a:ea typeface="Times New Roman" panose="02020603050405020304" pitchFamily="18" charset="0"/>
              </a:rPr>
              <a:t>Establishment </a:t>
            </a:r>
            <a:r>
              <a:rPr lang="en-US" dirty="0">
                <a:ea typeface="Times New Roman" panose="02020603050405020304" pitchFamily="18" charset="0"/>
              </a:rPr>
              <a:t>of proper guardianship (of some kind) </a:t>
            </a:r>
            <a:r>
              <a:rPr lang="en-US" dirty="0" smtClean="0">
                <a:ea typeface="Times New Roman" panose="02020603050405020304" pitchFamily="18" charset="0"/>
              </a:rPr>
              <a:t>is needed </a:t>
            </a:r>
            <a:r>
              <a:rPr lang="en-US" dirty="0">
                <a:ea typeface="Times New Roman" panose="02020603050405020304" pitchFamily="18" charset="0"/>
              </a:rPr>
              <a:t>to keep people safe from such harms</a:t>
            </a:r>
            <a:endParaRPr lang="en-US" dirty="0"/>
          </a:p>
          <a:p>
            <a:pPr lvl="0"/>
            <a:endParaRPr lang="en-US" dirty="0"/>
          </a:p>
        </p:txBody>
      </p:sp>
    </p:spTree>
    <p:extLst>
      <p:ext uri="{BB962C8B-B14F-4D97-AF65-F5344CB8AC3E}">
        <p14:creationId xmlns:p14="http://schemas.microsoft.com/office/powerpoint/2010/main" val="2907337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Photo – Man</a:t>
            </a:r>
            <a:r>
              <a:rPr lang="en-US" baseline="0" dirty="0"/>
              <a:t> scolding dejected woman</a:t>
            </a:r>
            <a:endParaRPr lang="en-US" dirty="0"/>
          </a:p>
        </p:txBody>
      </p:sp>
      <p:pic>
        <p:nvPicPr>
          <p:cNvPr id="6" name="Content Placeholder 5" descr="Photo of angry man pointing his finger close to the face of a dejected-looking woma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342701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Outline</a:t>
            </a:r>
          </a:p>
        </p:txBody>
      </p:sp>
      <p:sp>
        <p:nvSpPr>
          <p:cNvPr id="3" name="Content Placeholder 2"/>
          <p:cNvSpPr>
            <a:spLocks noGrp="1"/>
          </p:cNvSpPr>
          <p:nvPr>
            <p:ph idx="1"/>
          </p:nvPr>
        </p:nvSpPr>
        <p:spPr/>
        <p:txBody>
          <a:bodyPr>
            <a:normAutofit/>
          </a:bodyPr>
          <a:lstStyle/>
          <a:p>
            <a:pPr lvl="0"/>
            <a:r>
              <a:rPr lang="en-US" dirty="0"/>
              <a:t>Overview</a:t>
            </a:r>
          </a:p>
          <a:p>
            <a:pPr lvl="0"/>
            <a:r>
              <a:rPr lang="en-US" dirty="0"/>
              <a:t>Legal and financial considerations </a:t>
            </a:r>
          </a:p>
          <a:p>
            <a:pPr lvl="0"/>
            <a:r>
              <a:rPr lang="en-US" dirty="0"/>
              <a:t>Capacity considerations </a:t>
            </a:r>
          </a:p>
          <a:p>
            <a:pPr lvl="0"/>
            <a:r>
              <a:rPr lang="en-US" dirty="0"/>
              <a:t>Ethical considerations </a:t>
            </a:r>
          </a:p>
          <a:p>
            <a:pPr lvl="0"/>
            <a:r>
              <a:rPr lang="en-US" dirty="0"/>
              <a:t>Elder abuse</a:t>
            </a:r>
          </a:p>
        </p:txBody>
      </p:sp>
      <p:pic>
        <p:nvPicPr>
          <p:cNvPr id="7" name="Picture Placeholder 6" descr="Thumbnail photo of a man sitting at a conference table."/>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1957" r="11957"/>
          <a:stretch>
            <a:fillRect/>
          </a:stretch>
        </p:blipFill>
        <p:spPr/>
      </p:pic>
    </p:spTree>
    <p:extLst>
      <p:ext uri="{BB962C8B-B14F-4D97-AF65-F5344CB8AC3E}">
        <p14:creationId xmlns:p14="http://schemas.microsoft.com/office/powerpoint/2010/main" val="2266805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760"/>
            <a:ext cx="8229600" cy="396240"/>
          </a:xfrm>
        </p:spPr>
        <p:txBody>
          <a:bodyPr>
            <a:noAutofit/>
          </a:bodyPr>
          <a:lstStyle/>
          <a:p>
            <a:r>
              <a:rPr lang="en-US" b="1" dirty="0"/>
              <a:t>Elder Abuse in Diverse Populations</a:t>
            </a:r>
            <a:endParaRPr lang="en-US" dirty="0"/>
          </a:p>
        </p:txBody>
      </p:sp>
      <p:sp>
        <p:nvSpPr>
          <p:cNvPr id="3" name="Content Placeholder 2"/>
          <p:cNvSpPr>
            <a:spLocks noGrp="1"/>
          </p:cNvSpPr>
          <p:nvPr>
            <p:ph idx="1"/>
          </p:nvPr>
        </p:nvSpPr>
        <p:spPr>
          <a:xfrm>
            <a:off x="457200" y="1463040"/>
            <a:ext cx="8229600" cy="4023360"/>
          </a:xfrm>
        </p:spPr>
        <p:txBody>
          <a:bodyPr>
            <a:noAutofit/>
          </a:bodyPr>
          <a:lstStyle/>
          <a:p>
            <a:pPr lvl="0"/>
            <a:r>
              <a:rPr lang="en-US" dirty="0"/>
              <a:t>Ethnicities and cultural groups may define elder abuse in their own terms.</a:t>
            </a:r>
          </a:p>
          <a:p>
            <a:pPr lvl="0"/>
            <a:r>
              <a:rPr lang="en-US" dirty="0"/>
              <a:t>Black/African American elders are most vulnerable to financial exploitation by strangers (Beach et al., 2010; Peterson et al., 2014).</a:t>
            </a:r>
          </a:p>
          <a:p>
            <a:pPr lvl="0"/>
            <a:r>
              <a:rPr lang="en-US" dirty="0"/>
              <a:t>Despite few studies on Hispanic/Latino American elders (NCEA, 2016), they are apparently vulnerable to psychological abuse (</a:t>
            </a:r>
            <a:r>
              <a:rPr lang="en-US" dirty="0" err="1"/>
              <a:t>Deliema</a:t>
            </a:r>
            <a:r>
              <a:rPr lang="en-US" dirty="0"/>
              <a:t> et al., 2002) and reluctant to report abuse to authorities (</a:t>
            </a:r>
            <a:r>
              <a:rPr lang="en-US" dirty="0" err="1"/>
              <a:t>Laumann</a:t>
            </a:r>
            <a:r>
              <a:rPr lang="en-US" dirty="0"/>
              <a:t> et al., 2008).</a:t>
            </a:r>
          </a:p>
          <a:p>
            <a:r>
              <a:rPr lang="en-US" dirty="0"/>
              <a:t>Persons in the LGBT community are at increased risk of elder abuse by a caretaker because of homophobia (Frazer, 2009). </a:t>
            </a:r>
            <a:endParaRPr lang="en-US" dirty="0" smtClean="0"/>
          </a:p>
          <a:p>
            <a:r>
              <a:rPr lang="en-US" dirty="0" smtClean="0"/>
              <a:t>Persons living with dementia and </a:t>
            </a:r>
            <a:r>
              <a:rPr lang="en-US" dirty="0"/>
              <a:t>intellectual disability are susceptible to various forms of abuse, including financial, sexual, verbal, and physical, which can occur in a variety of care settings (Jokinen et al., 2013</a:t>
            </a:r>
            <a:r>
              <a:rPr lang="en-US" dirty="0" smtClean="0"/>
              <a:t>).</a:t>
            </a:r>
            <a:endParaRPr lang="en-US" dirty="0"/>
          </a:p>
          <a:p>
            <a:endParaRPr lang="en-US" dirty="0"/>
          </a:p>
        </p:txBody>
      </p:sp>
    </p:spTree>
    <p:extLst>
      <p:ext uri="{BB962C8B-B14F-4D97-AF65-F5344CB8AC3E}">
        <p14:creationId xmlns:p14="http://schemas.microsoft.com/office/powerpoint/2010/main" val="500265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457200"/>
          </a:xfrm>
        </p:spPr>
        <p:txBody>
          <a:bodyPr>
            <a:noAutofit/>
          </a:bodyPr>
          <a:lstStyle/>
          <a:p>
            <a:r>
              <a:rPr lang="en-US" b="1" dirty="0"/>
              <a:t>Elder Abuse: Barriers to Reporting</a:t>
            </a:r>
            <a:endParaRPr lang="en-US" dirty="0"/>
          </a:p>
        </p:txBody>
      </p:sp>
      <p:sp>
        <p:nvSpPr>
          <p:cNvPr id="3" name="Content Placeholder 2"/>
          <p:cNvSpPr>
            <a:spLocks noGrp="1"/>
          </p:cNvSpPr>
          <p:nvPr>
            <p:ph idx="1"/>
          </p:nvPr>
        </p:nvSpPr>
        <p:spPr>
          <a:xfrm>
            <a:off x="533400" y="1463040"/>
            <a:ext cx="8229600" cy="4251960"/>
          </a:xfrm>
        </p:spPr>
        <p:txBody>
          <a:bodyPr>
            <a:normAutofit/>
          </a:bodyPr>
          <a:lstStyle/>
          <a:p>
            <a:pPr lvl="0"/>
            <a:r>
              <a:rPr lang="en-US" dirty="0"/>
              <a:t>Patient barriers to reporting involve fear of consequences </a:t>
            </a:r>
            <a:br>
              <a:rPr lang="en-US" dirty="0"/>
            </a:br>
            <a:r>
              <a:rPr lang="en-US" dirty="0"/>
              <a:t>(</a:t>
            </a:r>
            <a:r>
              <a:rPr lang="en-US" dirty="0" err="1"/>
              <a:t>Selwood</a:t>
            </a:r>
            <a:r>
              <a:rPr lang="en-US" dirty="0"/>
              <a:t> et al., 2007).</a:t>
            </a:r>
          </a:p>
          <a:p>
            <a:pPr lvl="0"/>
            <a:r>
              <a:rPr lang="en-US" dirty="0"/>
              <a:t>Care partner and provider barriers involve lack of knowledge of what constitutes “abuse” (</a:t>
            </a:r>
            <a:r>
              <a:rPr lang="en-US" dirty="0" err="1"/>
              <a:t>Selwood</a:t>
            </a:r>
            <a:r>
              <a:rPr lang="en-US" dirty="0"/>
              <a:t> et al., 2007).</a:t>
            </a:r>
          </a:p>
          <a:p>
            <a:pPr lvl="0"/>
            <a:r>
              <a:rPr lang="en-US" dirty="0"/>
              <a:t>Reporting requirements vary by state and include requirements of timely reporting (Ahmad &amp; </a:t>
            </a:r>
            <a:r>
              <a:rPr lang="en-US" dirty="0" err="1"/>
              <a:t>Lachs</a:t>
            </a:r>
            <a:r>
              <a:rPr lang="en-US" dirty="0"/>
              <a:t>, 2002; Hoover &amp; Polson, 2014; NCEA, </a:t>
            </a:r>
            <a:r>
              <a:rPr lang="en-US" dirty="0" err="1"/>
              <a:t>n.d.</a:t>
            </a:r>
            <a:r>
              <a:rPr lang="en-US" dirty="0"/>
              <a:t>; NIA, 2015). State laws govern in large part the reporting conditions and requirements when abuse is suspected or observed in PLwD and intellectual disability (Jokinen et al., 2013</a:t>
            </a:r>
            <a:r>
              <a:rPr lang="en-US" dirty="0" smtClean="0"/>
              <a:t>).</a:t>
            </a:r>
          </a:p>
          <a:p>
            <a:pPr lvl="0"/>
            <a:r>
              <a:rPr lang="en-US" dirty="0" smtClean="0"/>
              <a:t>State </a:t>
            </a:r>
            <a:r>
              <a:rPr lang="en-US" dirty="0"/>
              <a:t>Protection and Advocacy System agencies in a state also have the authority to investigate abuse and neglect in any setting where a person with intellectual or developmental disability receives services under the Developmental Disabilities Assistance and the Bill of Rights Act of 2000.</a:t>
            </a:r>
          </a:p>
          <a:p>
            <a:pPr lvl="0"/>
            <a:endParaRPr lang="en-US" dirty="0"/>
          </a:p>
        </p:txBody>
      </p:sp>
    </p:spTree>
    <p:extLst>
      <p:ext uri="{BB962C8B-B14F-4D97-AF65-F5344CB8AC3E}">
        <p14:creationId xmlns:p14="http://schemas.microsoft.com/office/powerpoint/2010/main" val="3954407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Photo – Senior woman comforted by young woman</a:t>
            </a:r>
          </a:p>
        </p:txBody>
      </p:sp>
      <p:pic>
        <p:nvPicPr>
          <p:cNvPr id="6" name="Content Placeholder 5" descr="Photo of a woman leaning forward with her face in her hand as young woman puts an arm around her should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7877" y="631190"/>
            <a:ext cx="7948246" cy="5303520"/>
          </a:xfrm>
        </p:spPr>
      </p:pic>
    </p:spTree>
    <p:extLst>
      <p:ext uri="{BB962C8B-B14F-4D97-AF65-F5344CB8AC3E}">
        <p14:creationId xmlns:p14="http://schemas.microsoft.com/office/powerpoint/2010/main" val="3427016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92480"/>
            <a:ext cx="8229600" cy="457200"/>
          </a:xfrm>
        </p:spPr>
        <p:txBody>
          <a:bodyPr>
            <a:normAutofit fontScale="90000"/>
          </a:bodyPr>
          <a:lstStyle/>
          <a:p>
            <a:r>
              <a:rPr lang="en-US" sz="3100" b="1" dirty="0"/>
              <a:t>Strategies for Intervening: Elder Abuse</a:t>
            </a:r>
            <a:endParaRPr lang="en-US" sz="3100" dirty="0"/>
          </a:p>
        </p:txBody>
      </p:sp>
      <p:sp>
        <p:nvSpPr>
          <p:cNvPr id="3" name="Content Placeholder 2"/>
          <p:cNvSpPr>
            <a:spLocks noGrp="1"/>
          </p:cNvSpPr>
          <p:nvPr>
            <p:ph idx="1"/>
          </p:nvPr>
        </p:nvSpPr>
        <p:spPr>
          <a:xfrm>
            <a:off x="533400" y="1463038"/>
            <a:ext cx="8229600" cy="2842955"/>
          </a:xfrm>
        </p:spPr>
        <p:txBody>
          <a:bodyPr>
            <a:normAutofit/>
          </a:bodyPr>
          <a:lstStyle/>
          <a:p>
            <a:pPr lvl="0"/>
            <a:r>
              <a:rPr lang="en-US" dirty="0"/>
              <a:t>Ethical dilemmas: </a:t>
            </a:r>
          </a:p>
          <a:p>
            <a:pPr lvl="1">
              <a:buFont typeface="Courier New" panose="02070309020205020404" pitchFamily="49" charset="0"/>
              <a:buChar char="o"/>
            </a:pPr>
            <a:r>
              <a:rPr lang="en-US" sz="2000" dirty="0"/>
              <a:t>What is goal of intervention? </a:t>
            </a:r>
          </a:p>
          <a:p>
            <a:pPr lvl="1">
              <a:buFont typeface="Courier New" panose="02070309020205020404" pitchFamily="49" charset="0"/>
              <a:buChar char="o"/>
            </a:pPr>
            <a:r>
              <a:rPr lang="en-US" sz="2000" dirty="0"/>
              <a:t>How to balance confidentiality versus patient safety?</a:t>
            </a:r>
          </a:p>
          <a:p>
            <a:pPr lvl="0"/>
            <a:r>
              <a:rPr lang="en-US" dirty="0"/>
              <a:t>Strategies depend on need for involving judicial system (Ahmad &amp; </a:t>
            </a:r>
            <a:r>
              <a:rPr lang="en-US" dirty="0" err="1"/>
              <a:t>Lachs</a:t>
            </a:r>
            <a:r>
              <a:rPr lang="en-US" dirty="0"/>
              <a:t>, 2002).</a:t>
            </a:r>
          </a:p>
        </p:txBody>
      </p:sp>
    </p:spTree>
    <p:extLst>
      <p:ext uri="{BB962C8B-B14F-4D97-AF65-F5344CB8AC3E}">
        <p14:creationId xmlns:p14="http://schemas.microsoft.com/office/powerpoint/2010/main" val="4079145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68680"/>
            <a:ext cx="8229600" cy="594360"/>
          </a:xfrm>
        </p:spPr>
        <p:txBody>
          <a:bodyPr/>
          <a:lstStyle/>
          <a:p>
            <a:r>
              <a:rPr lang="en-US" b="1" dirty="0"/>
              <a:t>Summary</a:t>
            </a:r>
          </a:p>
        </p:txBody>
      </p:sp>
      <p:sp>
        <p:nvSpPr>
          <p:cNvPr id="3" name="Content Placeholder 2"/>
          <p:cNvSpPr>
            <a:spLocks noGrp="1"/>
          </p:cNvSpPr>
          <p:nvPr>
            <p:ph idx="1"/>
          </p:nvPr>
        </p:nvSpPr>
        <p:spPr>
          <a:xfrm>
            <a:off x="533400" y="1463040"/>
            <a:ext cx="8229600" cy="2286000"/>
          </a:xfrm>
        </p:spPr>
        <p:txBody>
          <a:bodyPr>
            <a:normAutofit/>
          </a:bodyPr>
          <a:lstStyle/>
          <a:p>
            <a:pPr lvl="0"/>
            <a:r>
              <a:rPr lang="en-US" dirty="0"/>
              <a:t>Ethical, legal, and financial considerations are associated with diagnosis of dementia.</a:t>
            </a:r>
          </a:p>
          <a:p>
            <a:pPr lvl="0"/>
            <a:r>
              <a:rPr lang="en-US" dirty="0"/>
              <a:t>Providers can recommend that PLwD and family/care partners seek professional counsel.</a:t>
            </a:r>
          </a:p>
          <a:p>
            <a:pPr lvl="0"/>
            <a:r>
              <a:rPr lang="en-US" dirty="0"/>
              <a:t>Objectivity is needed in discussing participation in clinical research.</a:t>
            </a:r>
          </a:p>
          <a:p>
            <a:pPr lvl="0"/>
            <a:r>
              <a:rPr lang="en-US" dirty="0"/>
              <a:t>All providers must be alert to possibility of elder abuse.</a:t>
            </a:r>
          </a:p>
        </p:txBody>
      </p:sp>
    </p:spTree>
    <p:extLst>
      <p:ext uri="{BB962C8B-B14F-4D97-AF65-F5344CB8AC3E}">
        <p14:creationId xmlns:p14="http://schemas.microsoft.com/office/powerpoint/2010/main" val="883592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b="1" dirty="0">
                <a:latin typeface="Calibri" panose="020F0502020204030204" pitchFamily="34" charset="0"/>
              </a:rPr>
              <a:t>Evaluation</a:t>
            </a:r>
          </a:p>
        </p:txBody>
      </p:sp>
      <p:sp>
        <p:nvSpPr>
          <p:cNvPr id="3" name="Content Placeholder 2"/>
          <p:cNvSpPr>
            <a:spLocks noGrp="1"/>
          </p:cNvSpPr>
          <p:nvPr>
            <p:ph idx="1"/>
          </p:nvPr>
        </p:nvSpPr>
        <p:spPr>
          <a:xfrm>
            <a:off x="457200" y="1491688"/>
            <a:ext cx="8229600" cy="4573832"/>
          </a:xfrm>
        </p:spPr>
        <p:txBody>
          <a:bodyPr>
            <a:noAutofit/>
          </a:bodyPr>
          <a:lstStyle/>
          <a:p>
            <a:pPr marL="514350" lvl="0" indent="-514350">
              <a:buFont typeface="+mj-lt"/>
              <a:buAutoNum type="arabicPeriod"/>
            </a:pPr>
            <a:r>
              <a:rPr lang="en-US" b="1" dirty="0"/>
              <a:t>A person with dementia can designate a person of his/her own choosing to make legal or financial decisions on his/her behalf for the time when he/she is no longer able to; this person is called a:</a:t>
            </a:r>
          </a:p>
          <a:p>
            <a:pPr marL="971550" lvl="1" indent="-514350">
              <a:buFont typeface="+mj-lt"/>
              <a:buAutoNum type="alphaLcPeriod"/>
            </a:pPr>
            <a:r>
              <a:rPr lang="en-US" dirty="0"/>
              <a:t>Guardian</a:t>
            </a:r>
          </a:p>
          <a:p>
            <a:pPr marL="971550" lvl="1" indent="-514350">
              <a:buFont typeface="+mj-lt"/>
              <a:buAutoNum type="alphaLcPeriod"/>
            </a:pPr>
            <a:r>
              <a:rPr lang="en-US" dirty="0"/>
              <a:t>Executor</a:t>
            </a:r>
          </a:p>
          <a:p>
            <a:pPr marL="971550" lvl="1" indent="-514350">
              <a:buFont typeface="+mj-lt"/>
              <a:buAutoNum type="alphaLcPeriod"/>
            </a:pPr>
            <a:r>
              <a:rPr lang="en-US" dirty="0"/>
              <a:t>Proxy</a:t>
            </a:r>
          </a:p>
          <a:p>
            <a:pPr marL="971550" lvl="1" indent="-514350">
              <a:buFont typeface="+mj-lt"/>
              <a:buAutoNum type="alphaLcPeriod"/>
            </a:pPr>
            <a:r>
              <a:rPr lang="en-US" dirty="0"/>
              <a:t>Conservator </a:t>
            </a:r>
          </a:p>
          <a:p>
            <a:pPr marL="514350" lvl="0" indent="-514350">
              <a:buFont typeface="+mj-lt"/>
              <a:buAutoNum type="arabicPeriod"/>
            </a:pPr>
            <a:r>
              <a:rPr lang="en-US" b="1" dirty="0"/>
              <a:t>All but which of the following abilities is evaluated in a capacity assessment? </a:t>
            </a:r>
          </a:p>
          <a:p>
            <a:pPr marL="971550" lvl="1" indent="-514350">
              <a:buFont typeface="+mj-lt"/>
              <a:buAutoNum type="alphaLcPeriod"/>
            </a:pPr>
            <a:r>
              <a:rPr lang="en-US" dirty="0"/>
              <a:t>The ability to understand key facts about a choice </a:t>
            </a:r>
          </a:p>
          <a:p>
            <a:pPr marL="971550" lvl="1" indent="-514350">
              <a:buFont typeface="+mj-lt"/>
              <a:buAutoNum type="alphaLcPeriod"/>
            </a:pPr>
            <a:r>
              <a:rPr lang="en-US" dirty="0"/>
              <a:t>The ability to appreciate the benefits and risks of a problem </a:t>
            </a:r>
          </a:p>
          <a:p>
            <a:pPr marL="971550" lvl="1" indent="-514350">
              <a:buFont typeface="+mj-lt"/>
              <a:buAutoNum type="alphaLcPeriod"/>
            </a:pPr>
            <a:r>
              <a:rPr lang="en-US" dirty="0"/>
              <a:t>The ability to make the right decision</a:t>
            </a:r>
          </a:p>
          <a:p>
            <a:pPr marL="971550" lvl="1" indent="-514350">
              <a:buFont typeface="+mj-lt"/>
              <a:buAutoNum type="alphaLcPeriod"/>
            </a:pPr>
            <a:r>
              <a:rPr lang="en-US" dirty="0"/>
              <a:t>The ability to rationalize or reason </a:t>
            </a:r>
          </a:p>
        </p:txBody>
      </p:sp>
    </p:spTree>
    <p:extLst>
      <p:ext uri="{BB962C8B-B14F-4D97-AF65-F5344CB8AC3E}">
        <p14:creationId xmlns:p14="http://schemas.microsoft.com/office/powerpoint/2010/main" val="4043184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b="1" dirty="0">
                <a:latin typeface="Calibri" panose="020F0502020204030204" pitchFamily="34" charset="0"/>
              </a:rPr>
              <a:t>Evaluation </a:t>
            </a:r>
            <a:r>
              <a:rPr lang="en-US" dirty="0">
                <a:latin typeface="Calibri" panose="020F0502020204030204" pitchFamily="34" charset="0"/>
              </a:rPr>
              <a:t>(continued)</a:t>
            </a:r>
            <a:endParaRPr lang="en-US" b="1" dirty="0">
              <a:latin typeface="Calibri" panose="020F0502020204030204" pitchFamily="34" charset="0"/>
            </a:endParaRPr>
          </a:p>
        </p:txBody>
      </p:sp>
      <p:sp>
        <p:nvSpPr>
          <p:cNvPr id="3" name="Content Placeholder 2"/>
          <p:cNvSpPr>
            <a:spLocks noGrp="1"/>
          </p:cNvSpPr>
          <p:nvPr>
            <p:ph idx="1"/>
          </p:nvPr>
        </p:nvSpPr>
        <p:spPr>
          <a:xfrm>
            <a:off x="457200" y="1644087"/>
            <a:ext cx="8229600" cy="4345233"/>
          </a:xfrm>
        </p:spPr>
        <p:txBody>
          <a:bodyPr>
            <a:noAutofit/>
          </a:bodyPr>
          <a:lstStyle/>
          <a:p>
            <a:pPr marL="0" lvl="0" indent="0">
              <a:buNone/>
            </a:pPr>
            <a:r>
              <a:rPr lang="en-US" b="1" dirty="0"/>
              <a:t>3. Which of the following is not one of the four primary ethical  </a:t>
            </a:r>
          </a:p>
          <a:p>
            <a:pPr marL="0" lvl="0" indent="0">
              <a:buNone/>
            </a:pPr>
            <a:r>
              <a:rPr lang="en-US" b="1" dirty="0"/>
              <a:t> considerations that should guide decision-making regarding participation in dementia research:</a:t>
            </a:r>
          </a:p>
          <a:p>
            <a:pPr marL="971550" lvl="1" indent="-514350">
              <a:buFont typeface="+mj-lt"/>
              <a:buAutoNum type="alphaLcPeriod"/>
            </a:pPr>
            <a:r>
              <a:rPr lang="en-US" dirty="0"/>
              <a:t>Beneficence (do good)</a:t>
            </a:r>
          </a:p>
          <a:p>
            <a:pPr marL="971550" lvl="1" indent="-514350">
              <a:buFont typeface="+mj-lt"/>
              <a:buAutoNum type="alphaLcPeriod"/>
            </a:pPr>
            <a:r>
              <a:rPr lang="en-US" dirty="0" err="1"/>
              <a:t>Nonmaleficence</a:t>
            </a:r>
            <a:r>
              <a:rPr lang="en-US" dirty="0"/>
              <a:t> (do no harm)</a:t>
            </a:r>
          </a:p>
          <a:p>
            <a:pPr marL="971550" lvl="1" indent="-514350">
              <a:buFont typeface="+mj-lt"/>
              <a:buAutoNum type="alphaLcPeriod"/>
            </a:pPr>
            <a:r>
              <a:rPr lang="en-US" dirty="0"/>
              <a:t>Respect for autonomy</a:t>
            </a:r>
          </a:p>
          <a:p>
            <a:pPr marL="971550" lvl="1" indent="-514350">
              <a:buFont typeface="+mj-lt"/>
              <a:buAutoNum type="alphaLcPeriod"/>
            </a:pPr>
            <a:r>
              <a:rPr lang="en-US" dirty="0"/>
              <a:t>Respect for cultural beliefs</a:t>
            </a:r>
          </a:p>
          <a:p>
            <a:pPr marL="0" lvl="0" indent="0">
              <a:buNone/>
            </a:pPr>
            <a:r>
              <a:rPr lang="en-US" b="1" dirty="0"/>
              <a:t>4. Which of the following might suggest a case of elder abuse?</a:t>
            </a:r>
          </a:p>
          <a:p>
            <a:pPr marL="971550" lvl="1" indent="-514350">
              <a:buFont typeface="+mj-lt"/>
              <a:buAutoNum type="alphaLcPeriod"/>
            </a:pPr>
            <a:r>
              <a:rPr lang="en-US" dirty="0"/>
              <a:t>Dirty clothing or hair</a:t>
            </a:r>
          </a:p>
          <a:p>
            <a:pPr marL="971550" lvl="1" indent="-514350">
              <a:buFont typeface="+mj-lt"/>
              <a:buAutoNum type="alphaLcPeriod"/>
            </a:pPr>
            <a:r>
              <a:rPr lang="en-US" dirty="0"/>
              <a:t>Bills not being paid or not paid in a timely manner</a:t>
            </a:r>
          </a:p>
          <a:p>
            <a:pPr marL="971550" lvl="1" indent="-514350">
              <a:buFont typeface="+mj-lt"/>
              <a:buAutoNum type="alphaLcPeriod"/>
            </a:pPr>
            <a:r>
              <a:rPr lang="en-US" dirty="0"/>
              <a:t>Unexplained weight loss</a:t>
            </a:r>
          </a:p>
          <a:p>
            <a:pPr marL="971550" lvl="1" indent="-514350">
              <a:buFont typeface="+mj-lt"/>
              <a:buAutoNum type="alphaLcPeriod"/>
            </a:pPr>
            <a:r>
              <a:rPr lang="en-US" dirty="0"/>
              <a:t>All of the above</a:t>
            </a:r>
          </a:p>
        </p:txBody>
      </p:sp>
    </p:spTree>
    <p:extLst>
      <p:ext uri="{BB962C8B-B14F-4D97-AF65-F5344CB8AC3E}">
        <p14:creationId xmlns:p14="http://schemas.microsoft.com/office/powerpoint/2010/main" val="4246877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552" y="396240"/>
            <a:ext cx="6473952" cy="618744"/>
          </a:xfrm>
        </p:spPr>
        <p:txBody>
          <a:bodyPr>
            <a:normAutofit/>
          </a:bodyPr>
          <a:lstStyle/>
          <a:p>
            <a:r>
              <a:rPr lang="en-US" b="1" dirty="0"/>
              <a:t>Acknowledgements</a:t>
            </a:r>
          </a:p>
        </p:txBody>
      </p:sp>
      <p:sp>
        <p:nvSpPr>
          <p:cNvPr id="7" name="Content Placeholder 2"/>
          <p:cNvSpPr>
            <a:spLocks noGrp="1"/>
          </p:cNvSpPr>
          <p:nvPr>
            <p:ph idx="1"/>
          </p:nvPr>
        </p:nvSpPr>
        <p:spPr/>
        <p:txBody>
          <a:bodyPr vert="horz" lIns="91440" tIns="45720" rIns="91440" bIns="45720" rtlCol="0" anchor="t">
            <a:noAutofit/>
          </a:bodyPr>
          <a:lstStyle/>
          <a:p>
            <a:pPr marL="0" indent="0">
              <a:spcBef>
                <a:spcPts val="0"/>
              </a:spcBef>
              <a:spcAft>
                <a:spcPts val="1000"/>
              </a:spcAft>
              <a:buNone/>
            </a:pPr>
            <a:r>
              <a:rPr lang="en-US" sz="1400" dirty="0">
                <a:cs typeface="Arial" panose="020B0604020202020204" pitchFamily="34" charset="0"/>
              </a:rPr>
              <a:t>This module was prepared for the U.S. Department of Health and Human Services (HHS), Health Resources and Services Administration (HRSA), by The Bizzell Group, LLC, under contract number HHSH25034002T/HHSH250201400075I. </a:t>
            </a:r>
          </a:p>
          <a:p>
            <a:pPr marL="0" indent="0">
              <a:spcBef>
                <a:spcPts val="0"/>
              </a:spcBef>
              <a:spcAft>
                <a:spcPts val="1000"/>
              </a:spcAft>
              <a:buNone/>
            </a:pPr>
            <a:r>
              <a:rPr lang="en-US" sz="1400" dirty="0"/>
              <a:t>The dementia and education experts who served on the Dementia Expert Workgroup to guide the development of the modules included: </a:t>
            </a:r>
            <a:r>
              <a:rPr lang="en-US" sz="1400" b="1" dirty="0"/>
              <a:t>Alice Bonner, PhD, RN, FAAN</a:t>
            </a:r>
            <a:r>
              <a:rPr lang="en-US" sz="1400" dirty="0"/>
              <a:t>, Secretary Elder Affairs, Massachusetts Executive Office of Elder Affairs, Boston MA; </a:t>
            </a:r>
            <a:r>
              <a:rPr lang="en-US" sz="1400" b="1" dirty="0"/>
              <a:t>Laurel Coleman, MD, FACP</a:t>
            </a:r>
            <a:r>
              <a:rPr lang="en-US" sz="1400" dirty="0"/>
              <a:t>, Kauai Medical Clinic -Hawaii Pacific Health, Lihue, HI; </a:t>
            </a:r>
            <a:r>
              <a:rPr lang="en-US" sz="1400" b="1" dirty="0"/>
              <a:t>Cyndy B. Cordell, MBA</a:t>
            </a:r>
            <a:r>
              <a:rPr lang="en-US" sz="1400" dirty="0"/>
              <a:t>, Director, Healthcare Professional Services, Alzheimer's Association, Chicago, IL; </a:t>
            </a:r>
            <a:r>
              <a:rPr lang="en-US" sz="1400" b="1" dirty="0"/>
              <a:t>Dolores Gallagher Thompson, PhD, ABPP</a:t>
            </a:r>
            <a:r>
              <a:rPr lang="en-US" sz="1400" dirty="0"/>
              <a:t>, Professor of Research, Department of Psychiatry and Behavioral Sciences, Stanford University School of Medicine, Stanford, CA</a:t>
            </a:r>
            <a:r>
              <a:rPr lang="en-US" sz="1400" b="1" dirty="0"/>
              <a:t>; James Galvin, MD, MPH</a:t>
            </a:r>
            <a:r>
              <a:rPr lang="en-US" sz="1400" dirty="0"/>
              <a:t>, Professor of Clinical Biomedical Science and Associate Dean for Clinical Research, Florida Atlantic University, Boca Raton, FL; </a:t>
            </a:r>
            <a:r>
              <a:rPr lang="en-US" sz="1400" b="1" dirty="0"/>
              <a:t>Mary Guerriero Austrom, PhD</a:t>
            </a:r>
            <a:r>
              <a:rPr lang="en-US" sz="1400" dirty="0"/>
              <a:t>, Wesley P Martin Professor of Alzheimer's Disease Education, Department of Psychiatry, Associate Dean for Diversity Affairs, Indiana University-Purdue University Indianapolis, Indianapolis, IN</a:t>
            </a:r>
            <a:r>
              <a:rPr lang="en-US" sz="1400" b="1" dirty="0"/>
              <a:t>; Robert Kane, M</a:t>
            </a:r>
            <a:r>
              <a:rPr lang="en-US" sz="1400" dirty="0"/>
              <a:t>D, Professor and Minnesota Chair in Long-term Care &amp; Aging, Health Policy &amp; Management, School of Public Health, University of Minnesota; </a:t>
            </a:r>
            <a:r>
              <a:rPr lang="en-US" sz="1400" b="1" dirty="0"/>
              <a:t>Jason Karlawish, MD</a:t>
            </a:r>
            <a:r>
              <a:rPr lang="en-US" sz="1400" dirty="0"/>
              <a:t>, Professor of Medicine, Perelman School of Medicine, University of Pennsylvania; </a:t>
            </a:r>
            <a:r>
              <a:rPr lang="en-US" sz="1400" b="1" dirty="0"/>
              <a:t>Helen M. Matheny, MS, APR</a:t>
            </a:r>
            <a:r>
              <a:rPr lang="en-US" sz="1400" dirty="0"/>
              <a:t>, Director of the Alzheimer's Disease Outreach Program, Blanchette Rockefeller Neuroscience Institute, Morgantown, WV; </a:t>
            </a:r>
            <a:r>
              <a:rPr lang="en-US" sz="1400" b="1" dirty="0"/>
              <a:t>Darby Morhardt, PhD, LCSW</a:t>
            </a:r>
            <a:r>
              <a:rPr lang="en-US" sz="1400" dirty="0"/>
              <a:t>, Associate Professor, Cognitive Neurology and Alzheimer's Disease Center and Department of Preventive Medicine, Northwestern University Feinberg School of Medicine, Northwestern University, Chicago, IL; </a:t>
            </a:r>
            <a:r>
              <a:rPr lang="en-US" sz="1400" b="1" dirty="0"/>
              <a:t>Cecilia Rokusek, EdD, MSc, RDN</a:t>
            </a:r>
            <a:r>
              <a:rPr lang="en-US" sz="1400" dirty="0"/>
              <a:t>,  Assistant Dean of Research and Innovation, Professor of Family Medicine, Public Health, Nutrition, and Disaster and Emergency Preparedness, College of Osteopathic Medicine, Nova Southeastern University, Fort Lauderdale, FL. Additional expertise in the development of the modules was provided by</a:t>
            </a:r>
            <a:r>
              <a:rPr lang="en-US" sz="1400" b="1" dirty="0"/>
              <a:t> Meg Kabat, LCSW-C, CCM; Eleanor S. McConnell, PhD, MSN, RN, GCNS, BC; Linda O. Nichols, PhD, MA, BA; Todd Semla, MS, PharmD, BCPS, FCCP, AGSF; Kenneth Shay, DDS, MS</a:t>
            </a:r>
            <a:r>
              <a:rPr lang="en-US" sz="1400" dirty="0"/>
              <a:t>, from the U.S. Department of Veterans </a:t>
            </a:r>
            <a:r>
              <a:rPr lang="en-US" dirty="0"/>
              <a:t>Affairs and </a:t>
            </a:r>
            <a:r>
              <a:rPr lang="en-US" b="1" dirty="0"/>
              <a:t>Seth Keller, MD </a:t>
            </a:r>
            <a:r>
              <a:rPr lang="en-US" dirty="0"/>
              <a:t>and </a:t>
            </a:r>
            <a:r>
              <a:rPr lang="en-US" b="1" dirty="0"/>
              <a:t>Matthew P. Janicki, PhD</a:t>
            </a:r>
            <a:r>
              <a:rPr lang="en-US" dirty="0"/>
              <a:t>, National Task Group on Intellectual Disabilities and Dementia Practices.</a:t>
            </a:r>
          </a:p>
          <a:p>
            <a:pPr marL="0" indent="0">
              <a:spcBef>
                <a:spcPts val="0"/>
              </a:spcBef>
              <a:spcAft>
                <a:spcPts val="1000"/>
              </a:spcAft>
              <a:buNone/>
            </a:pPr>
            <a:endParaRPr lang="en-US" sz="1400" dirty="0"/>
          </a:p>
          <a:p>
            <a:pPr marL="0" indent="0">
              <a:spcBef>
                <a:spcPts val="0"/>
              </a:spcBef>
              <a:spcAft>
                <a:spcPts val="1000"/>
              </a:spcAft>
              <a:buNone/>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3007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a:bodyPr>
          <a:lstStyle/>
          <a:p>
            <a:pPr algn="ctr"/>
            <a:r>
              <a:rPr lang="en-US" sz="2400" b="1" dirty="0">
                <a:solidFill>
                  <a:schemeClr val="tx1"/>
                </a:solidFill>
              </a:rPr>
              <a:t>Brought to you by the </a:t>
            </a:r>
            <a:br>
              <a:rPr lang="en-US" sz="2400" b="1" dirty="0">
                <a:solidFill>
                  <a:schemeClr val="tx1"/>
                </a:solidFill>
              </a:rPr>
            </a:br>
            <a:r>
              <a:rPr lang="en-US" sz="2400" b="1" dirty="0">
                <a:solidFill>
                  <a:schemeClr val="tx1"/>
                </a:solidFill>
              </a:rPr>
              <a:t>U.S. Department of Health and Human Services,</a:t>
            </a:r>
            <a:br>
              <a:rPr lang="en-US" sz="2400" b="1" dirty="0">
                <a:solidFill>
                  <a:schemeClr val="tx1"/>
                </a:solidFill>
              </a:rPr>
            </a:br>
            <a:r>
              <a:rPr lang="en-US" sz="2400" b="1" dirty="0">
                <a:solidFill>
                  <a:schemeClr val="tx1"/>
                </a:solidFill>
              </a:rPr>
              <a:t>Health Resources and Services Administration</a:t>
            </a:r>
          </a:p>
        </p:txBody>
      </p:sp>
      <p:pic>
        <p:nvPicPr>
          <p:cNvPr id="5" name="Picture Placeholder 4" descr="Logo of the U.S. Department of Health &amp; Human Services. "/>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pic>
        <p:nvPicPr>
          <p:cNvPr id="8" name="Picture Placeholder 7" descr="Logo of the Health Resources and Services Administration (HRSA)"/>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491" r="491"/>
          <a:stretch>
            <a:fillRect/>
          </a:stretch>
        </p:blipFill>
        <p:spPr/>
      </p:pic>
    </p:spTree>
    <p:extLst>
      <p:ext uri="{BB962C8B-B14F-4D97-AF65-F5344CB8AC3E}">
        <p14:creationId xmlns:p14="http://schemas.microsoft.com/office/powerpoint/2010/main" val="3759315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Objectives</a:t>
            </a:r>
          </a:p>
        </p:txBody>
      </p:sp>
      <p:sp>
        <p:nvSpPr>
          <p:cNvPr id="3" name="Content Placeholder 2"/>
          <p:cNvSpPr>
            <a:spLocks noGrp="1"/>
          </p:cNvSpPr>
          <p:nvPr>
            <p:ph idx="1"/>
          </p:nvPr>
        </p:nvSpPr>
        <p:spPr>
          <a:xfrm>
            <a:off x="457200" y="1644087"/>
            <a:ext cx="8229600" cy="2607873"/>
          </a:xfrm>
        </p:spPr>
        <p:txBody>
          <a:bodyPr vert="horz" lIns="91440" tIns="45720" rIns="91440" bIns="45720" rtlCol="0" anchor="t">
            <a:noAutofit/>
          </a:bodyPr>
          <a:lstStyle/>
          <a:p>
            <a:pPr marL="0" indent="0">
              <a:buNone/>
            </a:pPr>
            <a:r>
              <a:rPr lang="en-US" dirty="0"/>
              <a:t>After reviewing this module, the learner will be able to:</a:t>
            </a:r>
          </a:p>
          <a:p>
            <a:pPr lvl="0"/>
            <a:r>
              <a:rPr lang="en-US" dirty="0"/>
              <a:t>List legal and financial considerations to discuss with a patient and appropriate care partner(s) upon a diagnosis of dementia.</a:t>
            </a:r>
          </a:p>
          <a:p>
            <a:pPr lvl="0"/>
            <a:r>
              <a:rPr lang="en-US" dirty="0"/>
              <a:t>Identify domains that are included in a capacity assessment for a person living with dementia. </a:t>
            </a:r>
          </a:p>
          <a:p>
            <a:pPr lvl="0"/>
            <a:r>
              <a:rPr lang="en-US" dirty="0"/>
              <a:t>Identify ethical issues related to participation in dementia research.</a:t>
            </a:r>
          </a:p>
          <a:p>
            <a:pPr lvl="0"/>
            <a:r>
              <a:rPr lang="en-US" dirty="0"/>
              <a:t>Recognize signs of elder abuse.</a:t>
            </a:r>
          </a:p>
        </p:txBody>
      </p:sp>
    </p:spTree>
    <p:extLst>
      <p:ext uri="{BB962C8B-B14F-4D97-AF65-F5344CB8AC3E}">
        <p14:creationId xmlns:p14="http://schemas.microsoft.com/office/powerpoint/2010/main" val="113499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Take-Home Messages</a:t>
            </a:r>
          </a:p>
        </p:txBody>
      </p:sp>
      <p:sp>
        <p:nvSpPr>
          <p:cNvPr id="3" name="Content Placeholder 2"/>
          <p:cNvSpPr>
            <a:spLocks noGrp="1"/>
          </p:cNvSpPr>
          <p:nvPr>
            <p:ph idx="1"/>
          </p:nvPr>
        </p:nvSpPr>
        <p:spPr>
          <a:xfrm>
            <a:off x="457200" y="1644087"/>
            <a:ext cx="8229600" cy="2043993"/>
          </a:xfrm>
        </p:spPr>
        <p:txBody>
          <a:bodyPr vert="horz" lIns="91440" tIns="45720" rIns="91440" bIns="45720" rtlCol="0" anchor="t">
            <a:normAutofit lnSpcReduction="10000"/>
          </a:bodyPr>
          <a:lstStyle/>
          <a:p>
            <a:pPr lvl="0"/>
            <a:r>
              <a:rPr lang="en-US" dirty="0"/>
              <a:t>Have a high level of suspicion for elder abuse or neglect.</a:t>
            </a:r>
          </a:p>
          <a:p>
            <a:pPr lvl="0"/>
            <a:r>
              <a:rPr lang="en-US" dirty="0"/>
              <a:t>Do not underestimate the ability of </a:t>
            </a:r>
            <a:r>
              <a:rPr lang="en-US" dirty="0" err="1"/>
              <a:t>PLwD</a:t>
            </a:r>
            <a:r>
              <a:rPr lang="en-US" dirty="0"/>
              <a:t> to express opinions about their care.</a:t>
            </a:r>
          </a:p>
          <a:p>
            <a:pPr lvl="0"/>
            <a:r>
              <a:rPr lang="en-US" dirty="0"/>
              <a:t>Older people have the right to take informed risks.</a:t>
            </a:r>
          </a:p>
          <a:p>
            <a:pPr lvl="0"/>
            <a:r>
              <a:rPr lang="en-US" dirty="0"/>
              <a:t>Primary care providers (PCPs) have an important role in determining a person’s decision-making capacity.</a:t>
            </a:r>
          </a:p>
        </p:txBody>
      </p:sp>
    </p:spTree>
    <p:extLst>
      <p:ext uri="{BB962C8B-B14F-4D97-AF65-F5344CB8AC3E}">
        <p14:creationId xmlns:p14="http://schemas.microsoft.com/office/powerpoint/2010/main" val="234204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r>
              <a:rPr lang="en-US" dirty="0"/>
              <a:t>Photo</a:t>
            </a:r>
            <a:r>
              <a:rPr lang="en-US" baseline="0" dirty="0"/>
              <a:t> – Senior man leading business meeting</a:t>
            </a:r>
            <a:endParaRPr lang="en-US" dirty="0"/>
          </a:p>
        </p:txBody>
      </p:sp>
      <p:pic>
        <p:nvPicPr>
          <p:cNvPr id="6" name="Content Placeholder 5" descr="Photo of older man at the head of a conference table talking with three younger peop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4048127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Outline</a:t>
            </a:r>
            <a:r>
              <a:rPr lang="en-US" dirty="0">
                <a:solidFill>
                  <a:schemeClr val="bg1"/>
                </a:solidFill>
              </a:rPr>
              <a:t> </a:t>
            </a:r>
          </a:p>
        </p:txBody>
      </p:sp>
      <p:sp>
        <p:nvSpPr>
          <p:cNvPr id="2" name="Content Placeholder 1">
            <a:extLst>
              <a:ext uri="{FF2B5EF4-FFF2-40B4-BE49-F238E27FC236}">
                <a16:creationId xmlns:a16="http://schemas.microsoft.com/office/drawing/2014/main" id="{472AC603-A98E-49EF-A934-4A9D543C1448}"/>
              </a:ext>
            </a:extLst>
          </p:cNvPr>
          <p:cNvSpPr>
            <a:spLocks noGrp="1"/>
          </p:cNvSpPr>
          <p:nvPr>
            <p:ph idx="1"/>
          </p:nvPr>
        </p:nvSpPr>
        <p:spPr>
          <a:xfrm>
            <a:off x="457200" y="1560945"/>
            <a:ext cx="8229600" cy="1877437"/>
          </a:xfrm>
        </p:spPr>
        <p:txBody>
          <a:bodyPr/>
          <a:lstStyle/>
          <a:p>
            <a:pPr lvl="0"/>
            <a:r>
              <a:rPr lang="en-US" b="1" dirty="0"/>
              <a:t>Overview</a:t>
            </a:r>
          </a:p>
          <a:p>
            <a:pPr lvl="0"/>
            <a:r>
              <a:rPr lang="en-US" dirty="0"/>
              <a:t>Legal and financial considerations </a:t>
            </a:r>
          </a:p>
          <a:p>
            <a:pPr lvl="0"/>
            <a:r>
              <a:rPr lang="en-US" dirty="0"/>
              <a:t>Capacity considerations </a:t>
            </a:r>
          </a:p>
          <a:p>
            <a:pPr lvl="0"/>
            <a:r>
              <a:rPr lang="en-US" dirty="0"/>
              <a:t>Ethical considerations </a:t>
            </a:r>
          </a:p>
          <a:p>
            <a:pPr lvl="0"/>
            <a:r>
              <a:rPr lang="en-US" dirty="0"/>
              <a:t>Elder abuse</a:t>
            </a:r>
          </a:p>
        </p:txBody>
      </p:sp>
      <p:pic>
        <p:nvPicPr>
          <p:cNvPr id="14" name="Picture Placeholder 13" descr="Thumbnail photo of an older woman holding a paper as a woman next to her explains."/>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2873" r="12873"/>
          <a:stretch>
            <a:fillRect/>
          </a:stretch>
        </p:blipFill>
        <p:spPr/>
      </p:pic>
    </p:spTree>
    <p:extLst>
      <p:ext uri="{BB962C8B-B14F-4D97-AF65-F5344CB8AC3E}">
        <p14:creationId xmlns:p14="http://schemas.microsoft.com/office/powerpoint/2010/main" val="267321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701040"/>
          </a:xfrm>
        </p:spPr>
        <p:txBody>
          <a:bodyPr/>
          <a:lstStyle/>
          <a:p>
            <a:r>
              <a:rPr lang="en-US" b="1" dirty="0"/>
              <a:t>Overview</a:t>
            </a:r>
          </a:p>
        </p:txBody>
      </p:sp>
      <p:sp>
        <p:nvSpPr>
          <p:cNvPr id="3" name="Content Placeholder 2"/>
          <p:cNvSpPr>
            <a:spLocks noGrp="1"/>
          </p:cNvSpPr>
          <p:nvPr>
            <p:ph idx="1"/>
          </p:nvPr>
        </p:nvSpPr>
        <p:spPr>
          <a:xfrm>
            <a:off x="533400" y="1463040"/>
            <a:ext cx="8229600" cy="2845723"/>
          </a:xfrm>
        </p:spPr>
        <p:txBody>
          <a:bodyPr vert="horz" lIns="91440" tIns="45720" rIns="91440" bIns="45720" rtlCol="0" anchor="t">
            <a:normAutofit/>
          </a:bodyPr>
          <a:lstStyle/>
          <a:p>
            <a:pPr lvl="0"/>
            <a:r>
              <a:rPr lang="en-US" dirty="0" smtClean="0"/>
              <a:t>Person living with dementia (PLwD), care partner(s), </a:t>
            </a:r>
            <a:r>
              <a:rPr lang="en-US" dirty="0"/>
              <a:t>and families face many decisions after receiving a diagnosis </a:t>
            </a:r>
            <a:br>
              <a:rPr lang="en-US" dirty="0"/>
            </a:br>
            <a:r>
              <a:rPr lang="en-US" dirty="0"/>
              <a:t>of dementia:</a:t>
            </a:r>
          </a:p>
          <a:p>
            <a:pPr lvl="1">
              <a:buFont typeface="Courier New" panose="02070309020205020404" pitchFamily="49" charset="0"/>
              <a:buChar char="o"/>
            </a:pPr>
            <a:r>
              <a:rPr lang="en-US" sz="2000" dirty="0"/>
              <a:t>Legal</a:t>
            </a:r>
          </a:p>
          <a:p>
            <a:pPr lvl="1">
              <a:buFont typeface="Courier New" panose="02070309020205020404" pitchFamily="49" charset="0"/>
              <a:buChar char="o"/>
            </a:pPr>
            <a:r>
              <a:rPr lang="en-US" sz="2000" dirty="0"/>
              <a:t>Financial</a:t>
            </a:r>
          </a:p>
          <a:p>
            <a:pPr lvl="1">
              <a:buFont typeface="Courier New" panose="02070309020205020404" pitchFamily="49" charset="0"/>
              <a:buChar char="o"/>
            </a:pPr>
            <a:r>
              <a:rPr lang="en-US" sz="2000" dirty="0"/>
              <a:t>Medical</a:t>
            </a:r>
          </a:p>
          <a:p>
            <a:pPr lvl="1">
              <a:buFont typeface="Courier New" panose="02070309020205020404" pitchFamily="49" charset="0"/>
              <a:buChar char="o"/>
            </a:pPr>
            <a:r>
              <a:rPr lang="en-US" sz="2000" dirty="0"/>
              <a:t>Ethical</a:t>
            </a:r>
          </a:p>
        </p:txBody>
      </p:sp>
    </p:spTree>
    <p:extLst>
      <p:ext uri="{BB962C8B-B14F-4D97-AF65-F5344CB8AC3E}">
        <p14:creationId xmlns:p14="http://schemas.microsoft.com/office/powerpoint/2010/main" val="130171346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F67234D7727749955A18EB9CD6DB92" ma:contentTypeVersion="28" ma:contentTypeDescription="Create a new document." ma:contentTypeScope="" ma:versionID="ae945d43b0cbc4503d01322433cae909">
  <xsd:schema xmlns:xsd="http://www.w3.org/2001/XMLSchema" xmlns:xs="http://www.w3.org/2001/XMLSchema" xmlns:p="http://schemas.microsoft.com/office/2006/metadata/properties" targetNamespace="http://schemas.microsoft.com/office/2006/metadata/properties" ma:root="true" ma:fieldsID="d53a2edc3d9b1cc909dce531124bd56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13ff120d-8bd5-4291-a148-70db8d7e9204" ContentTypeId="0x01" PreviousValue="false"/>
</file>

<file path=customXml/itemProps1.xml><?xml version="1.0" encoding="utf-8"?>
<ds:datastoreItem xmlns:ds="http://schemas.openxmlformats.org/officeDocument/2006/customXml" ds:itemID="{73013AFD-8E59-47ED-9FCF-42E990D7B1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BADC093-43D1-47E2-ABEE-F4E9B335E817}">
  <ds:schemaRefs>
    <ds:schemaRef ds:uri="http://purl.org/dc/elements/1.1/"/>
    <ds:schemaRef ds:uri="http://purl.org/dc/terms/"/>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E1FB99-299E-4229-83E0-EAFCB756FCA3}">
  <ds:schemaRefs>
    <ds:schemaRef ds:uri="http://schemas.microsoft.com/sharepoint/v3/contenttype/forms"/>
  </ds:schemaRefs>
</ds:datastoreItem>
</file>

<file path=customXml/itemProps4.xml><?xml version="1.0" encoding="utf-8"?>
<ds:datastoreItem xmlns:ds="http://schemas.openxmlformats.org/officeDocument/2006/customXml" ds:itemID="{DD3517E1-F52E-4F9A-B414-0F1EFE5FE09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580</TotalTime>
  <Words>2119</Words>
  <Application>Microsoft Office PowerPoint</Application>
  <PresentationFormat>On-screen Show (4:3)</PresentationFormat>
  <Paragraphs>271</Paragraphs>
  <Slides>48</Slides>
  <Notes>48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Arial</vt:lpstr>
      <vt:lpstr>Calibri</vt:lpstr>
      <vt:lpstr>Courier New</vt:lpstr>
      <vt:lpstr>Times New Roman</vt:lpstr>
      <vt:lpstr>1_Office Theme</vt:lpstr>
      <vt:lpstr>2_Office Theme</vt:lpstr>
      <vt:lpstr>Ethics and Capacity Issues MODULE 11 </vt:lpstr>
      <vt:lpstr>Copyright Language</vt:lpstr>
      <vt:lpstr>Photo – Man talking to senior couple</vt:lpstr>
      <vt:lpstr>Outline</vt:lpstr>
      <vt:lpstr>Learning Objectives</vt:lpstr>
      <vt:lpstr>Key Take-Home Messages</vt:lpstr>
      <vt:lpstr>Photo – Senior man leading business meeting</vt:lpstr>
      <vt:lpstr>Outline </vt:lpstr>
      <vt:lpstr>Overview</vt:lpstr>
      <vt:lpstr>Roles and Responsibilities of Primary and Health Care Providers </vt:lpstr>
      <vt:lpstr>Photo – Senior woman with advisor</vt:lpstr>
      <vt:lpstr>Outline (2)l Legal and </vt:lpstr>
      <vt:lpstr>Legal and Financial Planning: Overview</vt:lpstr>
      <vt:lpstr>Photo – Senior couple with advisor</vt:lpstr>
      <vt:lpstr>Identifying Nonmedical Professionals for the Dementia Team</vt:lpstr>
      <vt:lpstr>Financial Burdens Associated With Dementia Diagnosis</vt:lpstr>
      <vt:lpstr>Financial Considerations: Medicaid</vt:lpstr>
      <vt:lpstr>Photo – Couple and young son with advisor</vt:lpstr>
      <vt:lpstr>Understanding the Necessary Legal Documents</vt:lpstr>
      <vt:lpstr>Guardianship</vt:lpstr>
      <vt:lpstr>Outline (3) </vt:lpstr>
      <vt:lpstr>Capacity: Overview, Issues</vt:lpstr>
      <vt:lpstr>Capacity Considerations in Dementia</vt:lpstr>
      <vt:lpstr>When To Assess Capacity</vt:lpstr>
      <vt:lpstr>Tools to Assess for Medical Decision-Making Capacity</vt:lpstr>
      <vt:lpstr>Photo – Senior man with healthcare worker</vt:lpstr>
      <vt:lpstr>Outline (4) </vt:lpstr>
      <vt:lpstr>Ethical Considerations </vt:lpstr>
      <vt:lpstr>Specific Ethical Concerns in Dementia Care</vt:lpstr>
      <vt:lpstr>Sexual Consent</vt:lpstr>
      <vt:lpstr>Photo – Woman consoles senior man</vt:lpstr>
      <vt:lpstr>Ability to Consent to Enroll in Research</vt:lpstr>
      <vt:lpstr>Outline (5) </vt:lpstr>
      <vt:lpstr>Elder Abuse: Overview and Prevalence</vt:lpstr>
      <vt:lpstr>Photo – Senior woman turning away from young woman</vt:lpstr>
      <vt:lpstr>Risk Factors and Likely Perpetrators of Elder Abuse</vt:lpstr>
      <vt:lpstr>Case Study</vt:lpstr>
      <vt:lpstr>Elder Abuse: Signs and Red Flags</vt:lpstr>
      <vt:lpstr>Photo – Man scolding dejected woman</vt:lpstr>
      <vt:lpstr>Elder Abuse in Diverse Populations</vt:lpstr>
      <vt:lpstr>Elder Abuse: Barriers to Reporting</vt:lpstr>
      <vt:lpstr>Photo – Senior woman comforted by young woman</vt:lpstr>
      <vt:lpstr>Strategies for Intervening: Elder Abuse</vt:lpstr>
      <vt:lpstr>Summary</vt:lpstr>
      <vt:lpstr>Evaluation</vt:lpstr>
      <vt:lpstr>Evaluation (continued)</vt:lpstr>
      <vt:lpstr>Acknowledgements</vt:lpstr>
      <vt:lpstr>Brought to you by the  U.S. Department of Health and Human Services, Health Resources and Services Administration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and Capacity Issues - Module 11</dc:title>
  <dc:subject>Ethics and Capacity Issues - Module 11</dc:subject>
  <dc:creator>Health Resources and Services Administration</dc:creator>
  <cp:keywords>Department of Health and Human Services; Health Resources and Services Administration; Ethics Issues; Capacity Issues; Module 11; Legal considerations; financial considerations; Capacity considerations; Ethical considerations; Elder Abuse;</cp:keywords>
  <cp:lastModifiedBy>Cummings, Mackenzie (HRSA)</cp:lastModifiedBy>
  <cp:revision>60</cp:revision>
  <dcterms:modified xsi:type="dcterms:W3CDTF">2018-12-13T15:56:16Z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0x01010048F67234D7727749955A18EB9CD6DB92</vt:lpwstr>
  </property>
</Properties>
</file>