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8"/>
  </p:notesMasterIdLst>
  <p:handoutMasterIdLst>
    <p:handoutMasterId r:id="rId29"/>
  </p:handoutMasterIdLst>
  <p:sldIdLst>
    <p:sldId id="257" r:id="rId2"/>
    <p:sldId id="281" r:id="rId3"/>
    <p:sldId id="323" r:id="rId4"/>
    <p:sldId id="304" r:id="rId5"/>
    <p:sldId id="301" r:id="rId6"/>
    <p:sldId id="306" r:id="rId7"/>
    <p:sldId id="308" r:id="rId8"/>
    <p:sldId id="312" r:id="rId9"/>
    <p:sldId id="320" r:id="rId10"/>
    <p:sldId id="324" r:id="rId11"/>
    <p:sldId id="322" r:id="rId12"/>
    <p:sldId id="278" r:id="rId13"/>
    <p:sldId id="262" r:id="rId14"/>
    <p:sldId id="326" r:id="rId15"/>
    <p:sldId id="325" r:id="rId16"/>
    <p:sldId id="284" r:id="rId17"/>
    <p:sldId id="285" r:id="rId18"/>
    <p:sldId id="286" r:id="rId19"/>
    <p:sldId id="288" r:id="rId20"/>
    <p:sldId id="287" r:id="rId21"/>
    <p:sldId id="283" r:id="rId22"/>
    <p:sldId id="318" r:id="rId23"/>
    <p:sldId id="327" r:id="rId24"/>
    <p:sldId id="298" r:id="rId25"/>
    <p:sldId id="297" r:id="rId26"/>
    <p:sldId id="280"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Author" initials="A" lastIdx="0"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6" autoAdjust="0"/>
    <p:restoredTop sz="96465" autoAdjust="0"/>
  </p:normalViewPr>
  <p:slideViewPr>
    <p:cSldViewPr>
      <p:cViewPr varScale="1">
        <p:scale>
          <a:sx n="115" d="100"/>
          <a:sy n="115" d="100"/>
        </p:scale>
        <p:origin x="1416"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35"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92990702-8F56-47AA-9E9C-93E43BDBA977}" type="datetimeFigureOut">
              <a:rPr lang="en-US" smtClean="0"/>
              <a:t>11/28/2017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EB4636C-9104-47E8-985D-444C7CB859C0}" type="slidenum">
              <a:rPr lang="en-US" smtClean="0"/>
              <a:t>‹#›</a:t>
            </a:fld>
            <a:endParaRPr lang="en-US"/>
          </a:p>
        </p:txBody>
      </p:sp>
    </p:spTree>
    <p:extLst>
      <p:ext uri="{BB962C8B-B14F-4D97-AF65-F5344CB8AC3E}">
        <p14:creationId xmlns:p14="http://schemas.microsoft.com/office/powerpoint/2010/main" val="34839651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6B041F8-7C57-4FDF-B1C8-0F2E11CA437A}" type="datetimeFigureOut">
              <a:rPr lang="en-US" smtClean="0"/>
              <a:t>11/28/2017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6477F93-54D0-4BE9-BFF6-35358BA2ABF9}" type="slidenum">
              <a:rPr lang="en-US" smtClean="0"/>
              <a:t>‹#›</a:t>
            </a:fld>
            <a:endParaRPr lang="en-US"/>
          </a:p>
        </p:txBody>
      </p:sp>
    </p:spTree>
    <p:extLst>
      <p:ext uri="{BB962C8B-B14F-4D97-AF65-F5344CB8AC3E}">
        <p14:creationId xmlns:p14="http://schemas.microsoft.com/office/powerpoint/2010/main" val="2918572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1</a:t>
            </a:fld>
            <a:endParaRPr lang="en-US"/>
          </a:p>
        </p:txBody>
      </p:sp>
    </p:spTree>
    <p:extLst>
      <p:ext uri="{BB962C8B-B14F-4D97-AF65-F5344CB8AC3E}">
        <p14:creationId xmlns:p14="http://schemas.microsoft.com/office/powerpoint/2010/main" val="4443015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12</a:t>
            </a:fld>
            <a:endParaRPr lang="en-US"/>
          </a:p>
        </p:txBody>
      </p:sp>
    </p:spTree>
    <p:extLst>
      <p:ext uri="{BB962C8B-B14F-4D97-AF65-F5344CB8AC3E}">
        <p14:creationId xmlns:p14="http://schemas.microsoft.com/office/powerpoint/2010/main" val="19103342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t>13</a:t>
            </a:fld>
            <a:endParaRPr lang="en-US"/>
          </a:p>
        </p:txBody>
      </p:sp>
    </p:spTree>
    <p:extLst>
      <p:ext uri="{BB962C8B-B14F-4D97-AF65-F5344CB8AC3E}">
        <p14:creationId xmlns:p14="http://schemas.microsoft.com/office/powerpoint/2010/main" val="7740155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t>15</a:t>
            </a:fld>
            <a:endParaRPr lang="en-US"/>
          </a:p>
        </p:txBody>
      </p:sp>
    </p:spTree>
    <p:extLst>
      <p:ext uri="{BB962C8B-B14F-4D97-AF65-F5344CB8AC3E}">
        <p14:creationId xmlns:p14="http://schemas.microsoft.com/office/powerpoint/2010/main" val="22808626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16</a:t>
            </a:fld>
            <a:endParaRPr lang="en-US"/>
          </a:p>
        </p:txBody>
      </p:sp>
    </p:spTree>
    <p:extLst>
      <p:ext uri="{BB962C8B-B14F-4D97-AF65-F5344CB8AC3E}">
        <p14:creationId xmlns:p14="http://schemas.microsoft.com/office/powerpoint/2010/main" val="20696568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t>17</a:t>
            </a:fld>
            <a:endParaRPr lang="en-US"/>
          </a:p>
        </p:txBody>
      </p:sp>
    </p:spTree>
    <p:extLst>
      <p:ext uri="{BB962C8B-B14F-4D97-AF65-F5344CB8AC3E}">
        <p14:creationId xmlns:p14="http://schemas.microsoft.com/office/powerpoint/2010/main" val="41246346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18</a:t>
            </a:fld>
            <a:endParaRPr lang="en-US"/>
          </a:p>
        </p:txBody>
      </p:sp>
    </p:spTree>
    <p:extLst>
      <p:ext uri="{BB962C8B-B14F-4D97-AF65-F5344CB8AC3E}">
        <p14:creationId xmlns:p14="http://schemas.microsoft.com/office/powerpoint/2010/main" val="38495733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t>19</a:t>
            </a:fld>
            <a:endParaRPr lang="en-US"/>
          </a:p>
        </p:txBody>
      </p:sp>
    </p:spTree>
    <p:extLst>
      <p:ext uri="{BB962C8B-B14F-4D97-AF65-F5344CB8AC3E}">
        <p14:creationId xmlns:p14="http://schemas.microsoft.com/office/powerpoint/2010/main" val="19782266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20</a:t>
            </a:fld>
            <a:endParaRPr lang="en-US"/>
          </a:p>
        </p:txBody>
      </p:sp>
    </p:spTree>
    <p:extLst>
      <p:ext uri="{BB962C8B-B14F-4D97-AF65-F5344CB8AC3E}">
        <p14:creationId xmlns:p14="http://schemas.microsoft.com/office/powerpoint/2010/main" val="2184374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t>21</a:t>
            </a:fld>
            <a:endParaRPr lang="en-US"/>
          </a:p>
        </p:txBody>
      </p:sp>
    </p:spTree>
    <p:extLst>
      <p:ext uri="{BB962C8B-B14F-4D97-AF65-F5344CB8AC3E}">
        <p14:creationId xmlns:p14="http://schemas.microsoft.com/office/powerpoint/2010/main" val="22219929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t>22</a:t>
            </a:fld>
            <a:endParaRPr lang="en-US"/>
          </a:p>
        </p:txBody>
      </p:sp>
    </p:spTree>
    <p:extLst>
      <p:ext uri="{BB962C8B-B14F-4D97-AF65-F5344CB8AC3E}">
        <p14:creationId xmlns:p14="http://schemas.microsoft.com/office/powerpoint/2010/main" val="1284170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2</a:t>
            </a:fld>
            <a:endParaRPr lang="en-US"/>
          </a:p>
        </p:txBody>
      </p:sp>
    </p:spTree>
    <p:extLst>
      <p:ext uri="{BB962C8B-B14F-4D97-AF65-F5344CB8AC3E}">
        <p14:creationId xmlns:p14="http://schemas.microsoft.com/office/powerpoint/2010/main" val="54691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t>24</a:t>
            </a:fld>
            <a:endParaRPr lang="en-US"/>
          </a:p>
        </p:txBody>
      </p:sp>
    </p:spTree>
    <p:extLst>
      <p:ext uri="{BB962C8B-B14F-4D97-AF65-F5344CB8AC3E}">
        <p14:creationId xmlns:p14="http://schemas.microsoft.com/office/powerpoint/2010/main" val="39041514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25</a:t>
            </a:fld>
            <a:endParaRPr lang="en-US"/>
          </a:p>
        </p:txBody>
      </p:sp>
    </p:spTree>
    <p:extLst>
      <p:ext uri="{BB962C8B-B14F-4D97-AF65-F5344CB8AC3E}">
        <p14:creationId xmlns:p14="http://schemas.microsoft.com/office/powerpoint/2010/main" val="35552934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t>26</a:t>
            </a:fld>
            <a:endParaRPr lang="en-US"/>
          </a:p>
        </p:txBody>
      </p:sp>
    </p:spTree>
    <p:extLst>
      <p:ext uri="{BB962C8B-B14F-4D97-AF65-F5344CB8AC3E}">
        <p14:creationId xmlns:p14="http://schemas.microsoft.com/office/powerpoint/2010/main" val="907828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4</a:t>
            </a:fld>
            <a:endParaRPr lang="en-US"/>
          </a:p>
        </p:txBody>
      </p:sp>
    </p:spTree>
    <p:extLst>
      <p:ext uri="{BB962C8B-B14F-4D97-AF65-F5344CB8AC3E}">
        <p14:creationId xmlns:p14="http://schemas.microsoft.com/office/powerpoint/2010/main" val="35775434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t>5</a:t>
            </a:fld>
            <a:endParaRPr lang="en-US"/>
          </a:p>
        </p:txBody>
      </p:sp>
    </p:spTree>
    <p:extLst>
      <p:ext uri="{BB962C8B-B14F-4D97-AF65-F5344CB8AC3E}">
        <p14:creationId xmlns:p14="http://schemas.microsoft.com/office/powerpoint/2010/main" val="29449795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6</a:t>
            </a:fld>
            <a:endParaRPr lang="en-US"/>
          </a:p>
        </p:txBody>
      </p:sp>
    </p:spTree>
    <p:extLst>
      <p:ext uri="{BB962C8B-B14F-4D97-AF65-F5344CB8AC3E}">
        <p14:creationId xmlns:p14="http://schemas.microsoft.com/office/powerpoint/2010/main" val="1265953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6477F93-54D0-4BE9-BFF6-35358BA2ABF9}" type="slidenum">
              <a:rPr lang="en-US" smtClean="0"/>
              <a:t>7</a:t>
            </a:fld>
            <a:endParaRPr lang="en-US"/>
          </a:p>
        </p:txBody>
      </p:sp>
    </p:spTree>
    <p:extLst>
      <p:ext uri="{BB962C8B-B14F-4D97-AF65-F5344CB8AC3E}">
        <p14:creationId xmlns:p14="http://schemas.microsoft.com/office/powerpoint/2010/main" val="135090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8</a:t>
            </a:fld>
            <a:endParaRPr lang="en-US"/>
          </a:p>
        </p:txBody>
      </p:sp>
    </p:spTree>
    <p:extLst>
      <p:ext uri="{BB962C8B-B14F-4D97-AF65-F5344CB8AC3E}">
        <p14:creationId xmlns:p14="http://schemas.microsoft.com/office/powerpoint/2010/main" val="37334423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9</a:t>
            </a:fld>
            <a:endParaRPr lang="en-US"/>
          </a:p>
        </p:txBody>
      </p:sp>
    </p:spTree>
    <p:extLst>
      <p:ext uri="{BB962C8B-B14F-4D97-AF65-F5344CB8AC3E}">
        <p14:creationId xmlns:p14="http://schemas.microsoft.com/office/powerpoint/2010/main" val="1920590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477F93-54D0-4BE9-BFF6-35358BA2ABF9}" type="slidenum">
              <a:rPr lang="en-US" smtClean="0"/>
              <a:t>11</a:t>
            </a:fld>
            <a:endParaRPr lang="en-US"/>
          </a:p>
        </p:txBody>
      </p:sp>
    </p:spTree>
    <p:extLst>
      <p:ext uri="{BB962C8B-B14F-4D97-AF65-F5344CB8AC3E}">
        <p14:creationId xmlns:p14="http://schemas.microsoft.com/office/powerpoint/2010/main" val="1798239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946461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9782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3163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26963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3226985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581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95544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33292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6126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43605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305178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7" name="Straight Connector 6"/>
          <p:cNvCxnSpPr/>
          <p:nvPr userDrawn="1"/>
        </p:nvCxnSpPr>
        <p:spPr>
          <a:xfrm>
            <a:off x="-10160" y="6553200"/>
            <a:ext cx="7391400" cy="0"/>
          </a:xfrm>
          <a:prstGeom prst="line">
            <a:avLst/>
          </a:prstGeom>
          <a:ln w="19050">
            <a:solidFill>
              <a:srgbClr val="800000"/>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381240" y="6109854"/>
            <a:ext cx="1457960" cy="490847"/>
          </a:xfrm>
          <a:prstGeom prst="rect">
            <a:avLst/>
          </a:prstGeom>
        </p:spPr>
      </p:pic>
      <p:sp>
        <p:nvSpPr>
          <p:cNvPr id="9" name="Rectangle 8"/>
          <p:cNvSpPr/>
          <p:nvPr userDrawn="1"/>
        </p:nvSpPr>
        <p:spPr>
          <a:xfrm>
            <a:off x="0" y="6629400"/>
            <a:ext cx="9144000" cy="228600"/>
          </a:xfrm>
          <a:prstGeom prst="rect">
            <a:avLst/>
          </a:prstGeom>
          <a:solidFill>
            <a:srgbClr val="0F4D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510364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cid:image001.png@01D20AC4.FCD7BAF0"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ltc.hsr.umn.edu/"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healthit.gov/sites/default/files/nlc_shared_decision_making_fact_sheet.pdf"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lz.org/" TargetMode="External"/><Relationship Id="rId7" Type="http://schemas.openxmlformats.org/officeDocument/2006/relationships/hyperlink" Target="https://www.usa.gov/federal-agencies/eldercare-locator"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www.medicaid.gov/medicaid/hcbs/index.html" TargetMode="External"/><Relationship Id="rId5" Type="http://schemas.openxmlformats.org/officeDocument/2006/relationships/hyperlink" Target="https://www.acl.gov/programs" TargetMode="External"/><Relationship Id="rId4" Type="http://schemas.openxmlformats.org/officeDocument/2006/relationships/hyperlink" Target="https://www.nia.nih.gov/health/about-adear-cente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047" y="609600"/>
            <a:ext cx="8229600" cy="1143000"/>
          </a:xfrm>
        </p:spPr>
        <p:txBody>
          <a:bodyPr>
            <a:noAutofit/>
          </a:bodyPr>
          <a:lstStyle/>
          <a:p>
            <a:r>
              <a:rPr lang="en-US" dirty="0"/>
              <a:t>The Caregiver Role in Shared Decision-Making with Persons Living with Dementia</a:t>
            </a:r>
          </a:p>
        </p:txBody>
      </p:sp>
      <p:sp>
        <p:nvSpPr>
          <p:cNvPr id="5" name="Content Placeholder 1"/>
          <p:cNvSpPr>
            <a:spLocks noGrp="1"/>
          </p:cNvSpPr>
          <p:nvPr>
            <p:ph idx="1"/>
          </p:nvPr>
        </p:nvSpPr>
        <p:spPr>
          <a:xfrm>
            <a:off x="1371600" y="2590800"/>
            <a:ext cx="6500495" cy="3535363"/>
          </a:xfrm>
        </p:spPr>
        <p:txBody>
          <a:bodyPr>
            <a:normAutofit/>
          </a:bodyPr>
          <a:lstStyle/>
          <a:p>
            <a:pPr marL="0" lvl="0" indent="0" algn="ctr" eaLnBrk="0" fontAlgn="base" hangingPunct="0">
              <a:spcBef>
                <a:spcPct val="0"/>
              </a:spcBef>
              <a:spcAft>
                <a:spcPct val="0"/>
              </a:spcAft>
              <a:buNone/>
            </a:pPr>
            <a:r>
              <a:rPr lang="en-US" altLang="en-US" sz="1500" dirty="0">
                <a:solidFill>
                  <a:prstClr val="black"/>
                </a:solidFill>
              </a:rPr>
              <a:t>We </a:t>
            </a:r>
            <a:r>
              <a:rPr lang="en-US" sz="1500" dirty="0">
                <a:solidFill>
                  <a:prstClr val="black"/>
                </a:solidFill>
              </a:rPr>
              <a:t>developed this module under a contract from the U.S. Department of Health and Human Services, Health Resources and Services Administration. The Department of Health and Human Services, Office of Women’s Health, funded this work.</a:t>
            </a:r>
          </a:p>
          <a:p>
            <a:pPr marL="0" lvl="0" indent="0" algn="ctr" eaLnBrk="0" fontAlgn="base" hangingPunct="0">
              <a:spcBef>
                <a:spcPct val="0"/>
              </a:spcBef>
              <a:spcAft>
                <a:spcPct val="0"/>
              </a:spcAft>
              <a:buNone/>
            </a:pPr>
            <a:endParaRPr lang="en-US" sz="1500" dirty="0">
              <a:solidFill>
                <a:prstClr val="black"/>
              </a:solidFill>
            </a:endParaRPr>
          </a:p>
          <a:p>
            <a:pPr marL="0" lvl="0" indent="0" algn="ctr" eaLnBrk="0" fontAlgn="base" hangingPunct="0">
              <a:spcBef>
                <a:spcPct val="0"/>
              </a:spcBef>
              <a:spcAft>
                <a:spcPct val="0"/>
              </a:spcAft>
              <a:buNone/>
            </a:pPr>
            <a:r>
              <a:rPr lang="en-US" altLang="en-US" sz="1500" b="1" dirty="0">
                <a:solidFill>
                  <a:prstClr val="black"/>
                </a:solidFill>
              </a:rPr>
              <a:t>Disclaimer:</a:t>
            </a:r>
            <a:r>
              <a:rPr lang="en-US" altLang="en-US" sz="1500" i="1" dirty="0">
                <a:solidFill>
                  <a:prstClr val="black"/>
                </a:solidFill>
              </a:rPr>
              <a:t> Some of the views expressed in this presentation module are solely the opinions of the author(s) and do not necessarily reflect the official policies of the U.S. Department of Health and Human Services  or the Health Resources and Services Administration, nor does mention of the department or agency names imply endorsement by the U.S. Government.</a:t>
            </a:r>
          </a:p>
        </p:txBody>
      </p:sp>
      <p:pic>
        <p:nvPicPr>
          <p:cNvPr id="4" name="Picture 3" descr="Logo of the U.S. Department of Health &amp; Human Services. "/>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28600" y="5562600"/>
            <a:ext cx="890905" cy="890905"/>
          </a:xfrm>
          <a:prstGeom prst="rect">
            <a:avLst/>
          </a:prstGeom>
          <a:noFill/>
          <a:ln>
            <a:noFill/>
          </a:ln>
        </p:spPr>
      </p:pic>
    </p:spTree>
    <p:extLst>
      <p:ext uri="{BB962C8B-B14F-4D97-AF65-F5344CB8AC3E}">
        <p14:creationId xmlns:p14="http://schemas.microsoft.com/office/powerpoint/2010/main" val="40307788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Hospital discharges </a:t>
            </a:r>
          </a:p>
        </p:txBody>
      </p:sp>
    </p:spTree>
    <p:extLst>
      <p:ext uri="{BB962C8B-B14F-4D97-AF65-F5344CB8AC3E}">
        <p14:creationId xmlns:p14="http://schemas.microsoft.com/office/powerpoint/2010/main" val="4112399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Hospital Discharge Process</a:t>
            </a:r>
          </a:p>
        </p:txBody>
      </p:sp>
      <p:sp>
        <p:nvSpPr>
          <p:cNvPr id="3" name="Content Placeholder 2"/>
          <p:cNvSpPr>
            <a:spLocks noGrp="1"/>
          </p:cNvSpPr>
          <p:nvPr>
            <p:ph idx="1"/>
          </p:nvPr>
        </p:nvSpPr>
        <p:spPr/>
        <p:txBody>
          <a:bodyPr>
            <a:normAutofit/>
          </a:bodyPr>
          <a:lstStyle/>
          <a:p>
            <a:r>
              <a:rPr lang="en-US" sz="2800" b="1" dirty="0"/>
              <a:t>Doctor</a:t>
            </a:r>
            <a:r>
              <a:rPr lang="en-US" sz="2800" dirty="0"/>
              <a:t>: writes a discharge order</a:t>
            </a:r>
          </a:p>
          <a:p>
            <a:r>
              <a:rPr lang="en-US" sz="2800" b="1" dirty="0"/>
              <a:t>Discharge planner</a:t>
            </a:r>
            <a:r>
              <a:rPr lang="en-US" sz="2800" dirty="0"/>
              <a:t>: arranges hospital release; contacts family</a:t>
            </a:r>
          </a:p>
          <a:p>
            <a:r>
              <a:rPr lang="en-US" sz="2800" b="1" dirty="0"/>
              <a:t>Patient or Caregiver</a:t>
            </a:r>
            <a:r>
              <a:rPr lang="en-US" sz="2800" dirty="0"/>
              <a:t>: receives discharge instructions</a:t>
            </a:r>
          </a:p>
          <a:p>
            <a:pPr lvl="1">
              <a:buFont typeface="Arial" panose="020B0604020202020204" pitchFamily="34" charset="0"/>
              <a:buChar char="•"/>
            </a:pPr>
            <a:r>
              <a:rPr lang="en-US" sz="2400" dirty="0"/>
              <a:t>The discharge plan will include information on care needed after leaving the hospital, medications, warning signs, follow-up care, etc.</a:t>
            </a:r>
          </a:p>
          <a:p>
            <a:r>
              <a:rPr lang="en-US" sz="2800" b="1" dirty="0"/>
              <a:t>Care manager</a:t>
            </a:r>
            <a:r>
              <a:rPr lang="en-US" sz="2800" dirty="0"/>
              <a:t>: consider hiring to help talk to the discharge planner</a:t>
            </a:r>
          </a:p>
        </p:txBody>
      </p:sp>
    </p:spTree>
    <p:extLst>
      <p:ext uri="{BB962C8B-B14F-4D97-AF65-F5344CB8AC3E}">
        <p14:creationId xmlns:p14="http://schemas.microsoft.com/office/powerpoint/2010/main" val="545111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Planning: Hospital Discharges</a:t>
            </a:r>
          </a:p>
        </p:txBody>
      </p:sp>
      <p:sp>
        <p:nvSpPr>
          <p:cNvPr id="3" name="Content Placeholder 2"/>
          <p:cNvSpPr>
            <a:spLocks noGrp="1"/>
          </p:cNvSpPr>
          <p:nvPr>
            <p:ph idx="1"/>
          </p:nvPr>
        </p:nvSpPr>
        <p:spPr/>
        <p:txBody>
          <a:bodyPr>
            <a:normAutofit/>
          </a:bodyPr>
          <a:lstStyle/>
          <a:p>
            <a:r>
              <a:rPr lang="en-US" sz="2800" dirty="0"/>
              <a:t>Prepare to make decisions quickly.</a:t>
            </a:r>
          </a:p>
          <a:p>
            <a:pPr lvl="0"/>
            <a:r>
              <a:rPr lang="en-US" sz="2800" dirty="0">
                <a:solidFill>
                  <a:prstClr val="black"/>
                </a:solidFill>
              </a:rPr>
              <a:t>The health of the person living with dementia may change following a hospital stay. </a:t>
            </a:r>
          </a:p>
          <a:p>
            <a:pPr lvl="0"/>
            <a:r>
              <a:rPr lang="en-US" sz="2800" dirty="0">
                <a:solidFill>
                  <a:prstClr val="black"/>
                </a:solidFill>
              </a:rPr>
              <a:t>Work with the hospital discharge planner and medical team.</a:t>
            </a:r>
          </a:p>
          <a:p>
            <a:r>
              <a:rPr lang="en-US" sz="2800" dirty="0"/>
              <a:t>Make decisions about required, available, and affordable care.</a:t>
            </a:r>
          </a:p>
          <a:p>
            <a:r>
              <a:rPr lang="en-US" sz="2800" dirty="0"/>
              <a:t>Determine which provider you will use.</a:t>
            </a:r>
          </a:p>
          <a:p>
            <a:pPr lvl="0"/>
            <a:endParaRPr lang="en-US" dirty="0">
              <a:solidFill>
                <a:prstClr val="black"/>
              </a:solidFill>
            </a:endParaRPr>
          </a:p>
          <a:p>
            <a:endParaRPr lang="en-US" dirty="0"/>
          </a:p>
        </p:txBody>
      </p:sp>
    </p:spTree>
    <p:extLst>
      <p:ext uri="{BB962C8B-B14F-4D97-AF65-F5344CB8AC3E}">
        <p14:creationId xmlns:p14="http://schemas.microsoft.com/office/powerpoint/2010/main" val="8928735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Autofit/>
          </a:bodyPr>
          <a:lstStyle/>
          <a:p>
            <a:r>
              <a:rPr lang="en-US" dirty="0"/>
              <a:t>Before Discharge: Considerations</a:t>
            </a:r>
          </a:p>
        </p:txBody>
      </p:sp>
      <p:sp>
        <p:nvSpPr>
          <p:cNvPr id="3" name="Content Placeholder 2"/>
          <p:cNvSpPr>
            <a:spLocks noGrp="1"/>
          </p:cNvSpPr>
          <p:nvPr>
            <p:ph idx="1"/>
          </p:nvPr>
        </p:nvSpPr>
        <p:spPr>
          <a:xfrm>
            <a:off x="452120" y="1447800"/>
            <a:ext cx="8229600" cy="4724400"/>
          </a:xfrm>
        </p:spPr>
        <p:txBody>
          <a:bodyPr>
            <a:normAutofit/>
          </a:bodyPr>
          <a:lstStyle/>
          <a:p>
            <a:r>
              <a:rPr lang="en-US" sz="2800" dirty="0"/>
              <a:t>Should you provide more, or different, care following the hospital stay? </a:t>
            </a:r>
          </a:p>
          <a:p>
            <a:r>
              <a:rPr lang="en-US" sz="2800" dirty="0"/>
              <a:t>What are the different care options? Are they affordable? </a:t>
            </a:r>
          </a:p>
          <a:p>
            <a:r>
              <a:rPr lang="en-US" sz="2800" dirty="0"/>
              <a:t>Which care facilities have openings? </a:t>
            </a:r>
          </a:p>
          <a:p>
            <a:r>
              <a:rPr lang="en-US" sz="2800" dirty="0"/>
              <a:t>Will insurance cover some options? </a:t>
            </a:r>
          </a:p>
          <a:p>
            <a:r>
              <a:rPr lang="en-US" sz="2800" dirty="0"/>
              <a:t>Should you choose another facility while you are on the waiting list for your first choice? </a:t>
            </a:r>
          </a:p>
          <a:p>
            <a:pPr marL="0" indent="0">
              <a:buNone/>
            </a:pPr>
            <a:endParaRPr lang="en-US" sz="2800" dirty="0"/>
          </a:p>
          <a:p>
            <a:endParaRPr lang="en-US" dirty="0"/>
          </a:p>
        </p:txBody>
      </p:sp>
    </p:spTree>
    <p:extLst>
      <p:ext uri="{BB962C8B-B14F-4D97-AF65-F5344CB8AC3E}">
        <p14:creationId xmlns:p14="http://schemas.microsoft.com/office/powerpoint/2010/main" val="2429412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Long Term care (LTC)</a:t>
            </a:r>
          </a:p>
        </p:txBody>
      </p:sp>
    </p:spTree>
    <p:extLst>
      <p:ext uri="{BB962C8B-B14F-4D97-AF65-F5344CB8AC3E}">
        <p14:creationId xmlns:p14="http://schemas.microsoft.com/office/powerpoint/2010/main" val="2920234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Autofit/>
          </a:bodyPr>
          <a:lstStyle/>
          <a:p>
            <a:r>
              <a:rPr lang="en-US" dirty="0"/>
              <a:t>Overview: Long Term Care</a:t>
            </a:r>
          </a:p>
        </p:txBody>
      </p:sp>
      <p:sp>
        <p:nvSpPr>
          <p:cNvPr id="3" name="Content Placeholder 2"/>
          <p:cNvSpPr>
            <a:spLocks noGrp="1"/>
          </p:cNvSpPr>
          <p:nvPr>
            <p:ph idx="1"/>
          </p:nvPr>
        </p:nvSpPr>
        <p:spPr>
          <a:xfrm>
            <a:off x="452120" y="1447800"/>
            <a:ext cx="8229600" cy="4724400"/>
          </a:xfrm>
        </p:spPr>
        <p:txBody>
          <a:bodyPr>
            <a:normAutofit/>
          </a:bodyPr>
          <a:lstStyle/>
          <a:p>
            <a:r>
              <a:rPr lang="en-US" sz="2800" dirty="0"/>
              <a:t>LTC includes:</a:t>
            </a:r>
          </a:p>
          <a:p>
            <a:pPr lvl="1">
              <a:buFont typeface="Arial" panose="020B0604020202020204" pitchFamily="34" charset="0"/>
              <a:buChar char="•"/>
            </a:pPr>
            <a:r>
              <a:rPr lang="en-US" sz="2400" dirty="0"/>
              <a:t>H</a:t>
            </a:r>
            <a:r>
              <a:rPr lang="en-US" sz="2400" dirty="0">
                <a:solidFill>
                  <a:prstClr val="black"/>
                </a:solidFill>
              </a:rPr>
              <a:t>ome health care</a:t>
            </a:r>
          </a:p>
          <a:p>
            <a:pPr lvl="1">
              <a:buFont typeface="Arial" panose="020B0604020202020204" pitchFamily="34" charset="0"/>
              <a:buChar char="•"/>
            </a:pPr>
            <a:r>
              <a:rPr lang="en-US" sz="2400" dirty="0">
                <a:solidFill>
                  <a:prstClr val="black"/>
                </a:solidFill>
              </a:rPr>
              <a:t>Home and community-based services</a:t>
            </a:r>
          </a:p>
          <a:p>
            <a:pPr lvl="1">
              <a:buFont typeface="Arial" panose="020B0604020202020204" pitchFamily="34" charset="0"/>
              <a:buChar char="•"/>
            </a:pPr>
            <a:r>
              <a:rPr lang="en-US" sz="2400" dirty="0">
                <a:solidFill>
                  <a:prstClr val="black"/>
                </a:solidFill>
              </a:rPr>
              <a:t>Rehabilitation unit</a:t>
            </a:r>
          </a:p>
          <a:p>
            <a:pPr lvl="1">
              <a:buFont typeface="Arial" panose="020B0604020202020204" pitchFamily="34" charset="0"/>
              <a:buChar char="•"/>
            </a:pPr>
            <a:r>
              <a:rPr lang="en-US" sz="2400" dirty="0">
                <a:solidFill>
                  <a:prstClr val="black"/>
                </a:solidFill>
              </a:rPr>
              <a:t>Assisted living</a:t>
            </a:r>
          </a:p>
          <a:p>
            <a:pPr lvl="1">
              <a:buFont typeface="Arial" panose="020B0604020202020204" pitchFamily="34" charset="0"/>
              <a:buChar char="•"/>
            </a:pPr>
            <a:r>
              <a:rPr lang="en-US" sz="2400" dirty="0">
                <a:solidFill>
                  <a:prstClr val="black"/>
                </a:solidFill>
              </a:rPr>
              <a:t>Nursing homes</a:t>
            </a:r>
          </a:p>
          <a:p>
            <a:pPr lvl="1">
              <a:buFont typeface="Arial" panose="020B0604020202020204" pitchFamily="34" charset="0"/>
              <a:buChar char="•"/>
            </a:pPr>
            <a:r>
              <a:rPr lang="en-US" sz="2400" dirty="0">
                <a:solidFill>
                  <a:prstClr val="black"/>
                </a:solidFill>
              </a:rPr>
              <a:t>Hospice care</a:t>
            </a:r>
          </a:p>
          <a:p>
            <a:r>
              <a:rPr lang="en-US" sz="2800" dirty="0"/>
              <a:t>Use </a:t>
            </a:r>
            <a:r>
              <a:rPr lang="en-US" sz="2800" dirty="0" smtClean="0">
                <a:hlinkClick r:id="rId3"/>
              </a:rPr>
              <a:t>this 2-Step Framework tool</a:t>
            </a:r>
            <a:r>
              <a:rPr lang="en-US" sz="2800" dirty="0" smtClean="0"/>
              <a:t> to </a:t>
            </a:r>
            <a:r>
              <a:rPr lang="en-US" sz="2800" dirty="0"/>
              <a:t>help you determine your best options for long-term care (LTC).</a:t>
            </a:r>
          </a:p>
          <a:p>
            <a:endParaRPr lang="en-US" sz="2800" dirty="0"/>
          </a:p>
          <a:p>
            <a:endParaRPr lang="en-US" dirty="0"/>
          </a:p>
        </p:txBody>
      </p:sp>
    </p:spTree>
    <p:extLst>
      <p:ext uri="{BB962C8B-B14F-4D97-AF65-F5344CB8AC3E}">
        <p14:creationId xmlns:p14="http://schemas.microsoft.com/office/powerpoint/2010/main" val="4067170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 1: Home Health Care</a:t>
            </a:r>
          </a:p>
        </p:txBody>
      </p:sp>
      <p:sp>
        <p:nvSpPr>
          <p:cNvPr id="3" name="Content Placeholder 2"/>
          <p:cNvSpPr>
            <a:spLocks noGrp="1"/>
          </p:cNvSpPr>
          <p:nvPr>
            <p:ph idx="1"/>
          </p:nvPr>
        </p:nvSpPr>
        <p:spPr/>
        <p:txBody>
          <a:bodyPr>
            <a:noAutofit/>
          </a:bodyPr>
          <a:lstStyle/>
          <a:p>
            <a:r>
              <a:rPr lang="en-US" sz="2800" b="1" dirty="0"/>
              <a:t>Definition</a:t>
            </a:r>
            <a:r>
              <a:rPr lang="en-US" sz="2800" dirty="0"/>
              <a:t>: a Medicare service supervised by registered nurses, which provides active nursing care</a:t>
            </a:r>
          </a:p>
          <a:p>
            <a:r>
              <a:rPr lang="en-US" sz="2800" dirty="0"/>
              <a:t>Staff may also include physical, occupational, and speech therapists, and social workers.</a:t>
            </a:r>
          </a:p>
          <a:p>
            <a:r>
              <a:rPr lang="en-US" sz="2800" dirty="0"/>
              <a:t>Home health aides provide the bulk of the care.</a:t>
            </a:r>
          </a:p>
          <a:p>
            <a:r>
              <a:rPr lang="en-US" sz="2800" dirty="0"/>
              <a:t>Focus is on regaining strength, and learning tasks which allow patients to live safely at home.</a:t>
            </a:r>
          </a:p>
        </p:txBody>
      </p:sp>
    </p:spTree>
    <p:extLst>
      <p:ext uri="{BB962C8B-B14F-4D97-AF65-F5344CB8AC3E}">
        <p14:creationId xmlns:p14="http://schemas.microsoft.com/office/powerpoint/2010/main" val="1882239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 2: Personal Care</a:t>
            </a:r>
          </a:p>
        </p:txBody>
      </p:sp>
      <p:sp>
        <p:nvSpPr>
          <p:cNvPr id="3" name="Content Placeholder 2"/>
          <p:cNvSpPr>
            <a:spLocks noGrp="1"/>
          </p:cNvSpPr>
          <p:nvPr>
            <p:ph idx="1"/>
          </p:nvPr>
        </p:nvSpPr>
        <p:spPr/>
        <p:txBody>
          <a:bodyPr>
            <a:normAutofit/>
          </a:bodyPr>
          <a:lstStyle/>
          <a:p>
            <a:r>
              <a:rPr lang="en-US" sz="2800" b="1" dirty="0"/>
              <a:t>Definition</a:t>
            </a:r>
            <a:r>
              <a:rPr lang="en-US" sz="2800" dirty="0"/>
              <a:t>: Minimally trained workers provide assistance with basic care needs at home</a:t>
            </a:r>
          </a:p>
          <a:p>
            <a:r>
              <a:rPr lang="en-US" sz="2800" dirty="0"/>
              <a:t>Nurses may supervise personal care providers.</a:t>
            </a:r>
          </a:p>
          <a:p>
            <a:r>
              <a:rPr lang="en-US" sz="2800" dirty="0"/>
              <a:t>Medicare does not cover this care, however Medicaid may cover it for certain people.</a:t>
            </a:r>
          </a:p>
        </p:txBody>
      </p:sp>
    </p:spTree>
    <p:extLst>
      <p:ext uri="{BB962C8B-B14F-4D97-AF65-F5344CB8AC3E}">
        <p14:creationId xmlns:p14="http://schemas.microsoft.com/office/powerpoint/2010/main" val="1942196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 3: Rehabilitation Units</a:t>
            </a:r>
          </a:p>
        </p:txBody>
      </p:sp>
      <p:sp>
        <p:nvSpPr>
          <p:cNvPr id="3" name="Content Placeholder 2"/>
          <p:cNvSpPr>
            <a:spLocks noGrp="1"/>
          </p:cNvSpPr>
          <p:nvPr>
            <p:ph idx="1"/>
          </p:nvPr>
        </p:nvSpPr>
        <p:spPr/>
        <p:txBody>
          <a:bodyPr>
            <a:normAutofit/>
          </a:bodyPr>
          <a:lstStyle/>
          <a:p>
            <a:r>
              <a:rPr lang="en-US" sz="2800" b="1" dirty="0"/>
              <a:t>Definition</a:t>
            </a:r>
            <a:r>
              <a:rPr lang="en-US" sz="2800" dirty="0"/>
              <a:t>: licensed facilities that provide rehabilitation </a:t>
            </a:r>
          </a:p>
          <a:p>
            <a:r>
              <a:rPr lang="en-US" sz="2800" dirty="0"/>
              <a:t>Nurses, and physical and occupational therapists, provide most of the care to patients.</a:t>
            </a:r>
          </a:p>
          <a:p>
            <a:r>
              <a:rPr lang="en-US" sz="2800" dirty="0"/>
              <a:t>To be covered by Medicare, patients must receive at least 3 hours of therapy each day.</a:t>
            </a:r>
          </a:p>
        </p:txBody>
      </p:sp>
    </p:spTree>
    <p:extLst>
      <p:ext uri="{BB962C8B-B14F-4D97-AF65-F5344CB8AC3E}">
        <p14:creationId xmlns:p14="http://schemas.microsoft.com/office/powerpoint/2010/main" val="3618406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Option 4: Adult Day Health Center</a:t>
            </a:r>
          </a:p>
        </p:txBody>
      </p:sp>
      <p:sp>
        <p:nvSpPr>
          <p:cNvPr id="3" name="Content Placeholder 2"/>
          <p:cNvSpPr>
            <a:spLocks noGrp="1"/>
          </p:cNvSpPr>
          <p:nvPr>
            <p:ph idx="1"/>
          </p:nvPr>
        </p:nvSpPr>
        <p:spPr/>
        <p:txBody>
          <a:bodyPr>
            <a:normAutofit/>
          </a:bodyPr>
          <a:lstStyle/>
          <a:p>
            <a:r>
              <a:rPr lang="en-US" sz="2800" b="1" dirty="0"/>
              <a:t>Definition: </a:t>
            </a:r>
            <a:r>
              <a:rPr lang="en-US" sz="2800" dirty="0"/>
              <a:t>Care provided outside the home in special centers</a:t>
            </a:r>
          </a:p>
          <a:p>
            <a:pPr lvl="1">
              <a:buFont typeface="Arial" panose="020B0604020202020204" pitchFamily="34" charset="0"/>
              <a:buChar char="•"/>
            </a:pPr>
            <a:r>
              <a:rPr lang="en-US" sz="2400" dirty="0"/>
              <a:t>Care may be mostly social, or may include services like physical therapy. </a:t>
            </a:r>
          </a:p>
          <a:p>
            <a:pPr lvl="1">
              <a:buFont typeface="Arial" panose="020B0604020202020204" pitchFamily="34" charset="0"/>
              <a:buChar char="•"/>
            </a:pPr>
            <a:r>
              <a:rPr lang="en-US" sz="2400" dirty="0"/>
              <a:t>Care typically includes a meal. </a:t>
            </a:r>
          </a:p>
          <a:p>
            <a:pPr lvl="1">
              <a:buFont typeface="Arial" panose="020B0604020202020204" pitchFamily="34" charset="0"/>
              <a:buChar char="•"/>
            </a:pPr>
            <a:r>
              <a:rPr lang="en-US" sz="2400" dirty="0"/>
              <a:t>Care may provide transportation to, and from, a patient’s home.</a:t>
            </a:r>
          </a:p>
          <a:p>
            <a:r>
              <a:rPr lang="en-US" sz="2800" dirty="0"/>
              <a:t>This care provides socialization for the patients, and relief to their caregivers.</a:t>
            </a:r>
          </a:p>
          <a:p>
            <a:pPr marL="457200" lvl="1" indent="0">
              <a:buNone/>
            </a:pPr>
            <a:endParaRPr lang="en-US" dirty="0"/>
          </a:p>
        </p:txBody>
      </p:sp>
    </p:spTree>
    <p:extLst>
      <p:ext uri="{BB962C8B-B14F-4D97-AF65-F5344CB8AC3E}">
        <p14:creationId xmlns:p14="http://schemas.microsoft.com/office/powerpoint/2010/main" val="3353274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Overview</a:t>
            </a:r>
          </a:p>
        </p:txBody>
      </p:sp>
      <p:sp>
        <p:nvSpPr>
          <p:cNvPr id="3" name="Content Placeholder 2"/>
          <p:cNvSpPr>
            <a:spLocks noGrp="1"/>
          </p:cNvSpPr>
          <p:nvPr>
            <p:ph idx="1"/>
          </p:nvPr>
        </p:nvSpPr>
        <p:spPr/>
        <p:txBody>
          <a:bodyPr>
            <a:normAutofit/>
          </a:bodyPr>
          <a:lstStyle/>
          <a:p>
            <a:r>
              <a:rPr lang="en-US" sz="2800" dirty="0"/>
              <a:t>The importance of shared decision-making </a:t>
            </a:r>
          </a:p>
          <a:p>
            <a:r>
              <a:rPr lang="en-US" sz="2800" dirty="0"/>
              <a:t>Decisions to make upon leaving the hospital  </a:t>
            </a:r>
          </a:p>
          <a:p>
            <a:r>
              <a:rPr lang="en-US" sz="2800" dirty="0"/>
              <a:t>Long-term care options</a:t>
            </a:r>
            <a:endParaRPr lang="en-US" sz="2800" dirty="0">
              <a:solidFill>
                <a:srgbClr val="FF0000"/>
              </a:solidFill>
            </a:endParaRPr>
          </a:p>
          <a:p>
            <a:endParaRPr lang="en-US" dirty="0"/>
          </a:p>
        </p:txBody>
      </p:sp>
    </p:spTree>
    <p:extLst>
      <p:ext uri="{BB962C8B-B14F-4D97-AF65-F5344CB8AC3E}">
        <p14:creationId xmlns:p14="http://schemas.microsoft.com/office/powerpoint/2010/main" val="3079466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 5: Assisted Living</a:t>
            </a:r>
          </a:p>
        </p:txBody>
      </p:sp>
      <p:sp>
        <p:nvSpPr>
          <p:cNvPr id="3" name="Content Placeholder 2"/>
          <p:cNvSpPr>
            <a:spLocks noGrp="1"/>
          </p:cNvSpPr>
          <p:nvPr>
            <p:ph idx="1"/>
          </p:nvPr>
        </p:nvSpPr>
        <p:spPr>
          <a:xfrm>
            <a:off x="457200" y="1295400"/>
            <a:ext cx="8229600" cy="5181600"/>
          </a:xfrm>
        </p:spPr>
        <p:txBody>
          <a:bodyPr>
            <a:normAutofit/>
          </a:bodyPr>
          <a:lstStyle/>
          <a:p>
            <a:r>
              <a:rPr lang="en-US" sz="2800" b="1" dirty="0"/>
              <a:t>Definition</a:t>
            </a:r>
            <a:r>
              <a:rPr lang="en-US" sz="2800" dirty="0"/>
              <a:t>: provides personal care support services to patients living in self-contained units </a:t>
            </a:r>
          </a:p>
          <a:p>
            <a:pPr lvl="1">
              <a:buFont typeface="Arial" panose="020B0604020202020204" pitchFamily="34" charset="0"/>
              <a:buChar char="•"/>
            </a:pPr>
            <a:r>
              <a:rPr lang="en-US" sz="2400" dirty="0"/>
              <a:t>Services may include meals, medication management, bathing, dressing and transportation.</a:t>
            </a:r>
          </a:p>
          <a:p>
            <a:pPr lvl="1">
              <a:buFont typeface="Arial" panose="020B0604020202020204" pitchFamily="34" charset="0"/>
              <a:buChar char="•"/>
            </a:pPr>
            <a:r>
              <a:rPr lang="en-US" sz="2400" dirty="0"/>
              <a:t>Facility likely includes living quarters, a private bathroom, and some cooking and food storage facilities.</a:t>
            </a:r>
          </a:p>
          <a:p>
            <a:r>
              <a:rPr lang="en-US" sz="2800" dirty="0"/>
              <a:t>Independent living</a:t>
            </a:r>
          </a:p>
          <a:p>
            <a:pPr lvl="0"/>
            <a:r>
              <a:rPr lang="en-US" sz="2800" dirty="0">
                <a:solidFill>
                  <a:prstClr val="black"/>
                </a:solidFill>
              </a:rPr>
              <a:t>Patients typically pay costs outright, but Medicaid may be used for some, depending on the state.</a:t>
            </a:r>
          </a:p>
          <a:p>
            <a:pPr marL="0" indent="0">
              <a:buNone/>
            </a:pPr>
            <a:endParaRPr lang="en-US" dirty="0"/>
          </a:p>
        </p:txBody>
      </p:sp>
    </p:spTree>
    <p:extLst>
      <p:ext uri="{BB962C8B-B14F-4D97-AF65-F5344CB8AC3E}">
        <p14:creationId xmlns:p14="http://schemas.microsoft.com/office/powerpoint/2010/main" val="6848913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 6: Nursing Home</a:t>
            </a:r>
          </a:p>
        </p:txBody>
      </p:sp>
      <p:sp>
        <p:nvSpPr>
          <p:cNvPr id="3" name="Content Placeholder 2"/>
          <p:cNvSpPr>
            <a:spLocks noGrp="1"/>
          </p:cNvSpPr>
          <p:nvPr>
            <p:ph idx="1"/>
          </p:nvPr>
        </p:nvSpPr>
        <p:spPr/>
        <p:txBody>
          <a:bodyPr>
            <a:normAutofit/>
          </a:bodyPr>
          <a:lstStyle/>
          <a:p>
            <a:r>
              <a:rPr lang="en-US" sz="2800" b="1" dirty="0"/>
              <a:t>Definition</a:t>
            </a:r>
            <a:r>
              <a:rPr lang="en-US" sz="2800" dirty="0"/>
              <a:t>: residential care for those recently discharged from the hospital, as well as longer term care</a:t>
            </a:r>
          </a:p>
          <a:p>
            <a:r>
              <a:rPr lang="en-US" sz="2800" dirty="0"/>
              <a:t>Nursing homes are required to provide nursing staff capable of caring for frail residents.</a:t>
            </a:r>
          </a:p>
          <a:p>
            <a:r>
              <a:rPr lang="en-US" sz="2800" dirty="0"/>
              <a:t>Some include special care units for persons living with dementia.</a:t>
            </a:r>
          </a:p>
          <a:p>
            <a:r>
              <a:rPr lang="en-US" sz="2800" dirty="0"/>
              <a:t>Patients pay out-of-pocket or via Medicaid.</a:t>
            </a:r>
          </a:p>
          <a:p>
            <a:pPr lvl="1">
              <a:buFont typeface="Arial" panose="020B0604020202020204" pitchFamily="34" charset="0"/>
              <a:buChar char="•"/>
            </a:pPr>
            <a:r>
              <a:rPr lang="en-US" sz="2400" dirty="0"/>
              <a:t>Medicare does not pay for nursing home stays</a:t>
            </a:r>
          </a:p>
        </p:txBody>
      </p:sp>
    </p:spTree>
    <p:extLst>
      <p:ext uri="{BB962C8B-B14F-4D97-AF65-F5344CB8AC3E}">
        <p14:creationId xmlns:p14="http://schemas.microsoft.com/office/powerpoint/2010/main" val="26663843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Option 7: Hospice Care</a:t>
            </a:r>
          </a:p>
        </p:txBody>
      </p:sp>
      <p:sp>
        <p:nvSpPr>
          <p:cNvPr id="3" name="Content Placeholder 2"/>
          <p:cNvSpPr>
            <a:spLocks noGrp="1"/>
          </p:cNvSpPr>
          <p:nvPr>
            <p:ph idx="1"/>
          </p:nvPr>
        </p:nvSpPr>
        <p:spPr>
          <a:xfrm>
            <a:off x="457200" y="1600200"/>
            <a:ext cx="8229600" cy="4800600"/>
          </a:xfrm>
        </p:spPr>
        <p:txBody>
          <a:bodyPr>
            <a:normAutofit/>
          </a:bodyPr>
          <a:lstStyle/>
          <a:p>
            <a:pPr lvl="0"/>
            <a:r>
              <a:rPr lang="en-US" sz="2800" b="1" dirty="0"/>
              <a:t>Definition</a:t>
            </a:r>
            <a:r>
              <a:rPr lang="en-US" sz="2800" dirty="0"/>
              <a:t>: care that lessens pain and symptoms  of people close to death and gives emotional and spiritual support</a:t>
            </a:r>
            <a:endParaRPr lang="en-US" sz="2800" dirty="0">
              <a:solidFill>
                <a:prstClr val="black"/>
              </a:solidFill>
            </a:endParaRPr>
          </a:p>
          <a:p>
            <a:pPr lvl="0"/>
            <a:r>
              <a:rPr lang="en-US" sz="2800" dirty="0">
                <a:solidFill>
                  <a:prstClr val="black"/>
                </a:solidFill>
              </a:rPr>
              <a:t>Most often provided at home</a:t>
            </a:r>
          </a:p>
          <a:p>
            <a:r>
              <a:rPr lang="en-US" sz="2800" dirty="0"/>
              <a:t>For people expected to live less than 6 months </a:t>
            </a:r>
          </a:p>
          <a:p>
            <a:r>
              <a:rPr lang="en-US" sz="2800" dirty="0"/>
              <a:t>Is a Medicare and Medicaid benefit that may be appropriate for many persons living with dementia</a:t>
            </a:r>
          </a:p>
        </p:txBody>
      </p:sp>
    </p:spTree>
    <p:extLst>
      <p:ext uri="{BB962C8B-B14F-4D97-AF65-F5344CB8AC3E}">
        <p14:creationId xmlns:p14="http://schemas.microsoft.com/office/powerpoint/2010/main" val="26314811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Choosing a Care Provider</a:t>
            </a:r>
          </a:p>
        </p:txBody>
      </p:sp>
    </p:spTree>
    <p:extLst>
      <p:ext uri="{BB962C8B-B14F-4D97-AF65-F5344CB8AC3E}">
        <p14:creationId xmlns:p14="http://schemas.microsoft.com/office/powerpoint/2010/main" val="35860194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524000"/>
          </a:xfrm>
        </p:spPr>
        <p:txBody>
          <a:bodyPr>
            <a:noAutofit/>
          </a:bodyPr>
          <a:lstStyle/>
          <a:p>
            <a:r>
              <a:rPr lang="en-US" dirty="0"/>
              <a:t>Questions for Home Care Providers</a:t>
            </a:r>
          </a:p>
        </p:txBody>
      </p:sp>
      <p:sp>
        <p:nvSpPr>
          <p:cNvPr id="3" name="Content Placeholder 2"/>
          <p:cNvSpPr>
            <a:spLocks noGrp="1"/>
          </p:cNvSpPr>
          <p:nvPr>
            <p:ph idx="1"/>
          </p:nvPr>
        </p:nvSpPr>
        <p:spPr>
          <a:xfrm>
            <a:off x="457200" y="2209799"/>
            <a:ext cx="8229600" cy="3657601"/>
          </a:xfrm>
        </p:spPr>
        <p:txBody>
          <a:bodyPr>
            <a:normAutofit/>
          </a:bodyPr>
          <a:lstStyle/>
          <a:p>
            <a:pPr lvl="0"/>
            <a:r>
              <a:rPr lang="en-US" sz="2800" dirty="0"/>
              <a:t>What kind of therapists are available?  </a:t>
            </a:r>
          </a:p>
          <a:p>
            <a:pPr lvl="0"/>
            <a:r>
              <a:rPr lang="en-US" sz="2800" dirty="0"/>
              <a:t>Is there weekend care? </a:t>
            </a:r>
          </a:p>
          <a:p>
            <a:pPr lvl="0"/>
            <a:r>
              <a:rPr lang="en-US" sz="2800" dirty="0"/>
              <a:t>Can the special needs of the person living with dementia be met?</a:t>
            </a:r>
          </a:p>
          <a:p>
            <a:pPr lvl="0"/>
            <a:r>
              <a:rPr lang="en-US" sz="2800" dirty="0"/>
              <a:t>What does it cost? </a:t>
            </a:r>
          </a:p>
        </p:txBody>
      </p:sp>
    </p:spTree>
    <p:extLst>
      <p:ext uri="{BB962C8B-B14F-4D97-AF65-F5344CB8AC3E}">
        <p14:creationId xmlns:p14="http://schemas.microsoft.com/office/powerpoint/2010/main" val="4775761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Autofit/>
          </a:bodyPr>
          <a:lstStyle/>
          <a:p>
            <a:r>
              <a:rPr lang="en-US" dirty="0"/>
              <a:t>Questions for Residential Providers</a:t>
            </a:r>
          </a:p>
        </p:txBody>
      </p:sp>
      <p:sp>
        <p:nvSpPr>
          <p:cNvPr id="3" name="Content Placeholder 2"/>
          <p:cNvSpPr>
            <a:spLocks noGrp="1"/>
          </p:cNvSpPr>
          <p:nvPr>
            <p:ph idx="1"/>
          </p:nvPr>
        </p:nvSpPr>
        <p:spPr>
          <a:xfrm>
            <a:off x="533400" y="1981200"/>
            <a:ext cx="8229600" cy="4525963"/>
          </a:xfrm>
        </p:spPr>
        <p:txBody>
          <a:bodyPr>
            <a:normAutofit/>
          </a:bodyPr>
          <a:lstStyle/>
          <a:p>
            <a:r>
              <a:rPr lang="en-US" sz="2800" dirty="0"/>
              <a:t>To evaluate a nursing home, ask the questions provided in our presentation: </a:t>
            </a:r>
            <a:r>
              <a:rPr lang="en-US" sz="2800" b="1" dirty="0"/>
              <a:t>What to Consider When Choosing a Nursing Home </a:t>
            </a:r>
          </a:p>
          <a:p>
            <a:r>
              <a:rPr lang="en-US" sz="2800" dirty="0"/>
              <a:t>To evaluate an assisted living facility, ask the questions in our presentation: </a:t>
            </a:r>
            <a:r>
              <a:rPr lang="en-US" sz="2800" b="1" dirty="0"/>
              <a:t>What to Consider When Choosing an Assisted Living Facility </a:t>
            </a:r>
          </a:p>
          <a:p>
            <a:pPr lvl="0"/>
            <a:endParaRPr lang="en-US" dirty="0"/>
          </a:p>
        </p:txBody>
      </p:sp>
    </p:spTree>
    <p:extLst>
      <p:ext uri="{BB962C8B-B14F-4D97-AF65-F5344CB8AC3E}">
        <p14:creationId xmlns:p14="http://schemas.microsoft.com/office/powerpoint/2010/main" val="1346912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a:t>
            </a:r>
          </a:p>
        </p:txBody>
      </p:sp>
      <p:sp>
        <p:nvSpPr>
          <p:cNvPr id="3" name="Content Placeholder 2"/>
          <p:cNvSpPr>
            <a:spLocks noGrp="1"/>
          </p:cNvSpPr>
          <p:nvPr>
            <p:ph idx="1"/>
          </p:nvPr>
        </p:nvSpPr>
        <p:spPr/>
        <p:txBody>
          <a:bodyPr>
            <a:normAutofit/>
          </a:bodyPr>
          <a:lstStyle/>
          <a:p>
            <a:r>
              <a:rPr lang="en-US" sz="2800" dirty="0"/>
              <a:t>Decision-making is crucial for everyone’s well-being.</a:t>
            </a:r>
          </a:p>
          <a:p>
            <a:r>
              <a:rPr lang="en-US" sz="2800" dirty="0"/>
              <a:t>You will need to revisit decisions on a continual basis, especially as the person living with dementia’s health changes.</a:t>
            </a:r>
          </a:p>
          <a:p>
            <a:r>
              <a:rPr lang="en-US" sz="2800" dirty="0"/>
              <a:t>Making shared decisions can reduce stress.</a:t>
            </a:r>
          </a:p>
          <a:p>
            <a:r>
              <a:rPr lang="en-US" sz="2800" dirty="0"/>
              <a:t>Ask questions, seek out second opinions, and use the internet wisely.</a:t>
            </a:r>
          </a:p>
          <a:p>
            <a:r>
              <a:rPr lang="en-US" sz="2800" dirty="0"/>
              <a:t>Good decision-making takes considerable time and effort.</a:t>
            </a:r>
          </a:p>
        </p:txBody>
      </p:sp>
    </p:spTree>
    <p:extLst>
      <p:ext uri="{BB962C8B-B14F-4D97-AF65-F5344CB8AC3E}">
        <p14:creationId xmlns:p14="http://schemas.microsoft.com/office/powerpoint/2010/main" val="1756205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Decision-Making</a:t>
            </a:r>
          </a:p>
        </p:txBody>
      </p:sp>
    </p:spTree>
    <p:extLst>
      <p:ext uri="{BB962C8B-B14F-4D97-AF65-F5344CB8AC3E}">
        <p14:creationId xmlns:p14="http://schemas.microsoft.com/office/powerpoint/2010/main" val="22995930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Shared Decision-Making?</a:t>
            </a:r>
          </a:p>
        </p:txBody>
      </p:sp>
      <p:sp>
        <p:nvSpPr>
          <p:cNvPr id="3" name="Content Placeholder 2"/>
          <p:cNvSpPr>
            <a:spLocks noGrp="1"/>
          </p:cNvSpPr>
          <p:nvPr>
            <p:ph idx="1"/>
          </p:nvPr>
        </p:nvSpPr>
        <p:spPr/>
        <p:txBody>
          <a:bodyPr>
            <a:normAutofit/>
          </a:bodyPr>
          <a:lstStyle/>
          <a:p>
            <a:r>
              <a:rPr lang="en-US" sz="2800" dirty="0">
                <a:hlinkClick r:id="rId3"/>
              </a:rPr>
              <a:t>Shared Decision-Making</a:t>
            </a:r>
            <a:r>
              <a:rPr lang="en-US" sz="2800" dirty="0"/>
              <a:t>: Persons living with dementia, partners, involved neighbors, caregivers, family members, and their health care team make health care decisions together, taking into account the evidence available, as well as the desires of the persons living with dementia.</a:t>
            </a:r>
          </a:p>
        </p:txBody>
      </p:sp>
    </p:spTree>
    <p:extLst>
      <p:ext uri="{BB962C8B-B14F-4D97-AF65-F5344CB8AC3E}">
        <p14:creationId xmlns:p14="http://schemas.microsoft.com/office/powerpoint/2010/main" val="3908680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Shared Decisions</a:t>
            </a:r>
          </a:p>
        </p:txBody>
      </p:sp>
      <p:pic>
        <p:nvPicPr>
          <p:cNvPr id="13" name="Content Placeholder 12" descr="Circular graph representing indicating that the caregiver provides approximatly 22% of the decision making" title="Shared Decisions">
            <a:extLst>
              <a:ext uri="{FF2B5EF4-FFF2-40B4-BE49-F238E27FC236}">
                <a16:creationId xmlns:a16="http://schemas.microsoft.com/office/drawing/2014/main" id="{B44ABECA-7DB2-4ED8-83A9-F5C60B6D2948}"/>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81200" y="1448118"/>
            <a:ext cx="5105400" cy="4797978"/>
          </a:xfrm>
        </p:spPr>
      </p:pic>
    </p:spTree>
    <p:extLst>
      <p:ext uri="{BB962C8B-B14F-4D97-AF65-F5344CB8AC3E}">
        <p14:creationId xmlns:p14="http://schemas.microsoft.com/office/powerpoint/2010/main" val="1308715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Guidelines</a:t>
            </a:r>
          </a:p>
        </p:txBody>
      </p:sp>
      <p:sp>
        <p:nvSpPr>
          <p:cNvPr id="3" name="Content Placeholder 2"/>
          <p:cNvSpPr>
            <a:spLocks noGrp="1"/>
          </p:cNvSpPr>
          <p:nvPr>
            <p:ph idx="1"/>
          </p:nvPr>
        </p:nvSpPr>
        <p:spPr>
          <a:xfrm>
            <a:off x="457200" y="1600200"/>
            <a:ext cx="8229600" cy="4724400"/>
          </a:xfrm>
        </p:spPr>
        <p:txBody>
          <a:bodyPr>
            <a:normAutofit/>
          </a:bodyPr>
          <a:lstStyle/>
          <a:p>
            <a:r>
              <a:rPr lang="en-US" sz="2800" dirty="0"/>
              <a:t>Focus on values, goals, and preferences.</a:t>
            </a:r>
          </a:p>
          <a:p>
            <a:endParaRPr lang="en-US" sz="2800" dirty="0"/>
          </a:p>
          <a:p>
            <a:r>
              <a:rPr lang="en-US" sz="2800" dirty="0">
                <a:solidFill>
                  <a:prstClr val="black"/>
                </a:solidFill>
              </a:rPr>
              <a:t>Have persons living with dementia participate. </a:t>
            </a:r>
          </a:p>
          <a:p>
            <a:endParaRPr lang="en-US" sz="2800" dirty="0">
              <a:solidFill>
                <a:prstClr val="black"/>
              </a:solidFill>
            </a:endParaRPr>
          </a:p>
          <a:p>
            <a:r>
              <a:rPr lang="en-US" sz="2800" dirty="0">
                <a:solidFill>
                  <a:prstClr val="black"/>
                </a:solidFill>
              </a:rPr>
              <a:t>Respect differences in opinions.</a:t>
            </a:r>
          </a:p>
          <a:p>
            <a:endParaRPr lang="en-US" sz="2800" dirty="0">
              <a:solidFill>
                <a:prstClr val="black"/>
              </a:solidFill>
            </a:endParaRPr>
          </a:p>
          <a:p>
            <a:pPr lvl="0"/>
            <a:r>
              <a:rPr lang="en-US" sz="2800" dirty="0">
                <a:solidFill>
                  <a:prstClr val="black"/>
                </a:solidFill>
              </a:rPr>
              <a:t>Seek an advocate or </a:t>
            </a:r>
            <a:r>
              <a:rPr lang="en-US" sz="2800" dirty="0"/>
              <a:t>mediator.</a:t>
            </a:r>
          </a:p>
          <a:p>
            <a:endParaRPr lang="en-US" sz="3500" dirty="0">
              <a:solidFill>
                <a:prstClr val="black"/>
              </a:solidFill>
            </a:endParaRPr>
          </a:p>
          <a:p>
            <a:pPr marL="0" lvl="0" indent="0" algn="r">
              <a:buNone/>
            </a:pPr>
            <a:endParaRPr lang="en-US" sz="1800" dirty="0">
              <a:solidFill>
                <a:prstClr val="black"/>
              </a:solidFill>
            </a:endParaRPr>
          </a:p>
          <a:p>
            <a:pPr marL="0" lvl="0" indent="0">
              <a:buNone/>
            </a:pPr>
            <a:endParaRPr lang="en-US" sz="3000" dirty="0">
              <a:solidFill>
                <a:prstClr val="black"/>
              </a:solidFill>
            </a:endParaRPr>
          </a:p>
          <a:p>
            <a:pPr marL="0" indent="0">
              <a:buNone/>
            </a:pPr>
            <a:endParaRPr lang="en-US" dirty="0"/>
          </a:p>
        </p:txBody>
      </p:sp>
    </p:spTree>
    <p:extLst>
      <p:ext uri="{BB962C8B-B14F-4D97-AF65-F5344CB8AC3E}">
        <p14:creationId xmlns:p14="http://schemas.microsoft.com/office/powerpoint/2010/main" val="9854672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Treatment Decisions</a:t>
            </a:r>
          </a:p>
        </p:txBody>
      </p:sp>
      <p:sp>
        <p:nvSpPr>
          <p:cNvPr id="3" name="Content Placeholder 2"/>
          <p:cNvSpPr>
            <a:spLocks noGrp="1"/>
          </p:cNvSpPr>
          <p:nvPr>
            <p:ph idx="1"/>
          </p:nvPr>
        </p:nvSpPr>
        <p:spPr/>
        <p:txBody>
          <a:bodyPr>
            <a:normAutofit/>
          </a:bodyPr>
          <a:lstStyle/>
          <a:p>
            <a:r>
              <a:rPr lang="en-US" sz="2800" dirty="0"/>
              <a:t>Revisit treatment decisions often.</a:t>
            </a:r>
          </a:p>
          <a:p>
            <a:pPr lvl="1">
              <a:buFont typeface="Arial" panose="020B0604020202020204" pitchFamily="34" charset="0"/>
              <a:buChar char="•"/>
            </a:pPr>
            <a:r>
              <a:rPr lang="en-US" sz="2400" dirty="0"/>
              <a:t>Watch for behavioral changes.</a:t>
            </a:r>
          </a:p>
          <a:p>
            <a:pPr lvl="1">
              <a:buFont typeface="Arial" panose="020B0604020202020204" pitchFamily="34" charset="0"/>
              <a:buChar char="•"/>
            </a:pPr>
            <a:r>
              <a:rPr lang="en-US" sz="2400" dirty="0"/>
              <a:t>Address </a:t>
            </a:r>
            <a:r>
              <a:rPr lang="en-US" sz="2400" i="1" dirty="0"/>
              <a:t>your</a:t>
            </a:r>
            <a:r>
              <a:rPr lang="en-US" sz="2400" dirty="0"/>
              <a:t> needs and priorities.</a:t>
            </a:r>
          </a:p>
          <a:p>
            <a:r>
              <a:rPr lang="en-US" sz="2800" dirty="0">
                <a:solidFill>
                  <a:prstClr val="black"/>
                </a:solidFill>
              </a:rPr>
              <a:t>Be aware of possible interference between dementia and treatments for other medical conditions.</a:t>
            </a:r>
          </a:p>
          <a:p>
            <a:pPr lvl="0"/>
            <a:r>
              <a:rPr lang="en-US" sz="2800" dirty="0">
                <a:solidFill>
                  <a:prstClr val="black"/>
                </a:solidFill>
              </a:rPr>
              <a:t>Ask questions and seek additional opinions, and information.</a:t>
            </a:r>
          </a:p>
          <a:p>
            <a:endParaRPr lang="en-US" dirty="0"/>
          </a:p>
          <a:p>
            <a:pPr marL="0" indent="0">
              <a:buNone/>
            </a:pPr>
            <a:endParaRPr lang="en-US" dirty="0"/>
          </a:p>
        </p:txBody>
      </p:sp>
    </p:spTree>
    <p:extLst>
      <p:ext uri="{BB962C8B-B14F-4D97-AF65-F5344CB8AC3E}">
        <p14:creationId xmlns:p14="http://schemas.microsoft.com/office/powerpoint/2010/main" val="768271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Advanced Planning</a:t>
            </a:r>
          </a:p>
        </p:txBody>
      </p:sp>
      <p:sp>
        <p:nvSpPr>
          <p:cNvPr id="3" name="Content Placeholder 2"/>
          <p:cNvSpPr>
            <a:spLocks noGrp="1"/>
          </p:cNvSpPr>
          <p:nvPr>
            <p:ph idx="1"/>
          </p:nvPr>
        </p:nvSpPr>
        <p:spPr/>
        <p:txBody>
          <a:bodyPr>
            <a:normAutofit/>
          </a:bodyPr>
          <a:lstStyle/>
          <a:p>
            <a:pPr lvl="0"/>
            <a:r>
              <a:rPr lang="en-US" sz="2800" dirty="0">
                <a:solidFill>
                  <a:prstClr val="black"/>
                </a:solidFill>
              </a:rPr>
              <a:t>Listen to wishes of the person living with dementia. </a:t>
            </a:r>
          </a:p>
          <a:p>
            <a:pPr lvl="0"/>
            <a:r>
              <a:rPr lang="en-US" sz="2800" dirty="0">
                <a:solidFill>
                  <a:prstClr val="black"/>
                </a:solidFill>
              </a:rPr>
              <a:t>Make decisions about future care.</a:t>
            </a:r>
          </a:p>
          <a:p>
            <a:pPr lvl="0"/>
            <a:r>
              <a:rPr lang="en-US" sz="2800" dirty="0">
                <a:solidFill>
                  <a:prstClr val="black"/>
                </a:solidFill>
              </a:rPr>
              <a:t>Discuss medical care and treatment. </a:t>
            </a:r>
          </a:p>
          <a:p>
            <a:pPr lvl="0"/>
            <a:r>
              <a:rPr lang="en-US" sz="2800" dirty="0">
                <a:solidFill>
                  <a:prstClr val="black"/>
                </a:solidFill>
              </a:rPr>
              <a:t>Write decisions down. </a:t>
            </a:r>
          </a:p>
          <a:p>
            <a:r>
              <a:rPr lang="en-US" sz="2800" dirty="0"/>
              <a:t>Let others know the results.</a:t>
            </a:r>
          </a:p>
        </p:txBody>
      </p:sp>
    </p:spTree>
    <p:extLst>
      <p:ext uri="{BB962C8B-B14F-4D97-AF65-F5344CB8AC3E}">
        <p14:creationId xmlns:p14="http://schemas.microsoft.com/office/powerpoint/2010/main" val="124959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Sources</a:t>
            </a:r>
          </a:p>
        </p:txBody>
      </p:sp>
      <p:sp>
        <p:nvSpPr>
          <p:cNvPr id="3" name="Content Placeholder 2"/>
          <p:cNvSpPr>
            <a:spLocks noGrp="1"/>
          </p:cNvSpPr>
          <p:nvPr>
            <p:ph idx="1"/>
          </p:nvPr>
        </p:nvSpPr>
        <p:spPr/>
        <p:txBody>
          <a:bodyPr>
            <a:normAutofit/>
          </a:bodyPr>
          <a:lstStyle/>
          <a:p>
            <a:r>
              <a:rPr lang="en-US" sz="2800" dirty="0"/>
              <a:t>Health care team</a:t>
            </a:r>
          </a:p>
          <a:p>
            <a:r>
              <a:rPr lang="en-US" sz="2800" dirty="0">
                <a:hlinkClick r:id="rId3"/>
              </a:rPr>
              <a:t>Alzheimer’s Association</a:t>
            </a:r>
            <a:endParaRPr lang="en-US" sz="2800" dirty="0"/>
          </a:p>
          <a:p>
            <a:r>
              <a:rPr lang="en-US" sz="2800" dirty="0">
                <a:hlinkClick r:id="rId4"/>
              </a:rPr>
              <a:t>Alzheimer’s Disease Education &amp; Referral Center (ADEAR) </a:t>
            </a:r>
            <a:endParaRPr lang="en-US" sz="2800" dirty="0"/>
          </a:p>
          <a:p>
            <a:r>
              <a:rPr lang="en-US" sz="2800" dirty="0">
                <a:hlinkClick r:id="rId5"/>
              </a:rPr>
              <a:t>Administration for Community Living</a:t>
            </a:r>
            <a:endParaRPr lang="en-US" sz="2800" dirty="0"/>
          </a:p>
          <a:p>
            <a:r>
              <a:rPr lang="en-US" sz="2800" dirty="0">
                <a:hlinkClick r:id="rId6"/>
              </a:rPr>
              <a:t>Centers for Medicare &amp; Medicaid </a:t>
            </a:r>
            <a:endParaRPr lang="en-US" sz="2800" dirty="0"/>
          </a:p>
          <a:p>
            <a:r>
              <a:rPr lang="en-US" sz="2800" dirty="0">
                <a:hlinkClick r:id="rId7"/>
              </a:rPr>
              <a:t>Eldercare locator</a:t>
            </a:r>
            <a:endParaRPr lang="en-US" sz="2800" dirty="0"/>
          </a:p>
          <a:p>
            <a:endParaRPr lang="en-US" sz="2800" dirty="0"/>
          </a:p>
          <a:p>
            <a:endParaRPr lang="en-US" sz="2800" dirty="0"/>
          </a:p>
          <a:p>
            <a:endParaRPr lang="en-US" sz="2800" dirty="0"/>
          </a:p>
        </p:txBody>
      </p:sp>
    </p:spTree>
    <p:extLst>
      <p:ext uri="{BB962C8B-B14F-4D97-AF65-F5344CB8AC3E}">
        <p14:creationId xmlns:p14="http://schemas.microsoft.com/office/powerpoint/2010/main" val="2772657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HRSA-template-2015</Template>
  <TotalTime>0</TotalTime>
  <Words>1042</Words>
  <Application>Microsoft Office PowerPoint</Application>
  <PresentationFormat>On-screen Show (4:3)</PresentationFormat>
  <Paragraphs>144</Paragraphs>
  <Slides>26</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The Caregiver Role in Shared Decision-Making with Persons Living with Dementia</vt:lpstr>
      <vt:lpstr>Overview</vt:lpstr>
      <vt:lpstr>Decision-Making</vt:lpstr>
      <vt:lpstr>What is Shared Decision-Making?</vt:lpstr>
      <vt:lpstr>Shared Decisions</vt:lpstr>
      <vt:lpstr>Guidelines</vt:lpstr>
      <vt:lpstr>Treatment Decisions</vt:lpstr>
      <vt:lpstr>Advanced Planning</vt:lpstr>
      <vt:lpstr>Information Sources</vt:lpstr>
      <vt:lpstr>Hospital discharges </vt:lpstr>
      <vt:lpstr>Hospital Discharge Process</vt:lpstr>
      <vt:lpstr>Planning: Hospital Discharges</vt:lpstr>
      <vt:lpstr>Before Discharge: Considerations</vt:lpstr>
      <vt:lpstr>Long Term care (LTC)</vt:lpstr>
      <vt:lpstr>Overview: Long Term Care</vt:lpstr>
      <vt:lpstr>Option 1: Home Health Care</vt:lpstr>
      <vt:lpstr>Option 2: Personal Care</vt:lpstr>
      <vt:lpstr>Option 3: Rehabilitation Units</vt:lpstr>
      <vt:lpstr>Option 4: Adult Day Health Center</vt:lpstr>
      <vt:lpstr>Option 5: Assisted Living</vt:lpstr>
      <vt:lpstr>Option 6: Nursing Home</vt:lpstr>
      <vt:lpstr>Option 7: Hospice Care</vt:lpstr>
      <vt:lpstr>Choosing a Care Provider</vt:lpstr>
      <vt:lpstr>Questions for Home Care Providers</vt:lpstr>
      <vt:lpstr>Questions for Residential Providers</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Caregiver Role in Shared Decision-Making with Persons Living with Dementia</dc:title>
  <dc:creator/>
  <cp:keywords>Caregiver; Decision Making; Aging</cp:keywords>
  <cp:lastModifiedBy/>
  <cp:revision>1</cp:revision>
  <dcterms:created xsi:type="dcterms:W3CDTF">2017-11-27T15:41:05Z</dcterms:created>
  <dcterms:modified xsi:type="dcterms:W3CDTF">2017-11-28T16:30:47Z</dcterms:modified>
</cp:coreProperties>
</file>