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3" r:id="rId2"/>
  </p:sldMasterIdLst>
  <p:notesMasterIdLst>
    <p:notesMasterId r:id="rId71"/>
  </p:notesMasterIdLst>
  <p:sldIdLst>
    <p:sldId id="351" r:id="rId3"/>
    <p:sldId id="312" r:id="rId4"/>
    <p:sldId id="257" r:id="rId5"/>
    <p:sldId id="258" r:id="rId6"/>
    <p:sldId id="314" r:id="rId7"/>
    <p:sldId id="259" r:id="rId8"/>
    <p:sldId id="344" r:id="rId9"/>
    <p:sldId id="261" r:id="rId10"/>
    <p:sldId id="318" r:id="rId11"/>
    <p:sldId id="262" r:id="rId12"/>
    <p:sldId id="263" r:id="rId13"/>
    <p:sldId id="345" r:id="rId14"/>
    <p:sldId id="264" r:id="rId15"/>
    <p:sldId id="320" r:id="rId16"/>
    <p:sldId id="265" r:id="rId17"/>
    <p:sldId id="266" r:id="rId18"/>
    <p:sldId id="267" r:id="rId19"/>
    <p:sldId id="346" r:id="rId20"/>
    <p:sldId id="268" r:id="rId21"/>
    <p:sldId id="332" r:id="rId22"/>
    <p:sldId id="269" r:id="rId23"/>
    <p:sldId id="270" r:id="rId24"/>
    <p:sldId id="347" r:id="rId25"/>
    <p:sldId id="271" r:id="rId26"/>
    <p:sldId id="272" r:id="rId27"/>
    <p:sldId id="273" r:id="rId28"/>
    <p:sldId id="274" r:id="rId29"/>
    <p:sldId id="275" r:id="rId30"/>
    <p:sldId id="276" r:id="rId31"/>
    <p:sldId id="277" r:id="rId32"/>
    <p:sldId id="336" r:id="rId33"/>
    <p:sldId id="278" r:id="rId34"/>
    <p:sldId id="279" r:id="rId35"/>
    <p:sldId id="280" r:id="rId36"/>
    <p:sldId id="281" r:id="rId37"/>
    <p:sldId id="282" r:id="rId38"/>
    <p:sldId id="334" r:id="rId39"/>
    <p:sldId id="283" r:id="rId40"/>
    <p:sldId id="284" r:id="rId41"/>
    <p:sldId id="335" r:id="rId42"/>
    <p:sldId id="285" r:id="rId43"/>
    <p:sldId id="286" r:id="rId44"/>
    <p:sldId id="309" r:id="rId45"/>
    <p:sldId id="348" r:id="rId46"/>
    <p:sldId id="287" r:id="rId47"/>
    <p:sldId id="337" r:id="rId48"/>
    <p:sldId id="288" r:id="rId49"/>
    <p:sldId id="349" r:id="rId50"/>
    <p:sldId id="289" r:id="rId51"/>
    <p:sldId id="290" r:id="rId52"/>
    <p:sldId id="338" r:id="rId53"/>
    <p:sldId id="291" r:id="rId54"/>
    <p:sldId id="341" r:id="rId55"/>
    <p:sldId id="292" r:id="rId56"/>
    <p:sldId id="293" r:id="rId57"/>
    <p:sldId id="353" r:id="rId58"/>
    <p:sldId id="294" r:id="rId59"/>
    <p:sldId id="295" r:id="rId60"/>
    <p:sldId id="296" r:id="rId61"/>
    <p:sldId id="297" r:id="rId62"/>
    <p:sldId id="350" r:id="rId63"/>
    <p:sldId id="298" r:id="rId64"/>
    <p:sldId id="339" r:id="rId65"/>
    <p:sldId id="299" r:id="rId66"/>
    <p:sldId id="330" r:id="rId67"/>
    <p:sldId id="331" r:id="rId68"/>
    <p:sldId id="352" r:id="rId69"/>
    <p:sldId id="34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20" userDrawn="1">
          <p15:clr>
            <a:srgbClr val="A4A3A4"/>
          </p15:clr>
        </p15:guide>
        <p15:guide id="4" orient="horz" pos="576" userDrawn="1">
          <p15:clr>
            <a:srgbClr val="A4A3A4"/>
          </p15:clr>
        </p15:guide>
        <p15:guide id="5" orient="horz" pos="768">
          <p15:clr>
            <a:srgbClr val="A4A3A4"/>
          </p15:clr>
        </p15:guide>
        <p15:guide id="6" orient="horz" pos="67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e schneider" initials="ls" lastIdx="7" clrIdx="0">
    <p:extLst/>
  </p:cmAuthor>
  <p:cmAuthor id="2" name="Blonska, Joanna (HRSA)" initials="BJ("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29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65" autoAdjust="0"/>
    <p:restoredTop sz="86393" autoAdjust="0"/>
  </p:normalViewPr>
  <p:slideViewPr>
    <p:cSldViewPr snapToGrid="0">
      <p:cViewPr varScale="1">
        <p:scale>
          <a:sx n="63" d="100"/>
          <a:sy n="63" d="100"/>
        </p:scale>
        <p:origin x="348" y="84"/>
      </p:cViewPr>
      <p:guideLst>
        <p:guide orient="horz" pos="2160"/>
        <p:guide pos="2880"/>
        <p:guide orient="horz" pos="720"/>
        <p:guide orient="horz" pos="576"/>
        <p:guide orient="horz" pos="768"/>
        <p:guide orient="horz" pos="672"/>
      </p:guideLst>
    </p:cSldViewPr>
  </p:slideViewPr>
  <p:outlineViewPr>
    <p:cViewPr>
      <p:scale>
        <a:sx n="33" d="100"/>
        <a:sy n="33" d="100"/>
      </p:scale>
      <p:origin x="0" y="-11754"/>
    </p:cViewPr>
  </p:outlin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97DCE-264D-460C-AE39-1BCCBA0BEDBB}" type="datetimeFigureOut">
              <a:rPr lang="en-US" smtClean="0"/>
              <a:pPr/>
              <a:t>11/1/2018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08369-21AE-4C57-AEDE-6BEFCC98BEB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a:t>
            </a:fld>
            <a:endParaRPr lang="en-US" dirty="0"/>
          </a:p>
        </p:txBody>
      </p:sp>
    </p:spTree>
    <p:extLst>
      <p:ext uri="{BB962C8B-B14F-4D97-AF65-F5344CB8AC3E}">
        <p14:creationId xmlns:p14="http://schemas.microsoft.com/office/powerpoint/2010/main" val="3867888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10</a:t>
            </a:fld>
            <a:endParaRPr lang="en-US"/>
          </a:p>
        </p:txBody>
      </p:sp>
    </p:spTree>
    <p:extLst>
      <p:ext uri="{BB962C8B-B14F-4D97-AF65-F5344CB8AC3E}">
        <p14:creationId xmlns:p14="http://schemas.microsoft.com/office/powerpoint/2010/main" val="281051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11</a:t>
            </a:fld>
            <a:endParaRPr lang="en-US"/>
          </a:p>
        </p:txBody>
      </p:sp>
    </p:spTree>
    <p:extLst>
      <p:ext uri="{BB962C8B-B14F-4D97-AF65-F5344CB8AC3E}">
        <p14:creationId xmlns:p14="http://schemas.microsoft.com/office/powerpoint/2010/main" val="274290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12</a:t>
            </a:fld>
            <a:endParaRPr lang="en-US"/>
          </a:p>
        </p:txBody>
      </p:sp>
    </p:spTree>
    <p:extLst>
      <p:ext uri="{BB962C8B-B14F-4D97-AF65-F5344CB8AC3E}">
        <p14:creationId xmlns:p14="http://schemas.microsoft.com/office/powerpoint/2010/main" val="763034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13</a:t>
            </a:fld>
            <a:endParaRPr lang="en-US"/>
          </a:p>
        </p:txBody>
      </p:sp>
    </p:spTree>
    <p:extLst>
      <p:ext uri="{BB962C8B-B14F-4D97-AF65-F5344CB8AC3E}">
        <p14:creationId xmlns:p14="http://schemas.microsoft.com/office/powerpoint/2010/main" val="1026048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14</a:t>
            </a:fld>
            <a:endParaRPr lang="en-US"/>
          </a:p>
        </p:txBody>
      </p:sp>
    </p:spTree>
    <p:extLst>
      <p:ext uri="{BB962C8B-B14F-4D97-AF65-F5344CB8AC3E}">
        <p14:creationId xmlns:p14="http://schemas.microsoft.com/office/powerpoint/2010/main" val="327800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15</a:t>
            </a:fld>
            <a:endParaRPr lang="en-US"/>
          </a:p>
        </p:txBody>
      </p:sp>
    </p:spTree>
    <p:extLst>
      <p:ext uri="{BB962C8B-B14F-4D97-AF65-F5344CB8AC3E}">
        <p14:creationId xmlns:p14="http://schemas.microsoft.com/office/powerpoint/2010/main" val="1354042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46050"/>
            <a:ext cx="4114800" cy="3086100"/>
          </a:xfrm>
        </p:spPr>
      </p:sp>
      <p:sp>
        <p:nvSpPr>
          <p:cNvPr id="3" name="Notes Placeholder 2"/>
          <p:cNvSpPr>
            <a:spLocks noGrp="1"/>
          </p:cNvSpPr>
          <p:nvPr>
            <p:ph type="body" idx="1"/>
          </p:nvPr>
        </p:nvSpPr>
        <p:spPr>
          <a:xfrm>
            <a:off x="685800" y="3380642"/>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3198936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30238"/>
            <a:ext cx="4114800" cy="3086100"/>
          </a:xfrm>
        </p:spPr>
      </p:sp>
      <p:sp>
        <p:nvSpPr>
          <p:cNvPr id="3" name="Notes Placeholder 2"/>
          <p:cNvSpPr>
            <a:spLocks noGrp="1"/>
          </p:cNvSpPr>
          <p:nvPr>
            <p:ph type="body" idx="1"/>
          </p:nvPr>
        </p:nvSpPr>
        <p:spPr>
          <a:xfrm>
            <a:off x="685800" y="3755902"/>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17</a:t>
            </a:fld>
            <a:endParaRPr lang="en-US"/>
          </a:p>
        </p:txBody>
      </p:sp>
    </p:spTree>
    <p:extLst>
      <p:ext uri="{BB962C8B-B14F-4D97-AF65-F5344CB8AC3E}">
        <p14:creationId xmlns:p14="http://schemas.microsoft.com/office/powerpoint/2010/main" val="1169967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18</a:t>
            </a:fld>
            <a:endParaRPr lang="en-US"/>
          </a:p>
        </p:txBody>
      </p:sp>
    </p:spTree>
    <p:extLst>
      <p:ext uri="{BB962C8B-B14F-4D97-AF65-F5344CB8AC3E}">
        <p14:creationId xmlns:p14="http://schemas.microsoft.com/office/powerpoint/2010/main" val="3398203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19</a:t>
            </a:fld>
            <a:endParaRPr lang="en-US"/>
          </a:p>
        </p:txBody>
      </p:sp>
    </p:spTree>
    <p:extLst>
      <p:ext uri="{BB962C8B-B14F-4D97-AF65-F5344CB8AC3E}">
        <p14:creationId xmlns:p14="http://schemas.microsoft.com/office/powerpoint/2010/main" val="21472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a:t>
            </a:fld>
            <a:endParaRPr lang="en-US" dirty="0"/>
          </a:p>
        </p:txBody>
      </p:sp>
    </p:spTree>
    <p:extLst>
      <p:ext uri="{BB962C8B-B14F-4D97-AF65-F5344CB8AC3E}">
        <p14:creationId xmlns:p14="http://schemas.microsoft.com/office/powerpoint/2010/main" val="2426757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20</a:t>
            </a:fld>
            <a:endParaRPr lang="en-US"/>
          </a:p>
        </p:txBody>
      </p:sp>
    </p:spTree>
    <p:extLst>
      <p:ext uri="{BB962C8B-B14F-4D97-AF65-F5344CB8AC3E}">
        <p14:creationId xmlns:p14="http://schemas.microsoft.com/office/powerpoint/2010/main" val="1652797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pPr lvl="1"/>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21</a:t>
            </a:fld>
            <a:endParaRPr lang="en-US"/>
          </a:p>
        </p:txBody>
      </p:sp>
    </p:spTree>
    <p:extLst>
      <p:ext uri="{BB962C8B-B14F-4D97-AF65-F5344CB8AC3E}">
        <p14:creationId xmlns:p14="http://schemas.microsoft.com/office/powerpoint/2010/main" val="229891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22</a:t>
            </a:fld>
            <a:endParaRPr lang="en-US"/>
          </a:p>
        </p:txBody>
      </p:sp>
    </p:spTree>
    <p:extLst>
      <p:ext uri="{BB962C8B-B14F-4D97-AF65-F5344CB8AC3E}">
        <p14:creationId xmlns:p14="http://schemas.microsoft.com/office/powerpoint/2010/main" val="3466291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23</a:t>
            </a:fld>
            <a:endParaRPr lang="en-US"/>
          </a:p>
        </p:txBody>
      </p:sp>
    </p:spTree>
    <p:extLst>
      <p:ext uri="{BB962C8B-B14F-4D97-AF65-F5344CB8AC3E}">
        <p14:creationId xmlns:p14="http://schemas.microsoft.com/office/powerpoint/2010/main" val="2472388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24</a:t>
            </a:fld>
            <a:endParaRPr lang="en-US"/>
          </a:p>
        </p:txBody>
      </p:sp>
    </p:spTree>
    <p:extLst>
      <p:ext uri="{BB962C8B-B14F-4D97-AF65-F5344CB8AC3E}">
        <p14:creationId xmlns:p14="http://schemas.microsoft.com/office/powerpoint/2010/main" val="3702540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25</a:t>
            </a:fld>
            <a:endParaRPr lang="en-US"/>
          </a:p>
        </p:txBody>
      </p:sp>
    </p:spTree>
    <p:extLst>
      <p:ext uri="{BB962C8B-B14F-4D97-AF65-F5344CB8AC3E}">
        <p14:creationId xmlns:p14="http://schemas.microsoft.com/office/powerpoint/2010/main" val="4199756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26</a:t>
            </a:fld>
            <a:endParaRPr lang="en-US"/>
          </a:p>
        </p:txBody>
      </p:sp>
    </p:spTree>
    <p:extLst>
      <p:ext uri="{BB962C8B-B14F-4D97-AF65-F5344CB8AC3E}">
        <p14:creationId xmlns:p14="http://schemas.microsoft.com/office/powerpoint/2010/main" val="3066623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27</a:t>
            </a:fld>
            <a:endParaRPr lang="en-US"/>
          </a:p>
        </p:txBody>
      </p:sp>
    </p:spTree>
    <p:extLst>
      <p:ext uri="{BB962C8B-B14F-4D97-AF65-F5344CB8AC3E}">
        <p14:creationId xmlns:p14="http://schemas.microsoft.com/office/powerpoint/2010/main" val="1539994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28</a:t>
            </a:fld>
            <a:endParaRPr lang="en-US"/>
          </a:p>
        </p:txBody>
      </p:sp>
    </p:spTree>
    <p:extLst>
      <p:ext uri="{BB962C8B-B14F-4D97-AF65-F5344CB8AC3E}">
        <p14:creationId xmlns:p14="http://schemas.microsoft.com/office/powerpoint/2010/main" val="3197143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29</a:t>
            </a:fld>
            <a:endParaRPr lang="en-US"/>
          </a:p>
        </p:txBody>
      </p:sp>
    </p:spTree>
    <p:extLst>
      <p:ext uri="{BB962C8B-B14F-4D97-AF65-F5344CB8AC3E}">
        <p14:creationId xmlns:p14="http://schemas.microsoft.com/office/powerpoint/2010/main" val="1521846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a:t>
            </a:fld>
            <a:endParaRPr lang="en-US"/>
          </a:p>
        </p:txBody>
      </p:sp>
    </p:spTree>
    <p:extLst>
      <p:ext uri="{BB962C8B-B14F-4D97-AF65-F5344CB8AC3E}">
        <p14:creationId xmlns:p14="http://schemas.microsoft.com/office/powerpoint/2010/main" val="1321050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30</a:t>
            </a:fld>
            <a:endParaRPr lang="en-US"/>
          </a:p>
        </p:txBody>
      </p:sp>
    </p:spTree>
    <p:extLst>
      <p:ext uri="{BB962C8B-B14F-4D97-AF65-F5344CB8AC3E}">
        <p14:creationId xmlns:p14="http://schemas.microsoft.com/office/powerpoint/2010/main" val="2605216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31</a:t>
            </a:fld>
            <a:endParaRPr lang="en-US"/>
          </a:p>
        </p:txBody>
      </p:sp>
    </p:spTree>
    <p:extLst>
      <p:ext uri="{BB962C8B-B14F-4D97-AF65-F5344CB8AC3E}">
        <p14:creationId xmlns:p14="http://schemas.microsoft.com/office/powerpoint/2010/main" val="2731345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32</a:t>
            </a:fld>
            <a:endParaRPr lang="en-US"/>
          </a:p>
        </p:txBody>
      </p:sp>
    </p:spTree>
    <p:extLst>
      <p:ext uri="{BB962C8B-B14F-4D97-AF65-F5344CB8AC3E}">
        <p14:creationId xmlns:p14="http://schemas.microsoft.com/office/powerpoint/2010/main" val="3824448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33</a:t>
            </a:fld>
            <a:endParaRPr lang="en-US"/>
          </a:p>
        </p:txBody>
      </p:sp>
    </p:spTree>
    <p:extLst>
      <p:ext uri="{BB962C8B-B14F-4D97-AF65-F5344CB8AC3E}">
        <p14:creationId xmlns:p14="http://schemas.microsoft.com/office/powerpoint/2010/main" val="3054200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3221051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35</a:t>
            </a:fld>
            <a:endParaRPr lang="en-US" dirty="0"/>
          </a:p>
        </p:txBody>
      </p:sp>
    </p:spTree>
    <p:extLst>
      <p:ext uri="{BB962C8B-B14F-4D97-AF65-F5344CB8AC3E}">
        <p14:creationId xmlns:p14="http://schemas.microsoft.com/office/powerpoint/2010/main" val="4049744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36</a:t>
            </a:fld>
            <a:endParaRPr lang="en-US"/>
          </a:p>
        </p:txBody>
      </p:sp>
    </p:spTree>
    <p:extLst>
      <p:ext uri="{BB962C8B-B14F-4D97-AF65-F5344CB8AC3E}">
        <p14:creationId xmlns:p14="http://schemas.microsoft.com/office/powerpoint/2010/main" val="3214154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37</a:t>
            </a:fld>
            <a:endParaRPr lang="en-US"/>
          </a:p>
        </p:txBody>
      </p:sp>
    </p:spTree>
    <p:extLst>
      <p:ext uri="{BB962C8B-B14F-4D97-AF65-F5344CB8AC3E}">
        <p14:creationId xmlns:p14="http://schemas.microsoft.com/office/powerpoint/2010/main" val="7986751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a:p>
        </p:txBody>
      </p:sp>
    </p:spTree>
    <p:extLst>
      <p:ext uri="{BB962C8B-B14F-4D97-AF65-F5344CB8AC3E}">
        <p14:creationId xmlns:p14="http://schemas.microsoft.com/office/powerpoint/2010/main" val="14887048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39</a:t>
            </a:fld>
            <a:endParaRPr lang="en-US"/>
          </a:p>
        </p:txBody>
      </p:sp>
    </p:spTree>
    <p:extLst>
      <p:ext uri="{BB962C8B-B14F-4D97-AF65-F5344CB8AC3E}">
        <p14:creationId xmlns:p14="http://schemas.microsoft.com/office/powerpoint/2010/main" val="2530543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a:t>
            </a:fld>
            <a:endParaRPr lang="en-US"/>
          </a:p>
        </p:txBody>
      </p:sp>
    </p:spTree>
    <p:extLst>
      <p:ext uri="{BB962C8B-B14F-4D97-AF65-F5344CB8AC3E}">
        <p14:creationId xmlns:p14="http://schemas.microsoft.com/office/powerpoint/2010/main" val="25067192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40</a:t>
            </a:fld>
            <a:endParaRPr lang="en-US"/>
          </a:p>
        </p:txBody>
      </p:sp>
    </p:spTree>
    <p:extLst>
      <p:ext uri="{BB962C8B-B14F-4D97-AF65-F5344CB8AC3E}">
        <p14:creationId xmlns:p14="http://schemas.microsoft.com/office/powerpoint/2010/main" val="406505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41</a:t>
            </a:fld>
            <a:endParaRPr lang="en-US"/>
          </a:p>
        </p:txBody>
      </p:sp>
    </p:spTree>
    <p:extLst>
      <p:ext uri="{BB962C8B-B14F-4D97-AF65-F5344CB8AC3E}">
        <p14:creationId xmlns:p14="http://schemas.microsoft.com/office/powerpoint/2010/main" val="1856588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42</a:t>
            </a:fld>
            <a:endParaRPr lang="en-US"/>
          </a:p>
        </p:txBody>
      </p:sp>
    </p:spTree>
    <p:extLst>
      <p:ext uri="{BB962C8B-B14F-4D97-AF65-F5344CB8AC3E}">
        <p14:creationId xmlns:p14="http://schemas.microsoft.com/office/powerpoint/2010/main" val="36352803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85775"/>
            <a:ext cx="4114800" cy="3086100"/>
          </a:xfrm>
        </p:spPr>
      </p:sp>
      <p:sp>
        <p:nvSpPr>
          <p:cNvPr id="3" name="Notes Placeholder 2"/>
          <p:cNvSpPr>
            <a:spLocks noGrp="1"/>
          </p:cNvSpPr>
          <p:nvPr>
            <p:ph type="body" idx="1"/>
          </p:nvPr>
        </p:nvSpPr>
        <p:spPr>
          <a:xfrm>
            <a:off x="685800" y="3572608"/>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43</a:t>
            </a:fld>
            <a:endParaRPr lang="en-US"/>
          </a:p>
        </p:txBody>
      </p:sp>
    </p:spTree>
    <p:extLst>
      <p:ext uri="{BB962C8B-B14F-4D97-AF65-F5344CB8AC3E}">
        <p14:creationId xmlns:p14="http://schemas.microsoft.com/office/powerpoint/2010/main" val="42208216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44</a:t>
            </a:fld>
            <a:endParaRPr lang="en-US"/>
          </a:p>
        </p:txBody>
      </p:sp>
    </p:spTree>
    <p:extLst>
      <p:ext uri="{BB962C8B-B14F-4D97-AF65-F5344CB8AC3E}">
        <p14:creationId xmlns:p14="http://schemas.microsoft.com/office/powerpoint/2010/main" val="2827256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45</a:t>
            </a:fld>
            <a:endParaRPr lang="en-US"/>
          </a:p>
        </p:txBody>
      </p:sp>
    </p:spTree>
    <p:extLst>
      <p:ext uri="{BB962C8B-B14F-4D97-AF65-F5344CB8AC3E}">
        <p14:creationId xmlns:p14="http://schemas.microsoft.com/office/powerpoint/2010/main" val="936801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46</a:t>
            </a:fld>
            <a:endParaRPr lang="en-US"/>
          </a:p>
        </p:txBody>
      </p:sp>
    </p:spTree>
    <p:extLst>
      <p:ext uri="{BB962C8B-B14F-4D97-AF65-F5344CB8AC3E}">
        <p14:creationId xmlns:p14="http://schemas.microsoft.com/office/powerpoint/2010/main" val="20918041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47</a:t>
            </a:fld>
            <a:endParaRPr lang="en-US"/>
          </a:p>
        </p:txBody>
      </p:sp>
    </p:spTree>
    <p:extLst>
      <p:ext uri="{BB962C8B-B14F-4D97-AF65-F5344CB8AC3E}">
        <p14:creationId xmlns:p14="http://schemas.microsoft.com/office/powerpoint/2010/main" val="2437507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48</a:t>
            </a:fld>
            <a:endParaRPr lang="en-US"/>
          </a:p>
        </p:txBody>
      </p:sp>
    </p:spTree>
    <p:extLst>
      <p:ext uri="{BB962C8B-B14F-4D97-AF65-F5344CB8AC3E}">
        <p14:creationId xmlns:p14="http://schemas.microsoft.com/office/powerpoint/2010/main" val="1997965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49</a:t>
            </a:fld>
            <a:endParaRPr lang="en-US"/>
          </a:p>
        </p:txBody>
      </p:sp>
    </p:spTree>
    <p:extLst>
      <p:ext uri="{BB962C8B-B14F-4D97-AF65-F5344CB8AC3E}">
        <p14:creationId xmlns:p14="http://schemas.microsoft.com/office/powerpoint/2010/main" val="60076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5</a:t>
            </a:fld>
            <a:endParaRPr lang="en-US"/>
          </a:p>
        </p:txBody>
      </p:sp>
    </p:spTree>
    <p:extLst>
      <p:ext uri="{BB962C8B-B14F-4D97-AF65-F5344CB8AC3E}">
        <p14:creationId xmlns:p14="http://schemas.microsoft.com/office/powerpoint/2010/main" val="1840878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50</a:t>
            </a:fld>
            <a:endParaRPr lang="en-US"/>
          </a:p>
        </p:txBody>
      </p:sp>
    </p:spTree>
    <p:extLst>
      <p:ext uri="{BB962C8B-B14F-4D97-AF65-F5344CB8AC3E}">
        <p14:creationId xmlns:p14="http://schemas.microsoft.com/office/powerpoint/2010/main" val="20261579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51</a:t>
            </a:fld>
            <a:endParaRPr lang="en-US"/>
          </a:p>
        </p:txBody>
      </p:sp>
    </p:spTree>
    <p:extLst>
      <p:ext uri="{BB962C8B-B14F-4D97-AF65-F5344CB8AC3E}">
        <p14:creationId xmlns:p14="http://schemas.microsoft.com/office/powerpoint/2010/main" val="2873389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pPr lvl="0"/>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52</a:t>
            </a:fld>
            <a:endParaRPr lang="en-US"/>
          </a:p>
        </p:txBody>
      </p:sp>
    </p:spTree>
    <p:extLst>
      <p:ext uri="{BB962C8B-B14F-4D97-AF65-F5344CB8AC3E}">
        <p14:creationId xmlns:p14="http://schemas.microsoft.com/office/powerpoint/2010/main" val="2974634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53</a:t>
            </a:fld>
            <a:endParaRPr lang="en-US"/>
          </a:p>
        </p:txBody>
      </p:sp>
    </p:spTree>
    <p:extLst>
      <p:ext uri="{BB962C8B-B14F-4D97-AF65-F5344CB8AC3E}">
        <p14:creationId xmlns:p14="http://schemas.microsoft.com/office/powerpoint/2010/main" val="1184393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54</a:t>
            </a:fld>
            <a:endParaRPr lang="en-US"/>
          </a:p>
        </p:txBody>
      </p:sp>
    </p:spTree>
    <p:extLst>
      <p:ext uri="{BB962C8B-B14F-4D97-AF65-F5344CB8AC3E}">
        <p14:creationId xmlns:p14="http://schemas.microsoft.com/office/powerpoint/2010/main" val="11039308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55</a:t>
            </a:fld>
            <a:endParaRPr lang="en-US"/>
          </a:p>
        </p:txBody>
      </p:sp>
    </p:spTree>
    <p:extLst>
      <p:ext uri="{BB962C8B-B14F-4D97-AF65-F5344CB8AC3E}">
        <p14:creationId xmlns:p14="http://schemas.microsoft.com/office/powerpoint/2010/main" val="17041932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57</a:t>
            </a:fld>
            <a:endParaRPr lang="en-US"/>
          </a:p>
        </p:txBody>
      </p:sp>
    </p:spTree>
    <p:extLst>
      <p:ext uri="{BB962C8B-B14F-4D97-AF65-F5344CB8AC3E}">
        <p14:creationId xmlns:p14="http://schemas.microsoft.com/office/powerpoint/2010/main" val="23618623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58</a:t>
            </a:fld>
            <a:endParaRPr lang="en-US"/>
          </a:p>
        </p:txBody>
      </p:sp>
    </p:spTree>
    <p:extLst>
      <p:ext uri="{BB962C8B-B14F-4D97-AF65-F5344CB8AC3E}">
        <p14:creationId xmlns:p14="http://schemas.microsoft.com/office/powerpoint/2010/main" val="24613662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59</a:t>
            </a:fld>
            <a:endParaRPr lang="en-US"/>
          </a:p>
        </p:txBody>
      </p:sp>
    </p:spTree>
    <p:extLst>
      <p:ext uri="{BB962C8B-B14F-4D97-AF65-F5344CB8AC3E}">
        <p14:creationId xmlns:p14="http://schemas.microsoft.com/office/powerpoint/2010/main" val="35211902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60</a:t>
            </a:fld>
            <a:endParaRPr lang="en-US" dirty="0"/>
          </a:p>
        </p:txBody>
      </p:sp>
    </p:spTree>
    <p:extLst>
      <p:ext uri="{BB962C8B-B14F-4D97-AF65-F5344CB8AC3E}">
        <p14:creationId xmlns:p14="http://schemas.microsoft.com/office/powerpoint/2010/main" val="630565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a:t>
            </a:fld>
            <a:endParaRPr lang="en-US"/>
          </a:p>
        </p:txBody>
      </p:sp>
    </p:spTree>
    <p:extLst>
      <p:ext uri="{BB962C8B-B14F-4D97-AF65-F5344CB8AC3E}">
        <p14:creationId xmlns:p14="http://schemas.microsoft.com/office/powerpoint/2010/main" val="32871652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61</a:t>
            </a:fld>
            <a:endParaRPr lang="en-US"/>
          </a:p>
        </p:txBody>
      </p:sp>
    </p:spTree>
    <p:extLst>
      <p:ext uri="{BB962C8B-B14F-4D97-AF65-F5344CB8AC3E}">
        <p14:creationId xmlns:p14="http://schemas.microsoft.com/office/powerpoint/2010/main" val="41358540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62</a:t>
            </a:fld>
            <a:endParaRPr lang="en-US"/>
          </a:p>
        </p:txBody>
      </p:sp>
    </p:spTree>
    <p:extLst>
      <p:ext uri="{BB962C8B-B14F-4D97-AF65-F5344CB8AC3E}">
        <p14:creationId xmlns:p14="http://schemas.microsoft.com/office/powerpoint/2010/main" val="10215269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108369-21AE-4C57-AEDE-6BEFCC98BEB4}" type="slidenum">
              <a:rPr lang="en-US" smtClean="0"/>
              <a:pPr/>
              <a:t>63</a:t>
            </a:fld>
            <a:endParaRPr lang="en-US"/>
          </a:p>
        </p:txBody>
      </p:sp>
    </p:spTree>
    <p:extLst>
      <p:ext uri="{BB962C8B-B14F-4D97-AF65-F5344CB8AC3E}">
        <p14:creationId xmlns:p14="http://schemas.microsoft.com/office/powerpoint/2010/main" val="456461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64</a:t>
            </a:fld>
            <a:endParaRPr lang="en-US"/>
          </a:p>
        </p:txBody>
      </p:sp>
    </p:spTree>
    <p:extLst>
      <p:ext uri="{BB962C8B-B14F-4D97-AF65-F5344CB8AC3E}">
        <p14:creationId xmlns:p14="http://schemas.microsoft.com/office/powerpoint/2010/main" val="1602580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65</a:t>
            </a:fld>
            <a:endParaRPr lang="en-US"/>
          </a:p>
        </p:txBody>
      </p:sp>
    </p:spTree>
    <p:extLst>
      <p:ext uri="{BB962C8B-B14F-4D97-AF65-F5344CB8AC3E}">
        <p14:creationId xmlns:p14="http://schemas.microsoft.com/office/powerpoint/2010/main" val="19267825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66</a:t>
            </a:fld>
            <a:endParaRPr lang="en-US"/>
          </a:p>
        </p:txBody>
      </p:sp>
    </p:spTree>
    <p:extLst>
      <p:ext uri="{BB962C8B-B14F-4D97-AF65-F5344CB8AC3E}">
        <p14:creationId xmlns:p14="http://schemas.microsoft.com/office/powerpoint/2010/main" val="8226148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67</a:t>
            </a:fld>
            <a:endParaRPr lang="en-US"/>
          </a:p>
        </p:txBody>
      </p:sp>
    </p:spTree>
    <p:extLst>
      <p:ext uri="{BB962C8B-B14F-4D97-AF65-F5344CB8AC3E}">
        <p14:creationId xmlns:p14="http://schemas.microsoft.com/office/powerpoint/2010/main" val="10042755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68</a:t>
            </a:fld>
            <a:endParaRPr lang="en-US"/>
          </a:p>
        </p:txBody>
      </p:sp>
    </p:spTree>
    <p:extLst>
      <p:ext uri="{BB962C8B-B14F-4D97-AF65-F5344CB8AC3E}">
        <p14:creationId xmlns:p14="http://schemas.microsoft.com/office/powerpoint/2010/main" val="31434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7</a:t>
            </a:fld>
            <a:endParaRPr lang="en-US"/>
          </a:p>
        </p:txBody>
      </p:sp>
    </p:spTree>
    <p:extLst>
      <p:ext uri="{BB962C8B-B14F-4D97-AF65-F5344CB8AC3E}">
        <p14:creationId xmlns:p14="http://schemas.microsoft.com/office/powerpoint/2010/main" val="234256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0188" y="0"/>
            <a:ext cx="4114800" cy="3086100"/>
          </a:xfrm>
        </p:spPr>
      </p:sp>
      <p:sp>
        <p:nvSpPr>
          <p:cNvPr id="3" name="Notes Placeholder 2"/>
          <p:cNvSpPr>
            <a:spLocks noGrp="1"/>
          </p:cNvSpPr>
          <p:nvPr>
            <p:ph type="body" idx="1"/>
          </p:nvPr>
        </p:nvSpPr>
        <p:spPr>
          <a:xfrm>
            <a:off x="814754" y="3086100"/>
            <a:ext cx="5486400" cy="3600450"/>
          </a:xfrm>
        </p:spPr>
        <p:txBody>
          <a:bodyPr/>
          <a:lstStyle/>
          <a:p>
            <a:pPr lvl="1"/>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8</a:t>
            </a:fld>
            <a:endParaRPr lang="en-US"/>
          </a:p>
        </p:txBody>
      </p:sp>
    </p:spTree>
    <p:extLst>
      <p:ext uri="{BB962C8B-B14F-4D97-AF65-F5344CB8AC3E}">
        <p14:creationId xmlns:p14="http://schemas.microsoft.com/office/powerpoint/2010/main" val="154448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9</a:t>
            </a:fld>
            <a:endParaRPr lang="en-US"/>
          </a:p>
        </p:txBody>
      </p:sp>
    </p:spTree>
    <p:extLst>
      <p:ext uri="{BB962C8B-B14F-4D97-AF65-F5344CB8AC3E}">
        <p14:creationId xmlns:p14="http://schemas.microsoft.com/office/powerpoint/2010/main" val="175210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53001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Content Placeholder 4">
            <a:extLst>
              <a:ext uri="{FF2B5EF4-FFF2-40B4-BE49-F238E27FC236}">
                <a16:creationId xmlns:a16="http://schemas.microsoft.com/office/drawing/2014/main" id="{AE9FF162-E375-4FAD-84B1-B34A8B23BCE5}"/>
              </a:ext>
            </a:extLst>
          </p:cNvPr>
          <p:cNvSpPr>
            <a:spLocks noGrp="1"/>
          </p:cNvSpPr>
          <p:nvPr>
            <p:ph sz="quarter" idx="10"/>
          </p:nvPr>
        </p:nvSpPr>
        <p:spPr>
          <a:xfrm>
            <a:off x="1362075" y="4518025"/>
            <a:ext cx="6413500" cy="1524000"/>
          </a:xfrm>
        </p:spPr>
        <p:txBody>
          <a:bodyPr>
            <a:normAutofit/>
          </a:bodyPr>
          <a:lstStyle>
            <a:lvl1pPr marL="0" indent="0">
              <a:spcBef>
                <a:spcPts val="0"/>
              </a:spcBef>
              <a:buNone/>
              <a:defRPr sz="1400" i="1"/>
            </a:lvl1pPr>
            <a:lvl2pPr marL="457200" indent="0">
              <a:spcBef>
                <a:spcPts val="0"/>
              </a:spcBef>
              <a:buNone/>
              <a:defRPr sz="1400" i="1"/>
            </a:lvl2pPr>
            <a:lvl3pPr marL="914400" indent="0">
              <a:spcBef>
                <a:spcPts val="0"/>
              </a:spcBef>
              <a:buNone/>
              <a:defRPr sz="1400" i="1"/>
            </a:lvl3pPr>
            <a:lvl4pPr marL="1371600" indent="0">
              <a:spcBef>
                <a:spcPts val="0"/>
              </a:spcBef>
              <a:buNone/>
              <a:defRPr sz="1400" i="1"/>
            </a:lvl4pPr>
            <a:lvl5pPr marL="1828800" indent="0">
              <a:spcBef>
                <a:spcPts val="0"/>
              </a:spcBef>
              <a:buNone/>
              <a:defRPr sz="1400" i="1"/>
            </a:lvl5pPr>
          </a:lstStyle>
          <a:p>
            <a:pPr lvl="0"/>
            <a:r>
              <a:rPr lang="en-US" dirty="0"/>
              <a:t>Edit Master text </a:t>
            </a:r>
          </a:p>
          <a:p>
            <a:pPr lvl="4"/>
            <a:endParaRPr lang="en-US" dirty="0"/>
          </a:p>
        </p:txBody>
      </p:sp>
    </p:spTree>
    <p:extLst>
      <p:ext uri="{BB962C8B-B14F-4D97-AF65-F5344CB8AC3E}">
        <p14:creationId xmlns:p14="http://schemas.microsoft.com/office/powerpoint/2010/main" val="2653249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Horiz rule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882202591"/>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414543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2431435"/>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895713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51160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3164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834984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648411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56277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064872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55414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63040"/>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701118979"/>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3514525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864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470648" y="347472"/>
            <a:ext cx="1344168" cy="1207008"/>
          </a:xfrm>
          <a:ln w="25400">
            <a:solidFill>
              <a:schemeClr val="accent1"/>
            </a:solidFill>
          </a:ln>
        </p:spPr>
        <p:txBody>
          <a:bodyPr/>
          <a:lstStyle/>
          <a:p>
            <a:endParaRPr lang="en-CA"/>
          </a:p>
        </p:txBody>
      </p:sp>
      <p:sp>
        <p:nvSpPr>
          <p:cNvPr id="2" name="Title 1"/>
          <p:cNvSpPr>
            <a:spLocks noGrp="1"/>
          </p:cNvSpPr>
          <p:nvPr>
            <p:ph type="ctrTitle"/>
          </p:nvPr>
        </p:nvSpPr>
        <p:spPr>
          <a:xfrm>
            <a:off x="685800" y="914400"/>
            <a:ext cx="6705600" cy="523220"/>
          </a:xfrm>
        </p:spPr>
        <p:txBody>
          <a:bodyPr wrap="square">
            <a:spAutoFit/>
          </a:bodyPr>
          <a:lstStyle/>
          <a:p>
            <a:r>
              <a:rPr lang="en-US"/>
              <a:t>Click to edit Master title style</a:t>
            </a:r>
          </a:p>
        </p:txBody>
      </p:sp>
      <p:sp>
        <p:nvSpPr>
          <p:cNvPr id="3" name="Subtitle 2"/>
          <p:cNvSpPr>
            <a:spLocks noGrp="1"/>
          </p:cNvSpPr>
          <p:nvPr>
            <p:ph type="subTitle" idx="1"/>
          </p:nvPr>
        </p:nvSpPr>
        <p:spPr>
          <a:xfrm>
            <a:off x="1371600" y="3886200"/>
            <a:ext cx="6400800" cy="400110"/>
          </a:xfrm>
        </p:spPr>
        <p:txBody>
          <a:bodyPr>
            <a:spAutoFit/>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6" name="Content Placeholder 5">
            <a:extLst>
              <a:ext uri="{FF2B5EF4-FFF2-40B4-BE49-F238E27FC236}">
                <a16:creationId xmlns:a16="http://schemas.microsoft.com/office/drawing/2014/main" id="{2AB9BD47-2DF2-4C2E-AB29-98D24EB1C2EB}"/>
              </a:ext>
            </a:extLst>
          </p:cNvPr>
          <p:cNvSpPr>
            <a:spLocks noGrp="1"/>
          </p:cNvSpPr>
          <p:nvPr>
            <p:ph sz="quarter" idx="13"/>
          </p:nvPr>
        </p:nvSpPr>
        <p:spPr>
          <a:xfrm>
            <a:off x="1371600" y="4368800"/>
            <a:ext cx="6400800" cy="1550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624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ought B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31239"/>
            <a:ext cx="7772400" cy="461665"/>
          </a:xfrm>
        </p:spPr>
        <p:txBody>
          <a:bodyPr wrap="square">
            <a:spAutoFit/>
          </a:bodyPr>
          <a:lstStyle>
            <a:lvl1pPr algn="ctr">
              <a:defRPr sz="2400">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230188" y="5559552"/>
            <a:ext cx="886968" cy="886968"/>
          </a:xfrm>
        </p:spPr>
        <p:txBody>
          <a:bodyPr/>
          <a:lstStyle/>
          <a:p>
            <a:endParaRPr lang="en-CA"/>
          </a:p>
        </p:txBody>
      </p:sp>
      <p:sp>
        <p:nvSpPr>
          <p:cNvPr id="7" name="Picture Placeholder 6"/>
          <p:cNvSpPr>
            <a:spLocks noGrp="1"/>
          </p:cNvSpPr>
          <p:nvPr>
            <p:ph type="pic" sz="quarter" idx="11"/>
          </p:nvPr>
        </p:nvSpPr>
        <p:spPr>
          <a:xfrm>
            <a:off x="7379208" y="6108192"/>
            <a:ext cx="1453896" cy="493776"/>
          </a:xfrm>
        </p:spPr>
        <p:txBody>
          <a:bodyPr/>
          <a:lstStyle/>
          <a:p>
            <a:endParaRPr lang="en-CA" dirty="0"/>
          </a:p>
        </p:txBody>
      </p:sp>
      <p:sp>
        <p:nvSpPr>
          <p:cNvPr id="8"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84236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_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62573" cy="304800"/>
          </a:xfrm>
        </p:spPr>
        <p:txBody>
          <a:bodyPr>
            <a:normAutofit/>
          </a:bodyPr>
          <a:lstStyle>
            <a:lvl1pPr>
              <a:defRPr sz="500" b="0">
                <a:solidFill>
                  <a:schemeClr val="bg1"/>
                </a:solidFill>
              </a:defRPr>
            </a:lvl1pPr>
          </a:lstStyle>
          <a:p>
            <a:r>
              <a:rPr lang="en-US"/>
              <a:t>Click to edit Master title style</a:t>
            </a:r>
          </a:p>
        </p:txBody>
      </p:sp>
      <p:sp>
        <p:nvSpPr>
          <p:cNvPr id="3" name="Content Placeholder 2"/>
          <p:cNvSpPr>
            <a:spLocks noGrp="1"/>
          </p:cNvSpPr>
          <p:nvPr>
            <p:ph idx="1"/>
          </p:nvPr>
        </p:nvSpPr>
        <p:spPr>
          <a:xfrm>
            <a:off x="594360" y="603504"/>
            <a:ext cx="7955280" cy="5358384"/>
          </a:xfrm>
          <a:ln w="25400">
            <a:solidFill>
              <a:schemeClr val="accent1"/>
            </a:solidFill>
          </a:ln>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335698102"/>
      </p:ext>
    </p:extLst>
  </p:cSld>
  <p:clrMapOvr>
    <a:masterClrMapping/>
  </p:clrMapOvr>
  <p:extLst mod="1">
    <p:ext uri="{DCECCB84-F9BA-43D5-87BE-67443E8EF086}">
      <p15:sldGuideLst xmlns:p15="http://schemas.microsoft.com/office/powerpoint/2012/main">
        <p15:guide id="1" orient="horz" pos="720" userDrawn="1">
          <p15:clr>
            <a:srgbClr val="FBAE40"/>
          </p15:clr>
        </p15:guide>
        <p15:guide id="2" orient="horz" pos="5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dditional Info">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2031999"/>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540399" y="1828800"/>
            <a:ext cx="8146401" cy="0"/>
          </a:xfrm>
          <a:prstGeom prst="line">
            <a:avLst/>
          </a:prstGeom>
          <a:ln>
            <a:solidFill>
              <a:srgbClr val="0A5287"/>
            </a:solidFill>
          </a:ln>
          <a:effectLst/>
        </p:spPr>
        <p:style>
          <a:lnRef idx="2">
            <a:schemeClr val="accent1"/>
          </a:lnRef>
          <a:fillRef idx="0">
            <a:schemeClr val="accent1"/>
          </a:fillRef>
          <a:effectRef idx="1">
            <a:schemeClr val="accent1"/>
          </a:effectRef>
          <a:fontRef idx="minor">
            <a:schemeClr val="tx1"/>
          </a:fontRef>
        </p:style>
      </p:cxnSp>
      <p:pic>
        <p:nvPicPr>
          <p:cNvPr id="5" name="Picture 4"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68096"/>
            <a:ext cx="585216" cy="585216"/>
          </a:xfrm>
          <a:prstGeom prst="rect">
            <a:avLst/>
          </a:prstGeom>
        </p:spPr>
      </p:pic>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580766159"/>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7205472" y="347472"/>
            <a:ext cx="1344168" cy="1207008"/>
          </a:xfrm>
          <a:ln w="25400">
            <a:solidFill>
              <a:schemeClr val="accent1"/>
            </a:solidFill>
          </a:ln>
        </p:spPr>
        <p:txBody>
          <a:bodyPr/>
          <a:lstStyle/>
          <a:p>
            <a:endParaRPr lang="en-CA"/>
          </a:p>
        </p:txBody>
      </p:sp>
      <p:pic>
        <p:nvPicPr>
          <p:cNvPr id="6" name="Picture 5" descr="Boo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752" y="77123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560945"/>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342881791"/>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earning Objectives">
    <p:spTree>
      <p:nvGrpSpPr>
        <p:cNvPr id="1" name=""/>
        <p:cNvGrpSpPr/>
        <p:nvPr/>
      </p:nvGrpSpPr>
      <p:grpSpPr>
        <a:xfrm>
          <a:off x="0" y="0"/>
          <a:ext cx="0" cy="0"/>
          <a:chOff x="0" y="0"/>
          <a:chExt cx="0" cy="0"/>
        </a:xfrm>
      </p:grpSpPr>
      <p:pic>
        <p:nvPicPr>
          <p:cNvPr id="6" name="Picture 5" descr="Blackboard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029"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903772659"/>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Evaluation">
    <p:spTree>
      <p:nvGrpSpPr>
        <p:cNvPr id="1" name=""/>
        <p:cNvGrpSpPr/>
        <p:nvPr/>
      </p:nvGrpSpPr>
      <p:grpSpPr>
        <a:xfrm>
          <a:off x="0" y="0"/>
          <a:ext cx="0" cy="0"/>
          <a:chOff x="0" y="0"/>
          <a:chExt cx="0" cy="0"/>
        </a:xfrm>
      </p:grpSpPr>
      <p:pic>
        <p:nvPicPr>
          <p:cNvPr id="5" name="Picture 4" descr="Finger on touch scree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2570546857"/>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cknowledgements">
    <p:spTree>
      <p:nvGrpSpPr>
        <p:cNvPr id="1" name=""/>
        <p:cNvGrpSpPr/>
        <p:nvPr/>
      </p:nvGrpSpPr>
      <p:grpSpPr>
        <a:xfrm>
          <a:off x="0" y="0"/>
          <a:ext cx="0" cy="0"/>
          <a:chOff x="0" y="0"/>
          <a:chExt cx="0" cy="0"/>
        </a:xfrm>
      </p:grpSpPr>
      <p:pic>
        <p:nvPicPr>
          <p:cNvPr id="6" name="Picture 5" descr="Lectern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967"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304800" y="1447800"/>
            <a:ext cx="8534400" cy="1341906"/>
          </a:xfrm>
        </p:spPr>
        <p:txBody>
          <a:bodyPr wrap="square">
            <a:sp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452945964"/>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ake Home">
    <p:spTree>
      <p:nvGrpSpPr>
        <p:cNvPr id="1" name=""/>
        <p:cNvGrpSpPr/>
        <p:nvPr/>
      </p:nvGrpSpPr>
      <p:grpSpPr>
        <a:xfrm>
          <a:off x="0" y="0"/>
          <a:ext cx="0" cy="0"/>
          <a:chOff x="0" y="0"/>
          <a:chExt cx="0" cy="0"/>
        </a:xfrm>
      </p:grpSpPr>
      <p:pic>
        <p:nvPicPr>
          <p:cNvPr id="5" name="Picture 4" descr="Backpack ic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996" y="768096"/>
            <a:ext cx="585216" cy="585216"/>
          </a:xfrm>
          <a:prstGeom prst="rect">
            <a:avLst/>
          </a:prstGeom>
        </p:spPr>
      </p:pic>
      <p:sp>
        <p:nvSpPr>
          <p:cNvPr id="2" name="Title 1"/>
          <p:cNvSpPr>
            <a:spLocks noGrp="1"/>
          </p:cNvSpPr>
          <p:nvPr>
            <p:ph type="title"/>
          </p:nvPr>
        </p:nvSpPr>
        <p:spPr>
          <a:xfrm>
            <a:off x="987552" y="794332"/>
            <a:ext cx="7153564" cy="523220"/>
          </a:xfrm>
        </p:spPr>
        <p:txBody>
          <a:bodyPr>
            <a:spAutoFit/>
          </a:bodyPr>
          <a:lstStyle/>
          <a:p>
            <a:r>
              <a:rPr lang="en-US" dirty="0"/>
              <a:t>Click to edit Master title style</a:t>
            </a:r>
          </a:p>
        </p:txBody>
      </p:sp>
      <p:sp>
        <p:nvSpPr>
          <p:cNvPr id="3" name="Content Placeholder 2"/>
          <p:cNvSpPr>
            <a:spLocks noGrp="1"/>
          </p:cNvSpPr>
          <p:nvPr>
            <p:ph idx="1"/>
          </p:nvPr>
        </p:nvSpPr>
        <p:spPr>
          <a:xfrm>
            <a:off x="457200" y="1644087"/>
            <a:ext cx="8229600" cy="1877437"/>
          </a:xfrm>
        </p:spPr>
        <p:txBody>
          <a:bodyPr>
            <a:sp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userDrawn="1"/>
        </p:nvSpPr>
        <p:spPr>
          <a:xfrm>
            <a:off x="6586173" y="654957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F1B40-CE92-420F-A613-53F8152165F0}" type="slidenum">
              <a:rPr lang="en-US" b="1" smtClean="0"/>
              <a:pPr/>
              <a:t>‹#›</a:t>
            </a:fld>
            <a:endParaRPr lang="en-US" b="1" dirty="0"/>
          </a:p>
        </p:txBody>
      </p:sp>
    </p:spTree>
    <p:extLst>
      <p:ext uri="{BB962C8B-B14F-4D97-AF65-F5344CB8AC3E}">
        <p14:creationId xmlns:p14="http://schemas.microsoft.com/office/powerpoint/2010/main" val="1389957202"/>
      </p:ext>
    </p:extLst>
  </p:cSld>
  <p:clrMapOvr>
    <a:masterClrMapping/>
  </p:clrMapOvr>
  <p:extLst mod="1">
    <p:ext uri="{DCECCB84-F9BA-43D5-87BE-67443E8EF086}">
      <p15:sldGuideLst xmlns:p15="http://schemas.microsoft.com/office/powerpoint/2012/main">
        <p15:guide id="1" orient="horz" pos="720">
          <p15:clr>
            <a:srgbClr val="FBAE40"/>
          </p15:clr>
        </p15:guide>
        <p15:guide id="2" orient="horz"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7381240" y="6109854"/>
            <a:ext cx="1457960" cy="490847"/>
          </a:xfrm>
          <a:prstGeom prst="rect">
            <a:avLst/>
          </a:prstGeom>
        </p:spPr>
      </p:pic>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7" name="Group 26"/>
          <p:cNvGrpSpPr/>
          <p:nvPr userDrawn="1"/>
        </p:nvGrpSpPr>
        <p:grpSpPr>
          <a:xfrm>
            <a:off x="513087" y="-18238"/>
            <a:ext cx="8054040" cy="307777"/>
            <a:chOff x="513087" y="-18238"/>
            <a:chExt cx="8054040" cy="307777"/>
          </a:xfrm>
        </p:grpSpPr>
        <p:sp>
          <p:nvSpPr>
            <p:cNvPr id="28" name="TextBox 27"/>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29" name="Group 28"/>
            <p:cNvGrpSpPr/>
            <p:nvPr userDrawn="1"/>
          </p:nvGrpSpPr>
          <p:grpSpPr>
            <a:xfrm>
              <a:off x="1317181" y="-8368"/>
              <a:ext cx="7249946" cy="259363"/>
              <a:chOff x="1317181" y="-8368"/>
              <a:chExt cx="7249946" cy="259363"/>
            </a:xfrm>
          </p:grpSpPr>
          <p:sp>
            <p:nvSpPr>
              <p:cNvPr id="30" name="Rectangle 29"/>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31" name="Rectangle 30"/>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32" name="Rectangle 31"/>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33" name="Rectangle 32"/>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34" name="Rectangle 33"/>
              <p:cNvSpPr/>
              <p:nvPr userDrawn="1"/>
            </p:nvSpPr>
            <p:spPr>
              <a:xfrm>
                <a:off x="3145485" y="-8368"/>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5</a:t>
                </a:r>
              </a:p>
            </p:txBody>
          </p:sp>
          <p:sp>
            <p:nvSpPr>
              <p:cNvPr id="35" name="Rectangle 34"/>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36" name="Rectangle 35"/>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37" name="Rectangle 36"/>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38" name="Rectangle 37"/>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39" name="Rectangle 38"/>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40" name="Rectangle 39"/>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41" name="Rectangle 40"/>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42" name="Rectangle 41"/>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43" name="Rectangle 42"/>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44" name="Rectangle 43"/>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45" name="Rectangle 44"/>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grpSp>
    </p:spTree>
    <p:extLst>
      <p:ext uri="{BB962C8B-B14F-4D97-AF65-F5344CB8AC3E}">
        <p14:creationId xmlns:p14="http://schemas.microsoft.com/office/powerpoint/2010/main" val="39816787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228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10160" y="6553200"/>
            <a:ext cx="73914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629400"/>
            <a:ext cx="9144000" cy="2286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6" name="Group 25"/>
          <p:cNvGrpSpPr/>
          <p:nvPr userDrawn="1"/>
        </p:nvGrpSpPr>
        <p:grpSpPr>
          <a:xfrm>
            <a:off x="513087" y="-18238"/>
            <a:ext cx="8054040" cy="307777"/>
            <a:chOff x="513087" y="-18238"/>
            <a:chExt cx="8054040" cy="307777"/>
          </a:xfrm>
        </p:grpSpPr>
        <p:sp>
          <p:nvSpPr>
            <p:cNvPr id="27" name="TextBox 26"/>
            <p:cNvSpPr txBox="1"/>
            <p:nvPr userDrawn="1"/>
          </p:nvSpPr>
          <p:spPr>
            <a:xfrm>
              <a:off x="513087" y="-18238"/>
              <a:ext cx="927664" cy="307777"/>
            </a:xfrm>
            <a:prstGeom prst="rect">
              <a:avLst/>
            </a:prstGeom>
            <a:noFill/>
          </p:spPr>
          <p:txBody>
            <a:bodyPr wrap="square" rtlCol="0">
              <a:spAutoFit/>
            </a:bodyPr>
            <a:lstStyle/>
            <a:p>
              <a:r>
                <a:rPr lang="en-US" sz="1400" b="1">
                  <a:solidFill>
                    <a:schemeClr val="tx2"/>
                  </a:solidFill>
                </a:rPr>
                <a:t>MODULE</a:t>
              </a:r>
            </a:p>
          </p:txBody>
        </p:sp>
        <p:grpSp>
          <p:nvGrpSpPr>
            <p:cNvPr id="28" name="Group 27"/>
            <p:cNvGrpSpPr/>
            <p:nvPr userDrawn="1"/>
          </p:nvGrpSpPr>
          <p:grpSpPr>
            <a:xfrm>
              <a:off x="1317181" y="-8368"/>
              <a:ext cx="7249946" cy="259363"/>
              <a:chOff x="1317181" y="-8368"/>
              <a:chExt cx="7249946" cy="259363"/>
            </a:xfrm>
          </p:grpSpPr>
          <p:sp>
            <p:nvSpPr>
              <p:cNvPr id="29" name="Rectangle 28"/>
              <p:cNvSpPr/>
              <p:nvPr userDrawn="1"/>
            </p:nvSpPr>
            <p:spPr>
              <a:xfrm>
                <a:off x="131718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a:t>
                </a:r>
              </a:p>
            </p:txBody>
          </p:sp>
          <p:sp>
            <p:nvSpPr>
              <p:cNvPr id="30" name="Rectangle 29"/>
              <p:cNvSpPr/>
              <p:nvPr userDrawn="1"/>
            </p:nvSpPr>
            <p:spPr>
              <a:xfrm>
                <a:off x="177425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2</a:t>
                </a:r>
              </a:p>
            </p:txBody>
          </p:sp>
          <p:sp>
            <p:nvSpPr>
              <p:cNvPr id="31" name="Rectangle 30"/>
              <p:cNvSpPr/>
              <p:nvPr userDrawn="1"/>
            </p:nvSpPr>
            <p:spPr>
              <a:xfrm>
                <a:off x="223133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3</a:t>
                </a:r>
              </a:p>
            </p:txBody>
          </p:sp>
          <p:sp>
            <p:nvSpPr>
              <p:cNvPr id="32" name="Rectangle 31"/>
              <p:cNvSpPr/>
              <p:nvPr userDrawn="1"/>
            </p:nvSpPr>
            <p:spPr>
              <a:xfrm>
                <a:off x="2688409" y="-8368"/>
                <a:ext cx="393804" cy="2593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4</a:t>
                </a:r>
              </a:p>
            </p:txBody>
          </p:sp>
          <p:sp>
            <p:nvSpPr>
              <p:cNvPr id="33" name="Rectangle 32"/>
              <p:cNvSpPr/>
              <p:nvPr userDrawn="1"/>
            </p:nvSpPr>
            <p:spPr>
              <a:xfrm>
                <a:off x="3145485" y="-8368"/>
                <a:ext cx="393804" cy="259363"/>
              </a:xfrm>
              <a:prstGeom prst="rect">
                <a:avLst/>
              </a:prstGeom>
              <a:solidFill>
                <a:srgbClr val="FFC000"/>
              </a:solidFill>
              <a:ln>
                <a:noFill/>
              </a:ln>
              <a:effectLst>
                <a:reflection blurRad="6350" stA="50000" endPos="56000" dist="254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1"/>
                    </a:solidFill>
                  </a:rPr>
                  <a:t>5</a:t>
                </a:r>
              </a:p>
            </p:txBody>
          </p:sp>
          <p:sp>
            <p:nvSpPr>
              <p:cNvPr id="34" name="Rectangle 33"/>
              <p:cNvSpPr/>
              <p:nvPr userDrawn="1"/>
            </p:nvSpPr>
            <p:spPr>
              <a:xfrm>
                <a:off x="360256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6</a:t>
                </a:r>
              </a:p>
            </p:txBody>
          </p:sp>
          <p:sp>
            <p:nvSpPr>
              <p:cNvPr id="35" name="Rectangle 34"/>
              <p:cNvSpPr/>
              <p:nvPr userDrawn="1"/>
            </p:nvSpPr>
            <p:spPr>
              <a:xfrm>
                <a:off x="405963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7</a:t>
                </a:r>
              </a:p>
            </p:txBody>
          </p:sp>
          <p:sp>
            <p:nvSpPr>
              <p:cNvPr id="36" name="Rectangle 35"/>
              <p:cNvSpPr/>
              <p:nvPr userDrawn="1"/>
            </p:nvSpPr>
            <p:spPr>
              <a:xfrm>
                <a:off x="497378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9</a:t>
                </a:r>
              </a:p>
            </p:txBody>
          </p:sp>
          <p:sp>
            <p:nvSpPr>
              <p:cNvPr id="37" name="Rectangle 36"/>
              <p:cNvSpPr/>
              <p:nvPr userDrawn="1"/>
            </p:nvSpPr>
            <p:spPr>
              <a:xfrm>
                <a:off x="543086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10</a:t>
                </a:r>
              </a:p>
            </p:txBody>
          </p:sp>
          <p:sp>
            <p:nvSpPr>
              <p:cNvPr id="38" name="Rectangle 37"/>
              <p:cNvSpPr/>
              <p:nvPr userDrawn="1"/>
            </p:nvSpPr>
            <p:spPr>
              <a:xfrm>
                <a:off x="5887941"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11</a:t>
                </a:r>
              </a:p>
            </p:txBody>
          </p:sp>
          <p:sp>
            <p:nvSpPr>
              <p:cNvPr id="39" name="Rectangle 38"/>
              <p:cNvSpPr/>
              <p:nvPr userDrawn="1"/>
            </p:nvSpPr>
            <p:spPr>
              <a:xfrm>
                <a:off x="6345017"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12</a:t>
                </a:r>
              </a:p>
            </p:txBody>
          </p:sp>
          <p:sp>
            <p:nvSpPr>
              <p:cNvPr id="40" name="Rectangle 39"/>
              <p:cNvSpPr/>
              <p:nvPr userDrawn="1"/>
            </p:nvSpPr>
            <p:spPr>
              <a:xfrm>
                <a:off x="680209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13</a:t>
                </a:r>
              </a:p>
            </p:txBody>
          </p:sp>
          <p:sp>
            <p:nvSpPr>
              <p:cNvPr id="41" name="Rectangle 40"/>
              <p:cNvSpPr/>
              <p:nvPr userDrawn="1"/>
            </p:nvSpPr>
            <p:spPr>
              <a:xfrm>
                <a:off x="7259169"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14</a:t>
                </a:r>
              </a:p>
            </p:txBody>
          </p:sp>
          <p:sp>
            <p:nvSpPr>
              <p:cNvPr id="42" name="Rectangle 41"/>
              <p:cNvSpPr/>
              <p:nvPr userDrawn="1"/>
            </p:nvSpPr>
            <p:spPr>
              <a:xfrm>
                <a:off x="7716245"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15</a:t>
                </a:r>
              </a:p>
            </p:txBody>
          </p:sp>
          <p:sp>
            <p:nvSpPr>
              <p:cNvPr id="43" name="Rectangle 42"/>
              <p:cNvSpPr/>
              <p:nvPr userDrawn="1"/>
            </p:nvSpPr>
            <p:spPr>
              <a:xfrm>
                <a:off x="817332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16</a:t>
                </a:r>
              </a:p>
            </p:txBody>
          </p:sp>
          <p:sp>
            <p:nvSpPr>
              <p:cNvPr id="44" name="Rectangle 43"/>
              <p:cNvSpPr/>
              <p:nvPr userDrawn="1"/>
            </p:nvSpPr>
            <p:spPr>
              <a:xfrm>
                <a:off x="4516713" y="-8368"/>
                <a:ext cx="393804" cy="259363"/>
              </a:xfrm>
              <a:prstGeom prst="rect">
                <a:avLst/>
              </a:prstGeom>
              <a:solidFill>
                <a:srgbClr val="0A52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bg1"/>
                    </a:solidFill>
                  </a:rPr>
                  <a:t>8</a:t>
                </a:r>
              </a:p>
            </p:txBody>
          </p:sp>
        </p:grpSp>
      </p:grpSp>
    </p:spTree>
    <p:extLst>
      <p:ext uri="{BB962C8B-B14F-4D97-AF65-F5344CB8AC3E}">
        <p14:creationId xmlns:p14="http://schemas.microsoft.com/office/powerpoint/2010/main" val="876609885"/>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spcBef>
          <a:spcPct val="0"/>
        </a:spcBef>
        <a:buNone/>
        <a:defRPr sz="28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20" userDrawn="1">
          <p15:clr>
            <a:srgbClr val="F26B43"/>
          </p15:clr>
        </p15:guide>
        <p15:guide id="2" orient="horz" pos="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google.com/websearch/answer/29508?hl=en"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7.xml"/><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humbnail photo of woman looking out sunlit window."/>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360" b="8360"/>
          <a:stretch>
            <a:fillRect/>
          </a:stretch>
        </p:blipFill>
        <p:spPr/>
      </p:pic>
      <p:sp>
        <p:nvSpPr>
          <p:cNvPr id="2" name="Title 1"/>
          <p:cNvSpPr>
            <a:spLocks noGrp="1"/>
          </p:cNvSpPr>
          <p:nvPr>
            <p:ph type="ctrTitle"/>
          </p:nvPr>
        </p:nvSpPr>
        <p:spPr>
          <a:xfrm>
            <a:off x="673672" y="944880"/>
            <a:ext cx="6705600" cy="2270999"/>
          </a:xfrm>
        </p:spPr>
        <p:txBody>
          <a:bodyPr>
            <a:normAutofit/>
          </a:bodyPr>
          <a:lstStyle/>
          <a:p>
            <a:pPr algn="l"/>
            <a:r>
              <a:rPr lang="en-US" sz="4000" b="1" dirty="0">
                <a:solidFill>
                  <a:schemeClr val="tx2"/>
                </a:solidFill>
              </a:rPr>
              <a:t>Understanding the Middle Stage of Dementia for the Interprofessional Team </a:t>
            </a:r>
            <a:r>
              <a:rPr lang="en-US" dirty="0"/>
              <a:t/>
            </a:r>
            <a:br>
              <a:rPr lang="en-US" dirty="0"/>
            </a:br>
            <a:r>
              <a:rPr lang="en-US" sz="2200" b="1" cap="all" dirty="0">
                <a:solidFill>
                  <a:schemeClr val="accent6">
                    <a:lumMod val="50000"/>
                  </a:schemeClr>
                </a:solidFill>
              </a:rPr>
              <a:t>Module 6 </a:t>
            </a:r>
          </a:p>
        </p:txBody>
      </p:sp>
      <p:sp>
        <p:nvSpPr>
          <p:cNvPr id="8" name="Subtitle 5"/>
          <p:cNvSpPr>
            <a:spLocks noGrp="1"/>
          </p:cNvSpPr>
          <p:nvPr>
            <p:ph type="subTitle" idx="1"/>
          </p:nvPr>
        </p:nvSpPr>
        <p:spPr>
          <a:xfrm>
            <a:off x="1371600" y="3404283"/>
            <a:ext cx="6400800" cy="2515505"/>
          </a:xfrm>
        </p:spPr>
        <p:txBody>
          <a:bodyPr>
            <a:noAutofit/>
          </a:bodyPr>
          <a:lstStyle/>
          <a:p>
            <a:pPr>
              <a:spcBef>
                <a:spcPts val="0"/>
              </a:spcBef>
            </a:pPr>
            <a:r>
              <a:rPr lang="en-US" sz="1400" dirty="0">
                <a:solidFill>
                  <a:schemeClr val="tx1"/>
                </a:solidFill>
              </a:rPr>
              <a:t>U.S. Department of Health and Human Services</a:t>
            </a:r>
          </a:p>
          <a:p>
            <a:pPr>
              <a:spcBef>
                <a:spcPts val="0"/>
              </a:spcBef>
            </a:pPr>
            <a:r>
              <a:rPr lang="en-US" sz="1400" dirty="0">
                <a:solidFill>
                  <a:schemeClr val="tx1"/>
                </a:solidFill>
              </a:rPr>
              <a:t>Health Resources and Services Administration</a:t>
            </a:r>
          </a:p>
          <a:p>
            <a:pPr>
              <a:spcBef>
                <a:spcPts val="0"/>
              </a:spcBef>
            </a:pPr>
            <a:r>
              <a:rPr lang="en-US" sz="1400" dirty="0"/>
              <a:t>November </a:t>
            </a:r>
            <a:r>
              <a:rPr lang="en-US" sz="1400" dirty="0">
                <a:solidFill>
                  <a:schemeClr val="tx1"/>
                </a:solidFill>
              </a:rPr>
              <a:t>2018</a:t>
            </a:r>
            <a:endParaRPr lang="en-US" sz="1400" dirty="0"/>
          </a:p>
        </p:txBody>
      </p:sp>
      <p:sp>
        <p:nvSpPr>
          <p:cNvPr id="4" name="Content Placeholder 3">
            <a:extLst>
              <a:ext uri="{FF2B5EF4-FFF2-40B4-BE49-F238E27FC236}">
                <a16:creationId xmlns:a16="http://schemas.microsoft.com/office/drawing/2014/main" id="{39C9D1A8-0855-4AC5-84D1-0003AC282072}"/>
              </a:ext>
            </a:extLst>
          </p:cNvPr>
          <p:cNvSpPr>
            <a:spLocks noGrp="1"/>
          </p:cNvSpPr>
          <p:nvPr>
            <p:ph sz="quarter" idx="13"/>
          </p:nvPr>
        </p:nvSpPr>
        <p:spPr/>
        <p:txBody>
          <a:bodyPr>
            <a:normAutofit/>
          </a:bodyPr>
          <a:lstStyle/>
          <a:p>
            <a:pPr marL="0" indent="0" algn="ctr">
              <a:buNone/>
            </a:pPr>
            <a:r>
              <a:rPr lang="en-US" sz="1400" i="1" dirty="0"/>
              <a:t>The U.S. Department of Health and Human Services, Health Resources and Services Administration developed this module under a contract. Some of the views expressed in this presentation module are solely the opinions of the author(s) and do not necessarily reflect the official policies of the U.S. Department of Health and Human Services or the Health Resources and Services Administration, nor does mention of the department or agency names imply endorsement by the U.S. Government</a:t>
            </a:r>
            <a:endParaRPr lang="en-US" sz="1400" dirty="0"/>
          </a:p>
        </p:txBody>
      </p:sp>
      <p:pic>
        <p:nvPicPr>
          <p:cNvPr id="9" name="Picture Placeholder 8" descr="Logo of the US Department of Health &amp; Human Services. "/>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a:stretch>
            <a:fillRect/>
          </a:stretch>
        </p:blipFill>
        <p:spPr/>
      </p:pic>
      <p:pic>
        <p:nvPicPr>
          <p:cNvPr id="10" name="Picture Placeholder 9" descr="Logo of the Health Resources and Services Administration (HRSA)."/>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3648580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Autofit/>
          </a:bodyPr>
          <a:lstStyle/>
          <a:p>
            <a:pPr algn="l"/>
            <a:r>
              <a:rPr lang="en-US" sz="2800" b="1" dirty="0">
                <a:solidFill>
                  <a:schemeClr val="tx2"/>
                </a:solidFill>
              </a:rPr>
              <a:t>Progressive Deterioration of Cognitive </a:t>
            </a:r>
            <a:br>
              <a:rPr lang="en-US" sz="2800" b="1" dirty="0">
                <a:solidFill>
                  <a:schemeClr val="tx2"/>
                </a:solidFill>
              </a:rPr>
            </a:br>
            <a:r>
              <a:rPr lang="en-US" sz="2800" b="1" dirty="0">
                <a:solidFill>
                  <a:schemeClr val="tx2"/>
                </a:solidFill>
              </a:rPr>
              <a:t>and Executive Functioning</a:t>
            </a:r>
            <a:endParaRPr lang="en-US" sz="2800" dirty="0">
              <a:solidFill>
                <a:schemeClr val="tx2"/>
              </a:solidFill>
            </a:endParaRPr>
          </a:p>
        </p:txBody>
      </p:sp>
      <p:sp>
        <p:nvSpPr>
          <p:cNvPr id="3" name="Content Placeholder 2"/>
          <p:cNvSpPr>
            <a:spLocks noGrp="1"/>
          </p:cNvSpPr>
          <p:nvPr>
            <p:ph idx="1"/>
          </p:nvPr>
        </p:nvSpPr>
        <p:spPr>
          <a:xfrm>
            <a:off x="502920" y="1874520"/>
            <a:ext cx="8229600" cy="3368040"/>
          </a:xfrm>
        </p:spPr>
        <p:txBody>
          <a:bodyPr>
            <a:normAutofit/>
          </a:bodyPr>
          <a:lstStyle/>
          <a:p>
            <a:pPr lvl="0"/>
            <a:r>
              <a:rPr lang="en-US" sz="2000" dirty="0"/>
              <a:t>Progressive deterioration of cognitive, executive function, and functional abilities</a:t>
            </a:r>
          </a:p>
          <a:p>
            <a:pPr lvl="0"/>
            <a:r>
              <a:rPr lang="en-US" sz="2000" dirty="0"/>
              <a:t>Emergence of BPSD, such as </a:t>
            </a:r>
          </a:p>
          <a:p>
            <a:pPr lvl="1">
              <a:buFont typeface="Courier New" panose="02070309020205020404" pitchFamily="49" charset="0"/>
              <a:buChar char="o"/>
            </a:pPr>
            <a:r>
              <a:rPr lang="en-US" dirty="0"/>
              <a:t>May have trouble problem-solving</a:t>
            </a:r>
          </a:p>
          <a:p>
            <a:pPr lvl="1">
              <a:buFont typeface="Courier New" panose="02070309020205020404" pitchFamily="49" charset="0"/>
              <a:buChar char="o"/>
            </a:pPr>
            <a:r>
              <a:rPr lang="en-US" dirty="0"/>
              <a:t>May have difficulties completing routine tasks</a:t>
            </a:r>
          </a:p>
          <a:p>
            <a:pPr lvl="1">
              <a:buFont typeface="Courier New" panose="02070309020205020404" pitchFamily="49" charset="0"/>
              <a:buChar char="o"/>
            </a:pPr>
            <a:r>
              <a:rPr lang="en-US" dirty="0"/>
              <a:t>May have difficulty concentrating or focusing</a:t>
            </a:r>
          </a:p>
          <a:p>
            <a:pPr lvl="1">
              <a:buFont typeface="Courier New" panose="02070309020205020404" pitchFamily="49" charset="0"/>
              <a:buChar char="o"/>
            </a:pPr>
            <a:r>
              <a:rPr lang="en-US" dirty="0"/>
              <a:t>May have difficulty following logic</a:t>
            </a:r>
          </a:p>
          <a:p>
            <a:pPr lvl="1">
              <a:buFont typeface="Courier New" panose="02070309020205020404" pitchFamily="49" charset="0"/>
              <a:buChar char="o"/>
            </a:pPr>
            <a:r>
              <a:rPr lang="en-US" dirty="0"/>
              <a:t>May have difficulties making choices</a:t>
            </a:r>
          </a:p>
          <a:p>
            <a:pPr lvl="0"/>
            <a:r>
              <a:rPr lang="en-US" sz="2000" dirty="0"/>
              <a:t>More assistance needed with IADL (Williams et al., 2010).</a:t>
            </a:r>
          </a:p>
        </p:txBody>
      </p:sp>
    </p:spTree>
    <p:extLst>
      <p:ext uri="{BB962C8B-B14F-4D97-AF65-F5344CB8AC3E}">
        <p14:creationId xmlns:p14="http://schemas.microsoft.com/office/powerpoint/2010/main" val="3065948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pPr algn="l"/>
            <a:r>
              <a:rPr lang="en-US" sz="2800" b="1" dirty="0">
                <a:solidFill>
                  <a:schemeClr val="tx2"/>
                </a:solidFill>
              </a:rPr>
              <a:t>Behavioral and Psychological Symptoms of Dementia (BPSD): Common Disturbances </a:t>
            </a:r>
            <a:endParaRPr lang="en-US" sz="2800" dirty="0">
              <a:solidFill>
                <a:schemeClr val="tx2"/>
              </a:solidFill>
            </a:endParaRPr>
          </a:p>
        </p:txBody>
      </p:sp>
      <p:sp>
        <p:nvSpPr>
          <p:cNvPr id="3" name="Content Placeholder 2"/>
          <p:cNvSpPr>
            <a:spLocks noGrp="1"/>
          </p:cNvSpPr>
          <p:nvPr>
            <p:ph idx="1"/>
          </p:nvPr>
        </p:nvSpPr>
        <p:spPr>
          <a:xfrm>
            <a:off x="457200" y="1951037"/>
            <a:ext cx="8229600" cy="4205923"/>
          </a:xfrm>
        </p:spPr>
        <p:txBody>
          <a:bodyPr>
            <a:noAutofit/>
          </a:bodyPr>
          <a:lstStyle/>
          <a:p>
            <a:pPr marL="0" indent="0">
              <a:buNone/>
            </a:pPr>
            <a:r>
              <a:rPr lang="en-US" sz="2000" dirty="0"/>
              <a:t>Behavioral and psychological symptoms of dementia (BPSD) are common </a:t>
            </a:r>
            <a:r>
              <a:rPr lang="en-US" sz="2000" spc="-100" dirty="0"/>
              <a:t>(</a:t>
            </a:r>
            <a:r>
              <a:rPr lang="en-US" sz="2000" spc="-100" dirty="0" err="1"/>
              <a:t>Aarsland</a:t>
            </a:r>
            <a:r>
              <a:rPr lang="en-US" sz="2000" spc="-100" dirty="0"/>
              <a:t> et al., 2014; Desai et al., 2012; </a:t>
            </a:r>
            <a:r>
              <a:rPr lang="en-US" spc="-100" dirty="0"/>
              <a:t>Dodd et al., 2017; Kales </a:t>
            </a:r>
            <a:r>
              <a:rPr lang="en-US" sz="2000" spc="-100" dirty="0"/>
              <a:t>et al., 2015; </a:t>
            </a:r>
            <a:r>
              <a:rPr lang="en-US" sz="2000" spc="-100" dirty="0" err="1"/>
              <a:t>Lyketsos</a:t>
            </a:r>
            <a:r>
              <a:rPr lang="en-US" sz="2000" spc="-100" dirty="0"/>
              <a:t> et al., 2011):</a:t>
            </a:r>
          </a:p>
          <a:p>
            <a:pPr lvl="0"/>
            <a:r>
              <a:rPr lang="en-US" sz="2000" dirty="0"/>
              <a:t>Mood disorders:</a:t>
            </a:r>
          </a:p>
          <a:p>
            <a:pPr lvl="1">
              <a:buFont typeface="Courier New" panose="02070309020205020404" pitchFamily="49" charset="0"/>
              <a:buChar char="o"/>
            </a:pPr>
            <a:r>
              <a:rPr lang="en-US" sz="2000" dirty="0"/>
              <a:t>Apathy, depression, and dysphoria</a:t>
            </a:r>
          </a:p>
          <a:p>
            <a:pPr lvl="0"/>
            <a:r>
              <a:rPr lang="en-US" sz="2000" dirty="0"/>
              <a:t>Sleep disorders:</a:t>
            </a:r>
          </a:p>
          <a:p>
            <a:pPr lvl="1">
              <a:buFont typeface="Courier New" panose="02070309020205020404" pitchFamily="49" charset="0"/>
              <a:buChar char="o"/>
            </a:pPr>
            <a:r>
              <a:rPr lang="en-US" sz="2000" dirty="0"/>
              <a:t>Insomnia, hypersomnia, and circadian rhythm disorders</a:t>
            </a:r>
          </a:p>
          <a:p>
            <a:pPr lvl="1">
              <a:buFont typeface="Courier New" panose="02070309020205020404" pitchFamily="49" charset="0"/>
              <a:buChar char="o"/>
            </a:pPr>
            <a:r>
              <a:rPr lang="en-US" sz="2000" dirty="0"/>
              <a:t>Obstructive sleep apnea</a:t>
            </a:r>
          </a:p>
          <a:p>
            <a:pPr lvl="0"/>
            <a:r>
              <a:rPr lang="en-US" sz="2000" dirty="0"/>
              <a:t>Psychotic symptoms:</a:t>
            </a:r>
          </a:p>
          <a:p>
            <a:pPr lvl="1">
              <a:buFont typeface="Courier New" panose="02070309020205020404" pitchFamily="49" charset="0"/>
              <a:buChar char="o"/>
            </a:pPr>
            <a:r>
              <a:rPr lang="en-US" sz="2000" dirty="0"/>
              <a:t>Delusions and hallucinations</a:t>
            </a:r>
          </a:p>
          <a:p>
            <a:pPr lvl="0"/>
            <a:r>
              <a:rPr lang="en-US" sz="2000" dirty="0"/>
              <a:t>Agitation:</a:t>
            </a:r>
          </a:p>
          <a:p>
            <a:pPr lvl="1">
              <a:buFont typeface="Courier New" panose="02070309020205020404" pitchFamily="49" charset="0"/>
              <a:buChar char="o"/>
            </a:pPr>
            <a:r>
              <a:rPr lang="en-US" sz="2000" dirty="0"/>
              <a:t>Pacing, wandering, sexual disinhibition, and anxiety</a:t>
            </a:r>
          </a:p>
        </p:txBody>
      </p:sp>
    </p:spTree>
    <p:extLst>
      <p:ext uri="{BB962C8B-B14F-4D97-AF65-F5344CB8AC3E}">
        <p14:creationId xmlns:p14="http://schemas.microsoft.com/office/powerpoint/2010/main" val="2302928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987552" y="794332"/>
            <a:ext cx="7153564" cy="523220"/>
          </a:xfrm>
        </p:spPr>
        <p:txBody>
          <a:bodyPr/>
          <a:lstStyle/>
          <a:p>
            <a:r>
              <a:rPr lang="en-US" dirty="0"/>
              <a:t>Outline</a:t>
            </a:r>
            <a:r>
              <a:rPr lang="en-US" sz="1000" dirty="0">
                <a:solidFill>
                  <a:schemeClr val="bg1"/>
                </a:solidFill>
              </a:rPr>
              <a:t> 3</a:t>
            </a:r>
            <a:r>
              <a:rPr lang="en-US" sz="1000" b="1" kern="1200" dirty="0">
                <a:solidFill>
                  <a:schemeClr val="bg1"/>
                </a:solidFill>
                <a:effectLst/>
              </a:rPr>
              <a:t> - Clinical manifestations of the middle stage of dementias - </a:t>
            </a:r>
            <a:r>
              <a:rPr lang="en-US" sz="1000" dirty="0">
                <a:solidFill>
                  <a:schemeClr val="bg1"/>
                </a:solidFill>
              </a:rPr>
              <a:t>Alzheimer’s disease and related dementias</a:t>
            </a:r>
            <a:endParaRPr lang="en-CA" sz="1000" dirty="0">
              <a:solidFill>
                <a:schemeClr val="bg1"/>
              </a:solidFill>
            </a:endParaRPr>
          </a:p>
        </p:txBody>
      </p:sp>
      <p:pic>
        <p:nvPicPr>
          <p:cNvPr id="13" name="Picture Placeholder 12" descr="Thumbnail photo of concerned senior woman resting her chin on her hand."/>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329" b="8329"/>
          <a:stretch>
            <a:fillRect/>
          </a:stretch>
        </p:blipFill>
        <p:spPr/>
      </p:pic>
      <p:sp>
        <p:nvSpPr>
          <p:cNvPr id="6" name="Rectangle 5" descr="Rectangle highlighting &quot;Clinical manifestations of middle-stage dementias.&quot;&#10;">
            <a:extLst>
              <a:ext uri="{FF2B5EF4-FFF2-40B4-BE49-F238E27FC236}">
                <a16:creationId xmlns:a16="http://schemas.microsoft.com/office/drawing/2014/main" id="{552B4D69-32C7-4678-A24D-03AD5A1D57E3}"/>
              </a:ext>
            </a:extLst>
          </p:cNvPr>
          <p:cNvSpPr/>
          <p:nvPr/>
        </p:nvSpPr>
        <p:spPr>
          <a:xfrm>
            <a:off x="-7666" y="1606165"/>
            <a:ext cx="9144000" cy="322028"/>
          </a:xfrm>
          <a:prstGeom prst="rect">
            <a:avLst/>
          </a:prstGeom>
          <a:solidFill>
            <a:srgbClr val="7A29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C76E766C-C06E-4B6A-86EE-0D43D1A42EDE}"/>
              </a:ext>
            </a:extLst>
          </p:cNvPr>
          <p:cNvSpPr>
            <a:spLocks noGrp="1"/>
          </p:cNvSpPr>
          <p:nvPr>
            <p:ph idx="1"/>
          </p:nvPr>
        </p:nvSpPr>
        <p:spPr>
          <a:xfrm>
            <a:off x="457200" y="1606165"/>
            <a:ext cx="8229600" cy="5386090"/>
          </a:xfrm>
        </p:spPr>
        <p:txBody>
          <a:bodyPr/>
          <a:lstStyle/>
          <a:p>
            <a:pPr lvl="0"/>
            <a:r>
              <a:rPr lang="en-US" sz="1600" dirty="0">
                <a:solidFill>
                  <a:schemeClr val="bg1"/>
                </a:solidFill>
              </a:rPr>
              <a:t>Clinical manifestations of middle stage of dementias</a:t>
            </a:r>
          </a:p>
          <a:p>
            <a:pPr lvl="1">
              <a:buFont typeface="Courier New" panose="02070309020205020404" pitchFamily="49" charset="0"/>
              <a:buChar char="o"/>
            </a:pPr>
            <a:r>
              <a:rPr lang="en-US" sz="1600" dirty="0"/>
              <a:t>Overview</a:t>
            </a:r>
          </a:p>
          <a:p>
            <a:pPr lvl="1">
              <a:buFont typeface="Courier New" panose="02070309020205020404" pitchFamily="49" charset="0"/>
              <a:buChar char="o"/>
            </a:pPr>
            <a:r>
              <a:rPr lang="en-US" sz="1600" dirty="0"/>
              <a:t>Alzheimer’s disease and related dementias</a:t>
            </a:r>
          </a:p>
          <a:p>
            <a:pPr lvl="2">
              <a:spcBef>
                <a:spcPts val="10"/>
              </a:spcBef>
            </a:pPr>
            <a:r>
              <a:rPr lang="en-US" sz="1600" dirty="0"/>
              <a:t>Alzheimer’s disease (AD)</a:t>
            </a:r>
          </a:p>
          <a:p>
            <a:pPr lvl="2"/>
            <a:r>
              <a:rPr lang="en-US" sz="1600" dirty="0"/>
              <a:t>Vascular dementia (</a:t>
            </a:r>
            <a:r>
              <a:rPr lang="en-US" sz="1600" dirty="0" err="1"/>
              <a:t>VaD</a:t>
            </a:r>
            <a:r>
              <a:rPr lang="en-US" sz="1600" dirty="0"/>
              <a:t>)</a:t>
            </a:r>
          </a:p>
          <a:p>
            <a:pPr lvl="2"/>
            <a:r>
              <a:rPr lang="en-US" sz="1600" dirty="0"/>
              <a:t>Lewy body dementia (LBD) </a:t>
            </a:r>
          </a:p>
          <a:p>
            <a:pPr lvl="2"/>
            <a:r>
              <a:rPr lang="en-US" sz="1600" dirty="0"/>
              <a:t>Frontotemporal degeneration (FTD)</a:t>
            </a:r>
          </a:p>
          <a:p>
            <a:pPr lvl="0"/>
            <a:r>
              <a:rPr lang="en-US" sz="1600" dirty="0"/>
              <a:t>Managing common symptoms and manifestations of middle stage of dementia</a:t>
            </a:r>
          </a:p>
          <a:p>
            <a:pPr lvl="1">
              <a:buFont typeface="Courier New" panose="02070309020205020404" pitchFamily="49" charset="0"/>
              <a:buChar char="o"/>
            </a:pPr>
            <a:r>
              <a:rPr lang="en-US" sz="1600" dirty="0"/>
              <a:t>Behavioral and psychological manifestations of dementia (BPSD)</a:t>
            </a:r>
          </a:p>
          <a:p>
            <a:pPr lvl="1">
              <a:buFont typeface="Courier New" panose="02070309020205020404" pitchFamily="49" charset="0"/>
              <a:buChar char="o"/>
            </a:pPr>
            <a:r>
              <a:rPr lang="en-US" sz="1600" dirty="0"/>
              <a:t>DICE model or Describe, Investigate, Create, and Evaluate Model</a:t>
            </a:r>
          </a:p>
          <a:p>
            <a:pPr lvl="1">
              <a:buFont typeface="Courier New" panose="02070309020205020404" pitchFamily="49" charset="0"/>
              <a:buChar char="o"/>
            </a:pPr>
            <a:r>
              <a:rPr lang="en-US" sz="1600" dirty="0"/>
              <a:t>Sexuality and intimacy Issues</a:t>
            </a:r>
          </a:p>
          <a:p>
            <a:pPr lvl="0"/>
            <a:r>
              <a:rPr lang="en-US" sz="1600" dirty="0"/>
              <a:t>Safety considerations</a:t>
            </a:r>
          </a:p>
          <a:p>
            <a:pPr lvl="1">
              <a:buFont typeface="Courier New" panose="02070309020205020404" pitchFamily="49" charset="0"/>
              <a:buChar char="o"/>
            </a:pPr>
            <a:r>
              <a:rPr lang="en-US" sz="1600" dirty="0"/>
              <a:t>Medication management</a:t>
            </a:r>
          </a:p>
          <a:p>
            <a:pPr lvl="1">
              <a:buFont typeface="Courier New" panose="02070309020205020404" pitchFamily="49" charset="0"/>
              <a:buChar char="o"/>
            </a:pPr>
            <a:r>
              <a:rPr lang="en-US" sz="1600" dirty="0"/>
              <a:t>Driving safety</a:t>
            </a:r>
          </a:p>
          <a:p>
            <a:pPr lvl="1">
              <a:buFont typeface="Courier New" panose="02070309020205020404" pitchFamily="49" charset="0"/>
              <a:buChar char="o"/>
            </a:pPr>
            <a:r>
              <a:rPr lang="en-US" sz="1600" dirty="0"/>
              <a:t>Home safety and environmental modifications</a:t>
            </a:r>
          </a:p>
          <a:p>
            <a:pPr lvl="1">
              <a:buFont typeface="Courier New" panose="02070309020205020404" pitchFamily="49" charset="0"/>
              <a:buChar char="o"/>
            </a:pPr>
            <a:r>
              <a:rPr lang="en-US" sz="1600" dirty="0"/>
              <a:t>Other safety concerns</a:t>
            </a:r>
          </a:p>
          <a:p>
            <a:pPr lvl="0"/>
            <a:r>
              <a:rPr lang="en-US" sz="1600" dirty="0"/>
              <a:t>Transitioning from home to long-term care, when needed</a:t>
            </a:r>
          </a:p>
        </p:txBody>
      </p:sp>
    </p:spTree>
    <p:extLst>
      <p:ext uri="{BB962C8B-B14F-4D97-AF65-F5344CB8AC3E}">
        <p14:creationId xmlns:p14="http://schemas.microsoft.com/office/powerpoint/2010/main" val="2349868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22376"/>
            <a:ext cx="8229600" cy="609600"/>
          </a:xfrm>
        </p:spPr>
        <p:txBody>
          <a:bodyPr>
            <a:normAutofit/>
          </a:bodyPr>
          <a:lstStyle/>
          <a:p>
            <a:pPr algn="l"/>
            <a:r>
              <a:rPr lang="en-US" sz="2800" b="1" dirty="0">
                <a:solidFill>
                  <a:schemeClr val="tx2"/>
                </a:solidFill>
              </a:rPr>
              <a:t>Middle Stage of Alzheimer’s Disease (AD)</a:t>
            </a:r>
            <a:endParaRPr lang="en-US" sz="2800" dirty="0">
              <a:solidFill>
                <a:schemeClr val="tx2"/>
              </a:solidFill>
            </a:endParaRPr>
          </a:p>
        </p:txBody>
      </p:sp>
      <p:sp>
        <p:nvSpPr>
          <p:cNvPr id="3" name="Content Placeholder 2"/>
          <p:cNvSpPr>
            <a:spLocks noGrp="1"/>
          </p:cNvSpPr>
          <p:nvPr>
            <p:ph idx="1"/>
          </p:nvPr>
        </p:nvSpPr>
        <p:spPr>
          <a:xfrm>
            <a:off x="457200" y="1463040"/>
            <a:ext cx="8229600" cy="4892040"/>
          </a:xfrm>
        </p:spPr>
        <p:txBody>
          <a:bodyPr>
            <a:noAutofit/>
          </a:bodyPr>
          <a:lstStyle/>
          <a:p>
            <a:pPr lvl="0"/>
            <a:r>
              <a:rPr lang="en-US" sz="2000" dirty="0"/>
              <a:t>Degeneration continues throughout this often prolonged phase. </a:t>
            </a:r>
          </a:p>
          <a:p>
            <a:pPr lvl="0"/>
            <a:r>
              <a:rPr lang="en-US" sz="2000" dirty="0"/>
              <a:t>Cognitive changes become more apparent in middle stage of dementia (Galvin, 2012).</a:t>
            </a:r>
          </a:p>
          <a:p>
            <a:pPr lvl="0"/>
            <a:r>
              <a:rPr lang="en-US" sz="2000" dirty="0"/>
              <a:t>Increasing neurologic damage interferes with (</a:t>
            </a:r>
            <a:r>
              <a:rPr lang="en-US" sz="2000" dirty="0" err="1"/>
              <a:t>Ortigara</a:t>
            </a:r>
            <a:r>
              <a:rPr lang="en-US" sz="2000" dirty="0"/>
              <a:t> et al., 2013):</a:t>
            </a:r>
          </a:p>
          <a:p>
            <a:pPr lvl="1">
              <a:buFont typeface="Courier New" panose="02070309020205020404" pitchFamily="49" charset="0"/>
              <a:buChar char="o"/>
            </a:pPr>
            <a:r>
              <a:rPr lang="en-US" sz="2000" dirty="0"/>
              <a:t>Cognitive abilities</a:t>
            </a:r>
          </a:p>
          <a:p>
            <a:pPr lvl="1">
              <a:buFont typeface="Courier New" panose="02070309020205020404" pitchFamily="49" charset="0"/>
              <a:buChar char="o"/>
            </a:pPr>
            <a:r>
              <a:rPr lang="en-US" sz="2000" dirty="0"/>
              <a:t>Ability to perform ADL and IADL</a:t>
            </a:r>
          </a:p>
          <a:p>
            <a:pPr lvl="1">
              <a:buFont typeface="Courier New" panose="02070309020205020404" pitchFamily="49" charset="0"/>
              <a:buChar char="o"/>
            </a:pPr>
            <a:r>
              <a:rPr lang="en-US" sz="2000" dirty="0"/>
              <a:t>Physiological functioning</a:t>
            </a:r>
          </a:p>
          <a:p>
            <a:pPr lvl="0"/>
            <a:r>
              <a:rPr lang="en-US" sz="2000" dirty="0"/>
              <a:t>Psychiatric manifestations may begin or worsen (Horning et al., 2014).</a:t>
            </a:r>
          </a:p>
          <a:p>
            <a:pPr lvl="0"/>
            <a:r>
              <a:rPr lang="en-US" sz="2000" dirty="0"/>
              <a:t>Cues can indicate transition to middle stage of AD (Galvin, 2012; </a:t>
            </a:r>
            <a:r>
              <a:rPr lang="en-US" sz="2000" dirty="0" err="1"/>
              <a:t>Ortigara</a:t>
            </a:r>
            <a:r>
              <a:rPr lang="en-US" sz="2000" dirty="0"/>
              <a:t> et al., 2013).</a:t>
            </a:r>
          </a:p>
          <a:p>
            <a:pPr lvl="0"/>
            <a:r>
              <a:rPr lang="en-US" sz="2000" dirty="0"/>
              <a:t>Safety considerations become more prominent.</a:t>
            </a:r>
          </a:p>
          <a:p>
            <a:pPr lvl="0"/>
            <a:r>
              <a:rPr lang="en-US" dirty="0"/>
              <a:t>PLwD and Down syndrome (a genetic-linked intellectual disability) have a compressed progression of Alzheimer’s and the middle stage may only last from 1 to 4 years (Prasher, 2005). </a:t>
            </a:r>
          </a:p>
        </p:txBody>
      </p:sp>
    </p:spTree>
    <p:extLst>
      <p:ext uri="{BB962C8B-B14F-4D97-AF65-F5344CB8AC3E}">
        <p14:creationId xmlns:p14="http://schemas.microsoft.com/office/powerpoint/2010/main" val="3912172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Senior Woman with Concerned Look</a:t>
            </a:r>
          </a:p>
        </p:txBody>
      </p:sp>
      <p:pic>
        <p:nvPicPr>
          <p:cNvPr id="6" name="Content Placeholder 5" descr="Photo of concerned woman resting her chin on her hand (same as photo on slide 12).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978" y="641890"/>
            <a:ext cx="7928043" cy="5282119"/>
          </a:xfrm>
        </p:spPr>
      </p:pic>
    </p:spTree>
    <p:extLst>
      <p:ext uri="{BB962C8B-B14F-4D97-AF65-F5344CB8AC3E}">
        <p14:creationId xmlns:p14="http://schemas.microsoft.com/office/powerpoint/2010/main" val="3785028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680"/>
            <a:ext cx="8229600" cy="274638"/>
          </a:xfrm>
        </p:spPr>
        <p:txBody>
          <a:bodyPr>
            <a:noAutofit/>
          </a:bodyPr>
          <a:lstStyle/>
          <a:p>
            <a:pPr algn="l"/>
            <a:r>
              <a:rPr lang="en-US" sz="2800" b="1" dirty="0">
                <a:solidFill>
                  <a:schemeClr val="tx2"/>
                </a:solidFill>
              </a:rPr>
              <a:t>Middle Stage of Vascular Dementia (</a:t>
            </a:r>
            <a:r>
              <a:rPr lang="en-US" sz="2800" b="1" dirty="0" err="1">
                <a:solidFill>
                  <a:schemeClr val="tx2"/>
                </a:solidFill>
              </a:rPr>
              <a:t>VaD</a:t>
            </a:r>
            <a:r>
              <a:rPr lang="en-US" sz="2800" b="1" dirty="0">
                <a:solidFill>
                  <a:schemeClr val="tx2"/>
                </a:solidFill>
              </a:rPr>
              <a:t>)</a:t>
            </a:r>
            <a:endParaRPr lang="en-US" sz="2800" dirty="0">
              <a:solidFill>
                <a:schemeClr val="tx2"/>
              </a:solidFill>
            </a:endParaRPr>
          </a:p>
        </p:txBody>
      </p:sp>
      <p:sp>
        <p:nvSpPr>
          <p:cNvPr id="3" name="Content Placeholder 2"/>
          <p:cNvSpPr>
            <a:spLocks noGrp="1"/>
          </p:cNvSpPr>
          <p:nvPr>
            <p:ph idx="1"/>
          </p:nvPr>
        </p:nvSpPr>
        <p:spPr>
          <a:xfrm>
            <a:off x="457200" y="1463040"/>
            <a:ext cx="8229600" cy="2929128"/>
          </a:xfrm>
        </p:spPr>
        <p:txBody>
          <a:bodyPr>
            <a:normAutofit fontScale="85000" lnSpcReduction="10000"/>
          </a:bodyPr>
          <a:lstStyle/>
          <a:p>
            <a:pPr lvl="0"/>
            <a:r>
              <a:rPr lang="en-US" sz="2400" dirty="0"/>
              <a:t>As </a:t>
            </a:r>
            <a:r>
              <a:rPr lang="en-US" sz="2400" dirty="0" err="1"/>
              <a:t>VaD</a:t>
            </a:r>
            <a:r>
              <a:rPr lang="en-US" sz="2400" dirty="0"/>
              <a:t> progresses, symptoms become more similar to those of Alzheimer’s disease (</a:t>
            </a:r>
            <a:r>
              <a:rPr lang="en-US" sz="2400" dirty="0" err="1"/>
              <a:t>Gorelick</a:t>
            </a:r>
            <a:r>
              <a:rPr lang="en-US" sz="2400" dirty="0"/>
              <a:t> et al., 2013; </a:t>
            </a:r>
            <a:r>
              <a:rPr lang="en-US" sz="2400" dirty="0" err="1"/>
              <a:t>Sahathevan</a:t>
            </a:r>
            <a:r>
              <a:rPr lang="en-US" sz="2400" dirty="0"/>
              <a:t> et al., 2012):</a:t>
            </a:r>
          </a:p>
          <a:p>
            <a:pPr lvl="1">
              <a:buFont typeface="Courier New" panose="02070309020205020404" pitchFamily="49" charset="0"/>
              <a:buChar char="o"/>
            </a:pPr>
            <a:r>
              <a:rPr lang="en-US" sz="2400" dirty="0"/>
              <a:t>Initially: cognitive impairments, physical limitations, affective changes</a:t>
            </a:r>
          </a:p>
          <a:p>
            <a:pPr lvl="1">
              <a:buFont typeface="Courier New" panose="02070309020205020404" pitchFamily="49" charset="0"/>
              <a:buChar char="o"/>
            </a:pPr>
            <a:r>
              <a:rPr lang="en-US" sz="2400" dirty="0"/>
              <a:t>Middle stage of </a:t>
            </a:r>
            <a:r>
              <a:rPr lang="en-US" sz="2400" dirty="0" err="1"/>
              <a:t>VaD</a:t>
            </a:r>
            <a:r>
              <a:rPr lang="en-US" sz="2400" dirty="0"/>
              <a:t>: increasing memory and cognitive symptoms</a:t>
            </a:r>
          </a:p>
          <a:p>
            <a:pPr lvl="1">
              <a:buFont typeface="Courier New" panose="02070309020205020404" pitchFamily="49" charset="0"/>
              <a:buChar char="o"/>
            </a:pPr>
            <a:r>
              <a:rPr lang="en-US" sz="2400" dirty="0"/>
              <a:t>Symptoms determined by location/extent of brain damage</a:t>
            </a:r>
          </a:p>
          <a:p>
            <a:pPr lvl="0"/>
            <a:r>
              <a:rPr lang="en-US" sz="2400" dirty="0"/>
              <a:t>Different rates of progression between subcortical versus stroke-related vascular dementia (</a:t>
            </a:r>
            <a:r>
              <a:rPr lang="en-US" sz="2400" dirty="0" err="1"/>
              <a:t>Roh</a:t>
            </a:r>
            <a:r>
              <a:rPr lang="en-US" sz="2400" dirty="0"/>
              <a:t> &amp; Lee, 2014)</a:t>
            </a:r>
          </a:p>
          <a:p>
            <a:pPr lvl="0"/>
            <a:r>
              <a:rPr lang="en-US" sz="2400" dirty="0"/>
              <a:t>Shortened life expectancy:  approximately 5 years after symptom onset (Wolfson et al., 2001)</a:t>
            </a:r>
          </a:p>
        </p:txBody>
      </p:sp>
    </p:spTree>
    <p:extLst>
      <p:ext uri="{BB962C8B-B14F-4D97-AF65-F5344CB8AC3E}">
        <p14:creationId xmlns:p14="http://schemas.microsoft.com/office/powerpoint/2010/main" val="3383249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0762"/>
            <a:ext cx="8229600" cy="640398"/>
          </a:xfrm>
        </p:spPr>
        <p:txBody>
          <a:bodyPr>
            <a:noAutofit/>
          </a:bodyPr>
          <a:lstStyle/>
          <a:p>
            <a:pPr algn="l"/>
            <a:r>
              <a:rPr lang="en-US" sz="2800" b="1" dirty="0">
                <a:solidFill>
                  <a:schemeClr val="tx2"/>
                </a:solidFill>
              </a:rPr>
              <a:t>Middle Stage of </a:t>
            </a:r>
            <a:r>
              <a:rPr lang="en-US" sz="2800" b="1" dirty="0" err="1">
                <a:solidFill>
                  <a:schemeClr val="tx2"/>
                </a:solidFill>
              </a:rPr>
              <a:t>Lewy</a:t>
            </a:r>
            <a:r>
              <a:rPr lang="en-US" sz="2800" b="1" dirty="0">
                <a:solidFill>
                  <a:schemeClr val="tx2"/>
                </a:solidFill>
              </a:rPr>
              <a:t> Body Dementia (LBD): Including DLB and PDD </a:t>
            </a:r>
            <a:endParaRPr lang="en-US" sz="2800" dirty="0">
              <a:solidFill>
                <a:schemeClr val="tx2"/>
              </a:solidFill>
            </a:endParaRPr>
          </a:p>
        </p:txBody>
      </p:sp>
      <p:sp>
        <p:nvSpPr>
          <p:cNvPr id="3" name="Content Placeholder 2"/>
          <p:cNvSpPr>
            <a:spLocks noGrp="1"/>
          </p:cNvSpPr>
          <p:nvPr>
            <p:ph idx="1"/>
          </p:nvPr>
        </p:nvSpPr>
        <p:spPr>
          <a:xfrm>
            <a:off x="457200" y="1981201"/>
            <a:ext cx="8229600" cy="3581399"/>
          </a:xfrm>
        </p:spPr>
        <p:txBody>
          <a:bodyPr>
            <a:noAutofit/>
          </a:bodyPr>
          <a:lstStyle/>
          <a:p>
            <a:pPr lvl="0"/>
            <a:r>
              <a:rPr lang="en-US" sz="2000" dirty="0"/>
              <a:t>Cognitive deterioration less consistent versus Alzheimer’s disease </a:t>
            </a:r>
            <a:br>
              <a:rPr lang="en-US" sz="2000" dirty="0"/>
            </a:br>
            <a:r>
              <a:rPr lang="en-US" sz="2000" dirty="0"/>
              <a:t>(</a:t>
            </a:r>
            <a:r>
              <a:rPr lang="en-US" sz="2000" dirty="0" err="1"/>
              <a:t>Breitve</a:t>
            </a:r>
            <a:r>
              <a:rPr lang="en-US" sz="2000" dirty="0"/>
              <a:t> et al., 2014)</a:t>
            </a:r>
          </a:p>
          <a:p>
            <a:pPr lvl="0"/>
            <a:r>
              <a:rPr lang="en-US" sz="2000" dirty="0"/>
              <a:t>Manifestations: (LBDA, </a:t>
            </a:r>
            <a:r>
              <a:rPr lang="en-US" sz="2000" dirty="0" err="1"/>
              <a:t>n.d.</a:t>
            </a:r>
            <a:r>
              <a:rPr lang="en-US" sz="2000" dirty="0"/>
              <a:t>; Mayo Clinic, 2017)</a:t>
            </a:r>
          </a:p>
          <a:p>
            <a:pPr lvl="1">
              <a:buFont typeface="Courier New" panose="02070309020205020404" pitchFamily="49" charset="0"/>
              <a:buChar char="o"/>
            </a:pPr>
            <a:r>
              <a:rPr lang="en-US" sz="2000" dirty="0"/>
              <a:t>Impaired thinking</a:t>
            </a:r>
          </a:p>
          <a:p>
            <a:pPr lvl="1">
              <a:buFont typeface="Courier New" panose="02070309020205020404" pitchFamily="49" charset="0"/>
              <a:buChar char="o"/>
            </a:pPr>
            <a:r>
              <a:rPr lang="en-US" sz="2000" dirty="0"/>
              <a:t>Parkinsonian movement impairments</a:t>
            </a:r>
          </a:p>
          <a:p>
            <a:pPr lvl="1">
              <a:buFont typeface="Courier New" panose="02070309020205020404" pitchFamily="49" charset="0"/>
              <a:buChar char="o"/>
            </a:pPr>
            <a:r>
              <a:rPr lang="en-US" sz="2000" dirty="0"/>
              <a:t>Visual hallucinations (Goldman et al., 2014)</a:t>
            </a:r>
          </a:p>
          <a:p>
            <a:pPr lvl="1">
              <a:buFont typeface="Courier New" panose="02070309020205020404" pitchFamily="49" charset="0"/>
              <a:buChar char="o"/>
            </a:pPr>
            <a:r>
              <a:rPr lang="en-US" sz="2000" dirty="0"/>
              <a:t>Deterioration of language skills  </a:t>
            </a:r>
          </a:p>
          <a:p>
            <a:pPr lvl="1">
              <a:buFont typeface="Courier New" panose="02070309020205020404" pitchFamily="49" charset="0"/>
              <a:buChar char="o"/>
            </a:pPr>
            <a:r>
              <a:rPr lang="en-US" sz="2000" dirty="0"/>
              <a:t>Sleep disorders</a:t>
            </a:r>
          </a:p>
          <a:p>
            <a:pPr lvl="1">
              <a:buFont typeface="Courier New" panose="02070309020205020404" pitchFamily="49" charset="0"/>
              <a:buChar char="o"/>
            </a:pPr>
            <a:r>
              <a:rPr lang="en-US" sz="2000" dirty="0"/>
              <a:t>Behavioral/mood symptoms</a:t>
            </a:r>
          </a:p>
          <a:p>
            <a:pPr lvl="1">
              <a:buFont typeface="Courier New" panose="02070309020205020404" pitchFamily="49" charset="0"/>
              <a:buChar char="o"/>
            </a:pPr>
            <a:r>
              <a:rPr lang="en-US" sz="2000" dirty="0"/>
              <a:t>Alterations in autonomic body functions</a:t>
            </a:r>
          </a:p>
        </p:txBody>
      </p:sp>
    </p:spTree>
    <p:extLst>
      <p:ext uri="{BB962C8B-B14F-4D97-AF65-F5344CB8AC3E}">
        <p14:creationId xmlns:p14="http://schemas.microsoft.com/office/powerpoint/2010/main" val="83523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877824"/>
            <a:ext cx="8229600" cy="274638"/>
          </a:xfrm>
        </p:spPr>
        <p:txBody>
          <a:bodyPr>
            <a:noAutofit/>
          </a:bodyPr>
          <a:lstStyle/>
          <a:p>
            <a:pPr algn="l"/>
            <a:r>
              <a:rPr lang="en-US" sz="2800" b="1" dirty="0">
                <a:solidFill>
                  <a:schemeClr val="tx2"/>
                </a:solidFill>
              </a:rPr>
              <a:t>Frontotemporal Degeneration (FTD)</a:t>
            </a:r>
            <a:endParaRPr lang="en-US" sz="2800" dirty="0">
              <a:solidFill>
                <a:schemeClr val="tx2"/>
              </a:solidFill>
            </a:endParaRPr>
          </a:p>
        </p:txBody>
      </p:sp>
      <p:sp>
        <p:nvSpPr>
          <p:cNvPr id="3" name="Content Placeholder 2"/>
          <p:cNvSpPr>
            <a:spLocks noGrp="1"/>
          </p:cNvSpPr>
          <p:nvPr>
            <p:ph idx="1"/>
          </p:nvPr>
        </p:nvSpPr>
        <p:spPr>
          <a:xfrm>
            <a:off x="502920" y="1463040"/>
            <a:ext cx="8229600" cy="3310128"/>
          </a:xfrm>
        </p:spPr>
        <p:txBody>
          <a:bodyPr>
            <a:normAutofit/>
          </a:bodyPr>
          <a:lstStyle/>
          <a:p>
            <a:pPr lvl="0"/>
            <a:r>
              <a:rPr lang="en-US" sz="2000" dirty="0"/>
              <a:t>Impairments progress over time; types and rate depend on the individual.</a:t>
            </a:r>
          </a:p>
          <a:p>
            <a:pPr lvl="0"/>
            <a:r>
              <a:rPr lang="en-US" sz="2000" dirty="0"/>
              <a:t>Characteristic manifestations include (</a:t>
            </a:r>
            <a:r>
              <a:rPr lang="en-US" sz="2000" dirty="0" err="1"/>
              <a:t>Mioshi</a:t>
            </a:r>
            <a:r>
              <a:rPr lang="en-US" sz="2000" dirty="0"/>
              <a:t> et al., 2010; NIA, 2017c; </a:t>
            </a:r>
            <a:r>
              <a:rPr lang="en-US" sz="2000" dirty="0" err="1"/>
              <a:t>Piguet</a:t>
            </a:r>
            <a:r>
              <a:rPr lang="en-US" sz="2000" dirty="0"/>
              <a:t> et al., 2011):</a:t>
            </a:r>
          </a:p>
          <a:p>
            <a:pPr lvl="1">
              <a:buFont typeface="Courier New" panose="02070309020205020404" pitchFamily="49" charset="0"/>
              <a:buChar char="o"/>
            </a:pPr>
            <a:r>
              <a:rPr lang="en-US" sz="2000" dirty="0"/>
              <a:t>Behavioral variant FTD (</a:t>
            </a:r>
            <a:r>
              <a:rPr lang="en-US" sz="2000" dirty="0" err="1"/>
              <a:t>bvFTD</a:t>
            </a:r>
            <a:r>
              <a:rPr lang="en-US" sz="2000" dirty="0"/>
              <a:t>)</a:t>
            </a:r>
          </a:p>
          <a:p>
            <a:pPr lvl="1">
              <a:buFont typeface="Courier New" panose="02070309020205020404" pitchFamily="49" charset="0"/>
              <a:buChar char="o"/>
            </a:pPr>
            <a:r>
              <a:rPr lang="en-US" sz="2000" dirty="0"/>
              <a:t>Language subtypes (primary progressive aphasia)</a:t>
            </a:r>
          </a:p>
          <a:p>
            <a:pPr lvl="1">
              <a:buFont typeface="Courier New" panose="02070309020205020404" pitchFamily="49" charset="0"/>
              <a:buChar char="o"/>
            </a:pPr>
            <a:r>
              <a:rPr lang="en-US" sz="2000" dirty="0"/>
              <a:t>FTD with motor decline (</a:t>
            </a:r>
            <a:r>
              <a:rPr lang="en-US" sz="2000" dirty="0" err="1"/>
              <a:t>corticobasal</a:t>
            </a:r>
            <a:r>
              <a:rPr lang="en-US" sz="2000" dirty="0"/>
              <a:t> syndrome, progressive </a:t>
            </a:r>
            <a:r>
              <a:rPr lang="en-US" sz="2000" dirty="0" err="1"/>
              <a:t>supranuclear</a:t>
            </a:r>
            <a:r>
              <a:rPr lang="en-US" sz="2000" dirty="0"/>
              <a:t> palsy) (NIA, 2017c)</a:t>
            </a:r>
          </a:p>
          <a:p>
            <a:pPr marL="347472" lvl="1" indent="-347472">
              <a:buFont typeface="Arial" panose="020B0604020202020204" pitchFamily="34" charset="0"/>
              <a:buChar char="•"/>
            </a:pPr>
            <a:r>
              <a:rPr lang="en-US" dirty="0"/>
              <a:t>Eventually, muscular deterioration from FTD results in difficulties swallowing and chewing.</a:t>
            </a:r>
            <a:endParaRPr lang="en-US" sz="2000" dirty="0"/>
          </a:p>
        </p:txBody>
      </p:sp>
    </p:spTree>
    <p:extLst>
      <p:ext uri="{BB962C8B-B14F-4D97-AF65-F5344CB8AC3E}">
        <p14:creationId xmlns:p14="http://schemas.microsoft.com/office/powerpoint/2010/main" val="373081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1"/>
            <a:ext cx="7153564" cy="523220"/>
          </a:xfrm>
        </p:spPr>
        <p:txBody>
          <a:bodyPr/>
          <a:lstStyle/>
          <a:p>
            <a:r>
              <a:rPr lang="en-US" dirty="0"/>
              <a:t>Outline</a:t>
            </a:r>
            <a:r>
              <a:rPr lang="en-US" sz="600" dirty="0">
                <a:solidFill>
                  <a:schemeClr val="bg1"/>
                </a:solidFill>
              </a:rPr>
              <a:t> 4 - Managing common symptoms and manifestations of middle stage of dementia - </a:t>
            </a:r>
            <a:r>
              <a:rPr lang="en-US" sz="600" b="1" kern="1200" dirty="0">
                <a:solidFill>
                  <a:schemeClr val="bg1"/>
                </a:solidFill>
                <a:effectLst/>
              </a:rPr>
              <a:t>Behavioral and psychological manifestations of dementia (BPSD)</a:t>
            </a:r>
            <a:endParaRPr lang="en-US" sz="600" dirty="0">
              <a:solidFill>
                <a:schemeClr val="bg1"/>
              </a:solidFill>
            </a:endParaRPr>
          </a:p>
        </p:txBody>
      </p:sp>
      <p:pic>
        <p:nvPicPr>
          <p:cNvPr id="11" name="Picture Placeholder 10" descr="Thumbnail photo of a person wearing medical scrubs holding an older person's hands."/>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351" b="8351"/>
          <a:stretch>
            <a:fillRect/>
          </a:stretch>
        </p:blipFill>
        <p:spPr/>
      </p:pic>
      <p:sp>
        <p:nvSpPr>
          <p:cNvPr id="7" name="Rectangle 6" descr="Rectangle box highlighting &quot;Managing common symptoms and manifestations of middle-stage dementia.&quot;">
            <a:extLst>
              <a:ext uri="{FF2B5EF4-FFF2-40B4-BE49-F238E27FC236}">
                <a16:creationId xmlns:a16="http://schemas.microsoft.com/office/drawing/2014/main" id="{6FE7E86D-1367-4808-9120-2068F59AE133}"/>
              </a:ext>
            </a:extLst>
          </p:cNvPr>
          <p:cNvSpPr/>
          <p:nvPr/>
        </p:nvSpPr>
        <p:spPr>
          <a:xfrm>
            <a:off x="-7666" y="3566158"/>
            <a:ext cx="9144000" cy="322028"/>
          </a:xfrm>
          <a:prstGeom prst="rect">
            <a:avLst/>
          </a:prstGeom>
          <a:solidFill>
            <a:srgbClr val="7A29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90768758-C26A-4FF5-80FA-146EA5DBE90E}"/>
              </a:ext>
            </a:extLst>
          </p:cNvPr>
          <p:cNvSpPr>
            <a:spLocks noGrp="1"/>
          </p:cNvSpPr>
          <p:nvPr>
            <p:ph idx="1"/>
          </p:nvPr>
        </p:nvSpPr>
        <p:spPr>
          <a:xfrm>
            <a:off x="457200" y="1560945"/>
            <a:ext cx="8229600" cy="5016758"/>
          </a:xfrm>
        </p:spPr>
        <p:txBody>
          <a:bodyPr/>
          <a:lstStyle/>
          <a:p>
            <a:pPr lvl="0"/>
            <a:r>
              <a:rPr lang="en-US" sz="1600" dirty="0"/>
              <a:t>Clinical manifestations of middle stage of dementias</a:t>
            </a:r>
          </a:p>
          <a:p>
            <a:pPr lvl="1">
              <a:buFont typeface="Courier New" panose="02070309020205020404" pitchFamily="49" charset="0"/>
              <a:buChar char="o"/>
            </a:pPr>
            <a:r>
              <a:rPr lang="en-US" sz="1600" dirty="0"/>
              <a:t>Overview</a:t>
            </a:r>
          </a:p>
          <a:p>
            <a:pPr lvl="1">
              <a:buFont typeface="Courier New" panose="02070309020205020404" pitchFamily="49" charset="0"/>
              <a:buChar char="o"/>
            </a:pPr>
            <a:r>
              <a:rPr lang="en-US" sz="1600" dirty="0"/>
              <a:t>Alzheimer’s disease and related dementias</a:t>
            </a:r>
          </a:p>
          <a:p>
            <a:pPr lvl="2">
              <a:spcBef>
                <a:spcPts val="10"/>
              </a:spcBef>
            </a:pPr>
            <a:r>
              <a:rPr lang="en-US" sz="1600" dirty="0"/>
              <a:t>Alzheimer’s disease (AD)</a:t>
            </a:r>
          </a:p>
          <a:p>
            <a:pPr lvl="2"/>
            <a:r>
              <a:rPr lang="en-US" sz="1600" dirty="0"/>
              <a:t>Vascular dementia (</a:t>
            </a:r>
            <a:r>
              <a:rPr lang="en-US" sz="1600" dirty="0" err="1"/>
              <a:t>VaD</a:t>
            </a:r>
            <a:r>
              <a:rPr lang="en-US" sz="1600" dirty="0"/>
              <a:t>)</a:t>
            </a:r>
          </a:p>
          <a:p>
            <a:pPr lvl="2"/>
            <a:r>
              <a:rPr lang="en-US" sz="1600" dirty="0"/>
              <a:t>Lewy body dementia (LBD) </a:t>
            </a:r>
          </a:p>
          <a:p>
            <a:pPr lvl="2"/>
            <a:r>
              <a:rPr lang="en-US" sz="1600" dirty="0"/>
              <a:t>Frontotemporal degeneration (FTD)</a:t>
            </a:r>
            <a:endParaRPr lang="en-US" sz="1600" dirty="0">
              <a:solidFill>
                <a:schemeClr val="bg1"/>
              </a:solidFill>
            </a:endParaRPr>
          </a:p>
          <a:p>
            <a:pPr lvl="0"/>
            <a:r>
              <a:rPr lang="en-US" sz="1600" dirty="0">
                <a:solidFill>
                  <a:schemeClr val="bg1"/>
                </a:solidFill>
              </a:rPr>
              <a:t>Managing common symptoms and manifestations of middle stage of dementia</a:t>
            </a:r>
          </a:p>
          <a:p>
            <a:pPr lvl="1">
              <a:buFont typeface="Courier New" panose="02070309020205020404" pitchFamily="49" charset="0"/>
              <a:buChar char="o"/>
            </a:pPr>
            <a:r>
              <a:rPr lang="en-US" sz="1600" dirty="0"/>
              <a:t>Behavioral and psychological manifestations of dementia (BPSD)</a:t>
            </a:r>
          </a:p>
          <a:p>
            <a:pPr lvl="1">
              <a:buFont typeface="Courier New" panose="02070309020205020404" pitchFamily="49" charset="0"/>
              <a:buChar char="o"/>
            </a:pPr>
            <a:r>
              <a:rPr lang="en-US" sz="1600" dirty="0"/>
              <a:t>DICE model or Describe, Investigate, Create, and Evaluate Model</a:t>
            </a:r>
          </a:p>
          <a:p>
            <a:pPr lvl="1">
              <a:buFont typeface="Courier New" panose="02070309020205020404" pitchFamily="49" charset="0"/>
              <a:buChar char="o"/>
            </a:pPr>
            <a:r>
              <a:rPr lang="en-US" sz="1600" dirty="0"/>
              <a:t>Sexuality and intimacy Issues</a:t>
            </a:r>
          </a:p>
          <a:p>
            <a:pPr lvl="0"/>
            <a:r>
              <a:rPr lang="en-US" sz="1600" dirty="0"/>
              <a:t>Safety considerations</a:t>
            </a:r>
          </a:p>
          <a:p>
            <a:pPr lvl="1">
              <a:buFont typeface="Courier New" panose="02070309020205020404" pitchFamily="49" charset="0"/>
              <a:buChar char="o"/>
            </a:pPr>
            <a:r>
              <a:rPr lang="en-US" sz="1600" dirty="0"/>
              <a:t>Medication management</a:t>
            </a:r>
          </a:p>
          <a:p>
            <a:pPr lvl="1">
              <a:buFont typeface="Courier New" panose="02070309020205020404" pitchFamily="49" charset="0"/>
              <a:buChar char="o"/>
            </a:pPr>
            <a:r>
              <a:rPr lang="en-US" sz="1600" dirty="0"/>
              <a:t>Driving safety</a:t>
            </a:r>
          </a:p>
          <a:p>
            <a:pPr lvl="1">
              <a:buFont typeface="Courier New" panose="02070309020205020404" pitchFamily="49" charset="0"/>
              <a:buChar char="o"/>
            </a:pPr>
            <a:r>
              <a:rPr lang="en-US" sz="1600" dirty="0"/>
              <a:t>Home safety and environmental modifications</a:t>
            </a:r>
          </a:p>
          <a:p>
            <a:pPr lvl="1">
              <a:buFont typeface="Courier New" panose="02070309020205020404" pitchFamily="49" charset="0"/>
              <a:buChar char="o"/>
            </a:pPr>
            <a:r>
              <a:rPr lang="en-US" sz="1600" dirty="0"/>
              <a:t>Other safety concerns</a:t>
            </a:r>
          </a:p>
          <a:p>
            <a:pPr lvl="0"/>
            <a:r>
              <a:rPr lang="en-US" sz="1600" dirty="0"/>
              <a:t>Transitioning from home to long-term care, when needed</a:t>
            </a:r>
            <a:endParaRPr lang="en-US" dirty="0"/>
          </a:p>
        </p:txBody>
      </p:sp>
    </p:spTree>
    <p:extLst>
      <p:ext uri="{BB962C8B-B14F-4D97-AF65-F5344CB8AC3E}">
        <p14:creationId xmlns:p14="http://schemas.microsoft.com/office/powerpoint/2010/main" val="194991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16280"/>
          </a:xfrm>
        </p:spPr>
        <p:txBody>
          <a:bodyPr>
            <a:noAutofit/>
          </a:bodyPr>
          <a:lstStyle/>
          <a:p>
            <a:pPr algn="l"/>
            <a:r>
              <a:rPr lang="en-US" sz="2800" b="1" dirty="0">
                <a:solidFill>
                  <a:schemeClr val="tx2"/>
                </a:solidFill>
              </a:rPr>
              <a:t>Behavioral and Psychological Symptoms of Dementia (BPSD) </a:t>
            </a:r>
            <a:endParaRPr lang="en-US" sz="2800" dirty="0">
              <a:solidFill>
                <a:schemeClr val="tx2"/>
              </a:solidFill>
            </a:endParaRPr>
          </a:p>
        </p:txBody>
      </p:sp>
      <p:sp>
        <p:nvSpPr>
          <p:cNvPr id="3" name="Content Placeholder 2"/>
          <p:cNvSpPr>
            <a:spLocks noGrp="1"/>
          </p:cNvSpPr>
          <p:nvPr>
            <p:ph idx="1"/>
          </p:nvPr>
        </p:nvSpPr>
        <p:spPr>
          <a:xfrm>
            <a:off x="457200" y="1981200"/>
            <a:ext cx="8229600" cy="3398520"/>
          </a:xfrm>
        </p:spPr>
        <p:txBody>
          <a:bodyPr>
            <a:normAutofit/>
          </a:bodyPr>
          <a:lstStyle/>
          <a:p>
            <a:pPr lvl="0"/>
            <a:r>
              <a:rPr lang="en-US" sz="2000" dirty="0"/>
              <a:t>Common symptoms include (Desai et al., 2012; Kales et al., 2015):</a:t>
            </a:r>
          </a:p>
          <a:p>
            <a:pPr lvl="1">
              <a:buFont typeface="Courier New" panose="02070309020205020404" pitchFamily="49" charset="0"/>
              <a:buChar char="o"/>
            </a:pPr>
            <a:r>
              <a:rPr lang="en-US" sz="2000" dirty="0"/>
              <a:t>Mood disorders</a:t>
            </a:r>
          </a:p>
          <a:p>
            <a:pPr lvl="1">
              <a:buFont typeface="Courier New" panose="02070309020205020404" pitchFamily="49" charset="0"/>
              <a:buChar char="o"/>
            </a:pPr>
            <a:r>
              <a:rPr lang="en-US" sz="2000" dirty="0"/>
              <a:t>Sleep disorders</a:t>
            </a:r>
          </a:p>
          <a:p>
            <a:pPr lvl="1">
              <a:buFont typeface="Courier New" panose="02070309020205020404" pitchFamily="49" charset="0"/>
              <a:buChar char="o"/>
            </a:pPr>
            <a:r>
              <a:rPr lang="en-US" sz="2000" dirty="0"/>
              <a:t>Psychotic symptoms</a:t>
            </a:r>
          </a:p>
          <a:p>
            <a:pPr lvl="1">
              <a:buFont typeface="Courier New" panose="02070309020205020404" pitchFamily="49" charset="0"/>
              <a:buChar char="o"/>
            </a:pPr>
            <a:r>
              <a:rPr lang="en-US" sz="2000" dirty="0"/>
              <a:t>Agitation</a:t>
            </a:r>
          </a:p>
          <a:p>
            <a:pPr lvl="0"/>
            <a:r>
              <a:rPr lang="en-US" sz="2000" dirty="0"/>
              <a:t> These are predominantly caused by progressive damage to brain (Desai et al., 2012; Kales et al., 2015).</a:t>
            </a:r>
          </a:p>
          <a:p>
            <a:pPr lvl="0"/>
            <a:r>
              <a:rPr lang="en-US" dirty="0"/>
              <a:t>Persons living with dementia and intellectual disability experience many of same significant BPSDs as other PLwD (Dodd et al., 2017).</a:t>
            </a:r>
          </a:p>
        </p:txBody>
      </p:sp>
    </p:spTree>
    <p:extLst>
      <p:ext uri="{BB962C8B-B14F-4D97-AF65-F5344CB8AC3E}">
        <p14:creationId xmlns:p14="http://schemas.microsoft.com/office/powerpoint/2010/main" val="362070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schemeClr val="tx2"/>
                </a:solidFill>
              </a:rPr>
              <a:t>Copyright Language</a:t>
            </a:r>
            <a:r>
              <a:rPr lang="en-US" dirty="0"/>
              <a:t>	 </a:t>
            </a:r>
            <a:endParaRPr lang="en-US" sz="2800" b="1" dirty="0">
              <a:solidFill>
                <a:schemeClr val="tx2"/>
              </a:solidFill>
            </a:endParaRPr>
          </a:p>
        </p:txBody>
      </p:sp>
      <p:sp>
        <p:nvSpPr>
          <p:cNvPr id="6" name="Content Placeholder 2"/>
          <p:cNvSpPr>
            <a:spLocks noGrp="1"/>
          </p:cNvSpPr>
          <p:nvPr>
            <p:ph idx="1"/>
          </p:nvPr>
        </p:nvSpPr>
        <p:spPr/>
        <p:txBody>
          <a:bodyPr>
            <a:normAutofit/>
          </a:bodyPr>
          <a:lstStyle/>
          <a:p>
            <a:r>
              <a:rPr lang="en-US" sz="2000" dirty="0"/>
              <a:t>We purchased the images for Modules 1-12 from iStock by Getty. </a:t>
            </a:r>
          </a:p>
          <a:p>
            <a:r>
              <a:rPr lang="en-US" dirty="0"/>
              <a:t>We accessed t</a:t>
            </a:r>
            <a:r>
              <a:rPr lang="en-US" sz="2000" dirty="0"/>
              <a:t>he images for Modules 13-16 using </a:t>
            </a:r>
            <a:r>
              <a:rPr lang="en-US" dirty="0">
                <a:hlinkClick r:id="rId3"/>
              </a:rPr>
              <a:t>Google Find Free-to-Use Images</a:t>
            </a:r>
            <a:endParaRPr lang="en-US" sz="2000" dirty="0"/>
          </a:p>
        </p:txBody>
      </p:sp>
    </p:spTree>
    <p:extLst>
      <p:ext uri="{BB962C8B-B14F-4D97-AF65-F5344CB8AC3E}">
        <p14:creationId xmlns:p14="http://schemas.microsoft.com/office/powerpoint/2010/main" val="1717579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Senior with Medical</a:t>
            </a:r>
            <a:r>
              <a:rPr lang="en-US" baseline="0" dirty="0"/>
              <a:t> Attendant</a:t>
            </a:r>
            <a:endParaRPr lang="en-US" dirty="0"/>
          </a:p>
        </p:txBody>
      </p:sp>
      <p:pic>
        <p:nvPicPr>
          <p:cNvPr id="6" name="Content Placeholder 5" descr="Thumbnail photo of a person wearing medical scrubs holding an older person's hands (same as photo on slide 18).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978" y="641890"/>
            <a:ext cx="7928043" cy="5282119"/>
          </a:xfrm>
        </p:spPr>
      </p:pic>
    </p:spTree>
    <p:extLst>
      <p:ext uri="{BB962C8B-B14F-4D97-AF65-F5344CB8AC3E}">
        <p14:creationId xmlns:p14="http://schemas.microsoft.com/office/powerpoint/2010/main" val="166177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Assessing for BPSD</a:t>
            </a:r>
            <a:endParaRPr lang="en-US" sz="2800" dirty="0">
              <a:solidFill>
                <a:schemeClr val="tx2"/>
              </a:solidFill>
            </a:endParaRPr>
          </a:p>
        </p:txBody>
      </p:sp>
      <p:sp>
        <p:nvSpPr>
          <p:cNvPr id="3" name="Content Placeholder 2"/>
          <p:cNvSpPr>
            <a:spLocks noGrp="1"/>
          </p:cNvSpPr>
          <p:nvPr>
            <p:ph idx="1"/>
          </p:nvPr>
        </p:nvSpPr>
        <p:spPr>
          <a:xfrm>
            <a:off x="457200" y="1463040"/>
            <a:ext cx="8229600" cy="3947160"/>
          </a:xfrm>
        </p:spPr>
        <p:txBody>
          <a:bodyPr>
            <a:normAutofit lnSpcReduction="10000"/>
          </a:bodyPr>
          <a:lstStyle/>
          <a:p>
            <a:pPr lvl="0"/>
            <a:r>
              <a:rPr lang="en-US" sz="2000" dirty="0"/>
              <a:t>PLwD are typically not screened for BPSD in primary care (</a:t>
            </a:r>
            <a:r>
              <a:rPr lang="en-US" sz="2000" dirty="0" err="1"/>
              <a:t>Gitlin</a:t>
            </a:r>
            <a:r>
              <a:rPr lang="en-US" sz="2000" dirty="0"/>
              <a:t> et al., 2012).</a:t>
            </a:r>
          </a:p>
          <a:p>
            <a:pPr lvl="0"/>
            <a:r>
              <a:rPr lang="en-US" sz="2000" dirty="0"/>
              <a:t>Underlying cause of BPSD must be identified (</a:t>
            </a:r>
            <a:r>
              <a:rPr lang="en-US" sz="2000" dirty="0" err="1"/>
              <a:t>Azermai</a:t>
            </a:r>
            <a:r>
              <a:rPr lang="en-US" sz="2000" dirty="0"/>
              <a:t>, 2015; Desai et al., 2012; Kales et al., 2015).</a:t>
            </a:r>
          </a:p>
          <a:p>
            <a:pPr lvl="0"/>
            <a:r>
              <a:rPr lang="en-US" sz="2000" dirty="0"/>
              <a:t>A comprehensive and systematic assessment approach is needed (Desai et al., 2012; Kales et al., 2015):</a:t>
            </a:r>
          </a:p>
          <a:p>
            <a:pPr lvl="1">
              <a:buFont typeface="Courier New" panose="02070309020205020404" pitchFamily="49" charset="0"/>
              <a:buChar char="o"/>
            </a:pPr>
            <a:r>
              <a:rPr lang="en-US" sz="2000" dirty="0"/>
              <a:t>Many assessment tools are available (</a:t>
            </a:r>
            <a:r>
              <a:rPr lang="en-US" sz="2000" dirty="0" err="1"/>
              <a:t>Azermai</a:t>
            </a:r>
            <a:r>
              <a:rPr lang="en-US" sz="2000" dirty="0"/>
              <a:t> et al., 2015).</a:t>
            </a:r>
          </a:p>
          <a:p>
            <a:pPr lvl="1">
              <a:buFont typeface="Courier New" panose="02070309020205020404" pitchFamily="49" charset="0"/>
              <a:buChar char="o"/>
            </a:pPr>
            <a:r>
              <a:rPr lang="en-US" sz="2000" dirty="0"/>
              <a:t>Tools include ongoing screening as part of standard comprehensive care (</a:t>
            </a:r>
            <a:r>
              <a:rPr lang="en-US" sz="2000" dirty="0" err="1"/>
              <a:t>Cerejeira</a:t>
            </a:r>
            <a:r>
              <a:rPr lang="en-US" sz="2000" dirty="0"/>
              <a:t> et al., 2012; Gitlin et al., 2012).</a:t>
            </a:r>
          </a:p>
          <a:p>
            <a:pPr lvl="1">
              <a:buFont typeface="Courier New" panose="02070309020205020404" pitchFamily="49" charset="0"/>
              <a:buChar char="o"/>
            </a:pPr>
            <a:r>
              <a:rPr lang="en-US" dirty="0"/>
              <a:t>For persons living with dementia and intellectual disability (including Down syndrome) specialized screening tools should be used (Esralew et al., 2013; Jokinen et al., 2013)</a:t>
            </a:r>
            <a:endParaRPr lang="en-US" sz="2000" dirty="0"/>
          </a:p>
        </p:txBody>
      </p:sp>
    </p:spTree>
    <p:extLst>
      <p:ext uri="{BB962C8B-B14F-4D97-AF65-F5344CB8AC3E}">
        <p14:creationId xmlns:p14="http://schemas.microsoft.com/office/powerpoint/2010/main" val="302185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rmAutofit fontScale="90000"/>
          </a:bodyPr>
          <a:lstStyle/>
          <a:p>
            <a:pPr algn="l"/>
            <a:r>
              <a:rPr lang="en-US" sz="2800" b="1" dirty="0">
                <a:solidFill>
                  <a:schemeClr val="tx2"/>
                </a:solidFill>
              </a:rPr>
              <a:t>Managing BPSD: Overview</a:t>
            </a:r>
            <a:endParaRPr lang="en-US" sz="2800" dirty="0">
              <a:solidFill>
                <a:schemeClr val="tx2"/>
              </a:solidFill>
            </a:endParaRPr>
          </a:p>
        </p:txBody>
      </p:sp>
      <p:sp>
        <p:nvSpPr>
          <p:cNvPr id="3" name="Content Placeholder 2"/>
          <p:cNvSpPr>
            <a:spLocks noGrp="1"/>
          </p:cNvSpPr>
          <p:nvPr>
            <p:ph idx="1"/>
          </p:nvPr>
        </p:nvSpPr>
        <p:spPr>
          <a:xfrm>
            <a:off x="457200" y="1463040"/>
            <a:ext cx="8229600" cy="4587240"/>
          </a:xfrm>
        </p:spPr>
        <p:txBody>
          <a:bodyPr>
            <a:normAutofit fontScale="40000" lnSpcReduction="20000"/>
          </a:bodyPr>
          <a:lstStyle/>
          <a:p>
            <a:pPr lvl="0"/>
            <a:r>
              <a:rPr lang="en-US" sz="4500" dirty="0"/>
              <a:t>Few well-proven strategies or treatments are currently available for managing BPSD (Kales et al., 2014).</a:t>
            </a:r>
          </a:p>
          <a:p>
            <a:pPr lvl="0"/>
            <a:r>
              <a:rPr lang="en-US" sz="4500" dirty="0" err="1"/>
              <a:t>Nonpharmacologic</a:t>
            </a:r>
            <a:r>
              <a:rPr lang="en-US" sz="4500" dirty="0"/>
              <a:t> approaches serve as first-line treatment (</a:t>
            </a:r>
            <a:r>
              <a:rPr lang="en-US" sz="4500" dirty="0" err="1"/>
              <a:t>Azermai</a:t>
            </a:r>
            <a:r>
              <a:rPr lang="en-US" sz="4500" dirty="0"/>
              <a:t>, 2015; Kales et al., 2014:) no one intervention is ideal.</a:t>
            </a:r>
          </a:p>
          <a:p>
            <a:pPr lvl="0"/>
            <a:r>
              <a:rPr lang="en-US" sz="4500" dirty="0"/>
              <a:t>Medication may be necessary for emergencies or when behavioral disturbances are severe and persistent (Kales et al., 2007).</a:t>
            </a:r>
          </a:p>
          <a:p>
            <a:pPr lvl="0"/>
            <a:r>
              <a:rPr lang="en-US" sz="4500" dirty="0"/>
              <a:t>If clinically significant BPSD remain untreated, they can lead to faster progression of dementia (Gitlin et al., 2012; Gitlin &amp; Rose, 2014).</a:t>
            </a:r>
          </a:p>
          <a:p>
            <a:pPr lvl="0"/>
            <a:r>
              <a:rPr lang="en-US" sz="4500" dirty="0"/>
              <a:t>Goals of </a:t>
            </a:r>
            <a:r>
              <a:rPr lang="en-US" sz="4500" dirty="0" err="1"/>
              <a:t>nonpharmacologic</a:t>
            </a:r>
            <a:r>
              <a:rPr lang="en-US" sz="4500" dirty="0"/>
              <a:t> interventions: (Kales et al., 2014):</a:t>
            </a:r>
          </a:p>
          <a:p>
            <a:pPr lvl="1">
              <a:buFont typeface="Courier New" panose="02070309020205020404" pitchFamily="49" charset="0"/>
              <a:buChar char="o"/>
            </a:pPr>
            <a:r>
              <a:rPr lang="en-US" sz="4500" dirty="0"/>
              <a:t>Prevention of symptoms</a:t>
            </a:r>
          </a:p>
          <a:p>
            <a:pPr lvl="1">
              <a:buFont typeface="Courier New" panose="02070309020205020404" pitchFamily="49" charset="0"/>
              <a:buChar char="o"/>
            </a:pPr>
            <a:r>
              <a:rPr lang="en-US" sz="4500" dirty="0"/>
              <a:t>Symptom relief</a:t>
            </a:r>
          </a:p>
          <a:p>
            <a:pPr lvl="1">
              <a:buFont typeface="Courier New" panose="02070309020205020404" pitchFamily="49" charset="0"/>
              <a:buChar char="o"/>
            </a:pPr>
            <a:r>
              <a:rPr lang="en-US" sz="4500" dirty="0"/>
              <a:t>Reduction of care partner distress</a:t>
            </a:r>
          </a:p>
          <a:p>
            <a:pPr marL="347472" lvl="1" indent="-347472">
              <a:buFont typeface="Arial" panose="020B0604020202020204" pitchFamily="34" charset="0"/>
              <a:buChar char="•"/>
            </a:pPr>
            <a:r>
              <a:rPr lang="en-US" sz="4500" dirty="0"/>
              <a:t>With persons living with dementia and intellectual disability many interventions are similar; however, some specialized approaches are recommended (Dodd et al., 2017).</a:t>
            </a:r>
          </a:p>
          <a:p>
            <a:pPr marL="747522" lvl="2" indent="-347472"/>
            <a:r>
              <a:rPr lang="en-US" sz="4500" dirty="0"/>
              <a:t>For persons living with dementia and intellectual disability it is important to differentiate expressions of BPSDs from those that have been present long-term (Dodd et al., 2017).</a:t>
            </a:r>
          </a:p>
        </p:txBody>
      </p:sp>
    </p:spTree>
    <p:extLst>
      <p:ext uri="{BB962C8B-B14F-4D97-AF65-F5344CB8AC3E}">
        <p14:creationId xmlns:p14="http://schemas.microsoft.com/office/powerpoint/2010/main" val="3534939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7153564" cy="523220"/>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Outline</a:t>
            </a:r>
            <a:r>
              <a:rPr lang="en-US" sz="600" dirty="0">
                <a:solidFill>
                  <a:schemeClr val="bg1"/>
                </a:solidFill>
              </a:rPr>
              <a:t> 5 - Managing common symptoms and manifestations of middle stage of dementia - </a:t>
            </a:r>
            <a:r>
              <a:rPr lang="en-US" sz="600" b="1" kern="1200" dirty="0">
                <a:solidFill>
                  <a:schemeClr val="bg1"/>
                </a:solidFill>
                <a:effectLst/>
              </a:rPr>
              <a:t>DICE model or Describe, Investigate, Create, and Evaluate Model</a:t>
            </a:r>
            <a:endParaRPr lang="en-US" sz="600" dirty="0">
              <a:solidFill>
                <a:schemeClr val="bg1"/>
              </a:solidFill>
              <a:effectLst/>
            </a:endParaRPr>
          </a:p>
        </p:txBody>
      </p:sp>
      <p:pic>
        <p:nvPicPr>
          <p:cNvPr id="18" name="Picture Placeholder 17" descr="Photo of female medical worker with stethoscope in ears smiling at senior male patient. Both medical worker and patient are sittin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351" b="8351"/>
          <a:stretch>
            <a:fillRect/>
          </a:stretch>
        </p:blipFill>
        <p:spPr/>
      </p:pic>
      <p:sp>
        <p:nvSpPr>
          <p:cNvPr id="6" name="Rectangle 5" descr="Rectangle box highlighting &quot;Managing common symptoms and manifestations of middle-stage dementia.&quot;">
            <a:extLst>
              <a:ext uri="{FF2B5EF4-FFF2-40B4-BE49-F238E27FC236}">
                <a16:creationId xmlns:a16="http://schemas.microsoft.com/office/drawing/2014/main" id="{27C9D9BF-D234-4AA4-A9DE-34A6F44BBB1A}"/>
              </a:ext>
            </a:extLst>
          </p:cNvPr>
          <p:cNvSpPr/>
          <p:nvPr/>
        </p:nvSpPr>
        <p:spPr>
          <a:xfrm>
            <a:off x="-7666" y="3566158"/>
            <a:ext cx="9144000" cy="322028"/>
          </a:xfrm>
          <a:prstGeom prst="rect">
            <a:avLst/>
          </a:prstGeom>
          <a:solidFill>
            <a:srgbClr val="7A29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0C785165-D045-4FF2-8146-3E3221583676}"/>
              </a:ext>
            </a:extLst>
          </p:cNvPr>
          <p:cNvSpPr>
            <a:spLocks noGrp="1"/>
          </p:cNvSpPr>
          <p:nvPr>
            <p:ph idx="1"/>
          </p:nvPr>
        </p:nvSpPr>
        <p:spPr>
          <a:xfrm>
            <a:off x="457200" y="1560945"/>
            <a:ext cx="8229600" cy="5016758"/>
          </a:xfrm>
        </p:spPr>
        <p:txBody>
          <a:bodyPr/>
          <a:lstStyle/>
          <a:p>
            <a:pPr lvl="0"/>
            <a:r>
              <a:rPr lang="en-US" sz="1600" dirty="0"/>
              <a:t>Clinical manifestations of middle stage of dementias</a:t>
            </a:r>
          </a:p>
          <a:p>
            <a:pPr lvl="1">
              <a:buFont typeface="Courier New" panose="02070309020205020404" pitchFamily="49" charset="0"/>
              <a:buChar char="o"/>
            </a:pPr>
            <a:r>
              <a:rPr lang="en-US" sz="1600" dirty="0"/>
              <a:t>Overview</a:t>
            </a:r>
          </a:p>
          <a:p>
            <a:pPr lvl="1">
              <a:buFont typeface="Courier New" panose="02070309020205020404" pitchFamily="49" charset="0"/>
              <a:buChar char="o"/>
            </a:pPr>
            <a:r>
              <a:rPr lang="en-US" sz="1600" dirty="0"/>
              <a:t>Alzheimer’s disease and related dementias</a:t>
            </a:r>
          </a:p>
          <a:p>
            <a:pPr lvl="2">
              <a:spcBef>
                <a:spcPts val="10"/>
              </a:spcBef>
            </a:pPr>
            <a:r>
              <a:rPr lang="en-US" sz="1600" dirty="0"/>
              <a:t>Alzheimer’s disease (AD)</a:t>
            </a:r>
          </a:p>
          <a:p>
            <a:pPr lvl="2"/>
            <a:r>
              <a:rPr lang="en-US" sz="1600" dirty="0"/>
              <a:t>Vascular dementia (</a:t>
            </a:r>
            <a:r>
              <a:rPr lang="en-US" sz="1600" dirty="0" err="1"/>
              <a:t>VaD</a:t>
            </a:r>
            <a:r>
              <a:rPr lang="en-US" sz="1600" dirty="0"/>
              <a:t>)</a:t>
            </a:r>
          </a:p>
          <a:p>
            <a:pPr lvl="2"/>
            <a:r>
              <a:rPr lang="en-US" sz="1600" dirty="0"/>
              <a:t>Lewy body dementia (LBD) </a:t>
            </a:r>
          </a:p>
          <a:p>
            <a:pPr lvl="2"/>
            <a:r>
              <a:rPr lang="en-US" sz="1600" dirty="0"/>
              <a:t>Frontotemporal degeneration (FTD)</a:t>
            </a:r>
            <a:endParaRPr lang="en-US" sz="1600" dirty="0">
              <a:solidFill>
                <a:schemeClr val="bg1"/>
              </a:solidFill>
            </a:endParaRPr>
          </a:p>
          <a:p>
            <a:pPr lvl="0"/>
            <a:r>
              <a:rPr lang="en-US" sz="1600" dirty="0">
                <a:solidFill>
                  <a:schemeClr val="bg1"/>
                </a:solidFill>
              </a:rPr>
              <a:t>Managing common symptoms and manifestations of middle stage of dementia</a:t>
            </a:r>
          </a:p>
          <a:p>
            <a:pPr lvl="1">
              <a:buFont typeface="Courier New" panose="02070309020205020404" pitchFamily="49" charset="0"/>
              <a:buChar char="o"/>
            </a:pPr>
            <a:r>
              <a:rPr lang="en-US" sz="1600" dirty="0"/>
              <a:t>Behavioral and psychological manifestations of dementia (BPSD)</a:t>
            </a:r>
          </a:p>
          <a:p>
            <a:pPr lvl="1">
              <a:buFont typeface="Courier New" panose="02070309020205020404" pitchFamily="49" charset="0"/>
              <a:buChar char="o"/>
            </a:pPr>
            <a:r>
              <a:rPr lang="en-US" sz="1600" dirty="0"/>
              <a:t>DICE model or Describe, Investigate, Create, and Evaluate Model</a:t>
            </a:r>
          </a:p>
          <a:p>
            <a:pPr lvl="1">
              <a:buFont typeface="Courier New" panose="02070309020205020404" pitchFamily="49" charset="0"/>
              <a:buChar char="o"/>
            </a:pPr>
            <a:r>
              <a:rPr lang="en-US" sz="1600" dirty="0"/>
              <a:t>Sexuality and intimacy Issues</a:t>
            </a:r>
          </a:p>
          <a:p>
            <a:pPr lvl="0"/>
            <a:r>
              <a:rPr lang="en-US" sz="1600" dirty="0"/>
              <a:t>Safety considerations</a:t>
            </a:r>
          </a:p>
          <a:p>
            <a:pPr lvl="1">
              <a:buFont typeface="Courier New" panose="02070309020205020404" pitchFamily="49" charset="0"/>
              <a:buChar char="o"/>
            </a:pPr>
            <a:r>
              <a:rPr lang="en-US" sz="1600" dirty="0"/>
              <a:t>Medication management</a:t>
            </a:r>
          </a:p>
          <a:p>
            <a:pPr lvl="1">
              <a:buFont typeface="Courier New" panose="02070309020205020404" pitchFamily="49" charset="0"/>
              <a:buChar char="o"/>
            </a:pPr>
            <a:r>
              <a:rPr lang="en-US" sz="1600" dirty="0"/>
              <a:t>Driving safety</a:t>
            </a:r>
          </a:p>
          <a:p>
            <a:pPr lvl="1">
              <a:buFont typeface="Courier New" panose="02070309020205020404" pitchFamily="49" charset="0"/>
              <a:buChar char="o"/>
            </a:pPr>
            <a:r>
              <a:rPr lang="en-US" sz="1600" dirty="0"/>
              <a:t>Home safety and environmental modifications</a:t>
            </a:r>
          </a:p>
          <a:p>
            <a:pPr lvl="1">
              <a:buFont typeface="Courier New" panose="02070309020205020404" pitchFamily="49" charset="0"/>
              <a:buChar char="o"/>
            </a:pPr>
            <a:r>
              <a:rPr lang="en-US" sz="1600" dirty="0"/>
              <a:t>Other safety concerns</a:t>
            </a:r>
          </a:p>
          <a:p>
            <a:pPr lvl="0"/>
            <a:r>
              <a:rPr lang="en-US" sz="1600" dirty="0"/>
              <a:t>Transitioning from home to long-term care, when needed</a:t>
            </a:r>
            <a:endParaRPr lang="en-US" dirty="0"/>
          </a:p>
        </p:txBody>
      </p:sp>
    </p:spTree>
    <p:extLst>
      <p:ext uri="{BB962C8B-B14F-4D97-AF65-F5344CB8AC3E}">
        <p14:creationId xmlns:p14="http://schemas.microsoft.com/office/powerpoint/2010/main" val="3798714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rmAutofit fontScale="90000"/>
          </a:bodyPr>
          <a:lstStyle/>
          <a:p>
            <a:pPr algn="l"/>
            <a:r>
              <a:rPr lang="en-US" sz="3100" b="1" dirty="0">
                <a:solidFill>
                  <a:schemeClr val="tx2"/>
                </a:solidFill>
              </a:rPr>
              <a:t>A Model for Managing BPSD: The DICE Approach</a:t>
            </a:r>
            <a:endParaRPr lang="en-US" dirty="0"/>
          </a:p>
        </p:txBody>
      </p:sp>
      <p:sp>
        <p:nvSpPr>
          <p:cNvPr id="3" name="Content Placeholder 2"/>
          <p:cNvSpPr>
            <a:spLocks noGrp="1"/>
          </p:cNvSpPr>
          <p:nvPr>
            <p:ph idx="1"/>
          </p:nvPr>
        </p:nvSpPr>
        <p:spPr>
          <a:xfrm>
            <a:off x="457200" y="1463040"/>
            <a:ext cx="8229600" cy="2362200"/>
          </a:xfrm>
        </p:spPr>
        <p:txBody>
          <a:bodyPr>
            <a:normAutofit fontScale="92500" lnSpcReduction="20000"/>
          </a:bodyPr>
          <a:lstStyle/>
          <a:p>
            <a:pPr marL="0" indent="0">
              <a:buNone/>
            </a:pPr>
            <a:r>
              <a:rPr lang="en-US" sz="2200" dirty="0"/>
              <a:t>DICE approach has 4 levels and requires input from both care partner and provider (Kales et al., 2014).</a:t>
            </a:r>
          </a:p>
          <a:p>
            <a:pPr lvl="0"/>
            <a:r>
              <a:rPr lang="en-US" sz="2200" b="1" dirty="0"/>
              <a:t>D</a:t>
            </a:r>
            <a:r>
              <a:rPr lang="en-US" sz="2200" dirty="0"/>
              <a:t>ESCRIBE: Care partner </a:t>
            </a:r>
            <a:r>
              <a:rPr lang="en-US" sz="2200" b="1" dirty="0"/>
              <a:t>describes</a:t>
            </a:r>
            <a:r>
              <a:rPr lang="en-US" sz="2200" dirty="0"/>
              <a:t> behavior and its context.</a:t>
            </a:r>
          </a:p>
          <a:p>
            <a:pPr lvl="0"/>
            <a:r>
              <a:rPr lang="en-US" sz="2200" b="1" dirty="0"/>
              <a:t>I</a:t>
            </a:r>
            <a:r>
              <a:rPr lang="en-US" sz="2200" dirty="0"/>
              <a:t>NVESTIGATE: Provider thoroughly </a:t>
            </a:r>
            <a:r>
              <a:rPr lang="en-US" sz="2200" b="1" dirty="0"/>
              <a:t>investigates</a:t>
            </a:r>
            <a:r>
              <a:rPr lang="en-US" sz="2200" dirty="0"/>
              <a:t> possible causes of problem behavior.</a:t>
            </a:r>
          </a:p>
          <a:p>
            <a:pPr lvl="0"/>
            <a:r>
              <a:rPr lang="en-US" sz="2200" b="1" dirty="0"/>
              <a:t>C</a:t>
            </a:r>
            <a:r>
              <a:rPr lang="en-US" sz="2200" dirty="0"/>
              <a:t>REATE: Together, care partner and provider collaborate to </a:t>
            </a:r>
            <a:r>
              <a:rPr lang="en-US" sz="2200" b="1" dirty="0"/>
              <a:t>create</a:t>
            </a:r>
            <a:r>
              <a:rPr lang="en-US" sz="2200" dirty="0"/>
              <a:t> and implement treatment plan.</a:t>
            </a:r>
          </a:p>
          <a:p>
            <a:pPr lvl="0"/>
            <a:r>
              <a:rPr lang="en-US" sz="2200" b="1" dirty="0"/>
              <a:t>E</a:t>
            </a:r>
            <a:r>
              <a:rPr lang="en-US" sz="2200" dirty="0"/>
              <a:t>VALUATE: Provider </a:t>
            </a:r>
            <a:r>
              <a:rPr lang="en-US" sz="2200" b="1" dirty="0"/>
              <a:t>evaluates</a:t>
            </a:r>
            <a:r>
              <a:rPr lang="en-US" sz="2200" dirty="0"/>
              <a:t> safety and efficacy of intervention. </a:t>
            </a:r>
          </a:p>
        </p:txBody>
      </p:sp>
    </p:spTree>
    <p:extLst>
      <p:ext uri="{BB962C8B-B14F-4D97-AF65-F5344CB8AC3E}">
        <p14:creationId xmlns:p14="http://schemas.microsoft.com/office/powerpoint/2010/main" val="3064055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rmAutofit fontScale="90000"/>
          </a:bodyPr>
          <a:lstStyle/>
          <a:p>
            <a:pPr algn="l"/>
            <a:r>
              <a:rPr lang="en-US" sz="3100" b="1" dirty="0">
                <a:solidFill>
                  <a:schemeClr val="tx2"/>
                </a:solidFill>
              </a:rPr>
              <a:t>General Strategies</a:t>
            </a:r>
            <a:endParaRPr lang="en-US" dirty="0"/>
          </a:p>
        </p:txBody>
      </p:sp>
      <p:sp>
        <p:nvSpPr>
          <p:cNvPr id="3" name="Content Placeholder 2"/>
          <p:cNvSpPr>
            <a:spLocks noGrp="1"/>
          </p:cNvSpPr>
          <p:nvPr>
            <p:ph idx="1"/>
          </p:nvPr>
        </p:nvSpPr>
        <p:spPr>
          <a:xfrm>
            <a:off x="457200" y="1463040"/>
            <a:ext cx="8229600" cy="2971800"/>
          </a:xfrm>
        </p:spPr>
        <p:txBody>
          <a:bodyPr>
            <a:normAutofit fontScale="92500" lnSpcReduction="10000"/>
          </a:bodyPr>
          <a:lstStyle/>
          <a:p>
            <a:pPr lvl="0"/>
            <a:r>
              <a:rPr lang="en-US" sz="2200" dirty="0"/>
              <a:t>General strategies that a care partner can use to help manage BPSD in many dementias (Cohen-Mansfield, et al., 2015; Kales et al., 2014, 2015; </a:t>
            </a:r>
            <a:r>
              <a:rPr lang="en-US" sz="2200" dirty="0" err="1"/>
              <a:t>Nordgren</a:t>
            </a:r>
            <a:r>
              <a:rPr lang="en-US" sz="2200" dirty="0"/>
              <a:t> &amp; </a:t>
            </a:r>
            <a:r>
              <a:rPr lang="en-US" sz="2200" dirty="0" err="1"/>
              <a:t>Engstrom</a:t>
            </a:r>
            <a:r>
              <a:rPr lang="en-US" sz="2200" dirty="0"/>
              <a:t>, 2014) include:</a:t>
            </a:r>
          </a:p>
          <a:p>
            <a:pPr lvl="1">
              <a:buFont typeface="Courier New" panose="02070309020205020404" pitchFamily="49" charset="0"/>
              <a:buChar char="o"/>
            </a:pPr>
            <a:r>
              <a:rPr lang="en-US" sz="2200" dirty="0"/>
              <a:t>Patient engagement</a:t>
            </a:r>
          </a:p>
          <a:p>
            <a:pPr lvl="1">
              <a:buFont typeface="Courier New" panose="02070309020205020404" pitchFamily="49" charset="0"/>
              <a:buChar char="o"/>
            </a:pPr>
            <a:r>
              <a:rPr lang="en-US" sz="2200" dirty="0"/>
              <a:t>Physical activity</a:t>
            </a:r>
          </a:p>
          <a:p>
            <a:pPr lvl="1">
              <a:buFont typeface="Courier New" panose="02070309020205020404" pitchFamily="49" charset="0"/>
              <a:buChar char="o"/>
            </a:pPr>
            <a:r>
              <a:rPr lang="en-US" sz="2200" dirty="0"/>
              <a:t>Communication</a:t>
            </a:r>
          </a:p>
          <a:p>
            <a:pPr lvl="1">
              <a:buFont typeface="Courier New" panose="02070309020205020404" pitchFamily="49" charset="0"/>
              <a:buChar char="o"/>
            </a:pPr>
            <a:r>
              <a:rPr lang="en-US" sz="2200" dirty="0"/>
              <a:t>Environmental changes</a:t>
            </a:r>
          </a:p>
          <a:p>
            <a:pPr lvl="1">
              <a:buFont typeface="Courier New" panose="02070309020205020404" pitchFamily="49" charset="0"/>
              <a:buChar char="o"/>
            </a:pPr>
            <a:r>
              <a:rPr lang="en-US" sz="2200" dirty="0"/>
              <a:t>Task simplification</a:t>
            </a:r>
          </a:p>
          <a:p>
            <a:pPr lvl="1">
              <a:buFont typeface="Courier New" panose="02070309020205020404" pitchFamily="49" charset="0"/>
              <a:buChar char="o"/>
            </a:pPr>
            <a:r>
              <a:rPr lang="en-US" sz="2200" dirty="0"/>
              <a:t>Guidance for care partner</a:t>
            </a:r>
          </a:p>
        </p:txBody>
      </p:sp>
    </p:spTree>
    <p:extLst>
      <p:ext uri="{BB962C8B-B14F-4D97-AF65-F5344CB8AC3E}">
        <p14:creationId xmlns:p14="http://schemas.microsoft.com/office/powerpoint/2010/main" val="101597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Common Sleep Disorders in Dementia </a:t>
            </a:r>
          </a:p>
        </p:txBody>
      </p:sp>
      <p:sp>
        <p:nvSpPr>
          <p:cNvPr id="3" name="Content Placeholder 2"/>
          <p:cNvSpPr>
            <a:spLocks noGrp="1"/>
          </p:cNvSpPr>
          <p:nvPr>
            <p:ph idx="1"/>
          </p:nvPr>
        </p:nvSpPr>
        <p:spPr>
          <a:xfrm>
            <a:off x="457200" y="1463039"/>
            <a:ext cx="8229600" cy="2980623"/>
          </a:xfrm>
        </p:spPr>
        <p:txBody>
          <a:bodyPr>
            <a:normAutofit/>
          </a:bodyPr>
          <a:lstStyle/>
          <a:p>
            <a:pPr lvl="0"/>
            <a:r>
              <a:rPr lang="en-US" sz="2000" dirty="0"/>
              <a:t>Different types of sleep disturbances are based on type of dementia, stage, personal factors, such as:</a:t>
            </a:r>
          </a:p>
          <a:p>
            <a:pPr lvl="1">
              <a:buFont typeface="Courier New" panose="02070309020205020404" pitchFamily="49" charset="0"/>
              <a:buChar char="o"/>
            </a:pPr>
            <a:r>
              <a:rPr lang="en-US" sz="2000" dirty="0"/>
              <a:t>Insomnia</a:t>
            </a:r>
          </a:p>
          <a:p>
            <a:pPr lvl="1">
              <a:buFont typeface="Courier New" panose="02070309020205020404" pitchFamily="49" charset="0"/>
              <a:buChar char="o"/>
            </a:pPr>
            <a:r>
              <a:rPr lang="en-US" sz="2000" dirty="0"/>
              <a:t>Excessive daytime sleepiness (EDS)</a:t>
            </a:r>
          </a:p>
          <a:p>
            <a:pPr lvl="1">
              <a:buFont typeface="Courier New" panose="02070309020205020404" pitchFamily="49" charset="0"/>
              <a:buChar char="o"/>
            </a:pPr>
            <a:r>
              <a:rPr lang="en-US" sz="2000" dirty="0"/>
              <a:t>Altered circadian rhythm</a:t>
            </a:r>
          </a:p>
          <a:p>
            <a:pPr lvl="1">
              <a:buFont typeface="Courier New" panose="02070309020205020404" pitchFamily="49" charset="0"/>
              <a:buChar char="o"/>
            </a:pPr>
            <a:r>
              <a:rPr lang="en-US" sz="2000" dirty="0"/>
              <a:t>Obstructive sleep apnea (OSA)</a:t>
            </a:r>
          </a:p>
          <a:p>
            <a:pPr lvl="1">
              <a:buFont typeface="Courier New" panose="02070309020205020404" pitchFamily="49" charset="0"/>
              <a:buChar char="o"/>
            </a:pPr>
            <a:r>
              <a:rPr lang="en-US" sz="2000" dirty="0"/>
              <a:t>Rapid eye movement (REM) sleep behavior disorder (RBD)</a:t>
            </a:r>
          </a:p>
        </p:txBody>
      </p:sp>
    </p:spTree>
    <p:extLst>
      <p:ext uri="{BB962C8B-B14F-4D97-AF65-F5344CB8AC3E}">
        <p14:creationId xmlns:p14="http://schemas.microsoft.com/office/powerpoint/2010/main" val="279142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50838"/>
          </a:xfrm>
        </p:spPr>
        <p:txBody>
          <a:bodyPr>
            <a:normAutofit fontScale="90000"/>
          </a:bodyPr>
          <a:lstStyle/>
          <a:p>
            <a:pPr algn="l"/>
            <a:r>
              <a:rPr lang="en-US" sz="2800" b="1" dirty="0">
                <a:solidFill>
                  <a:schemeClr val="tx2"/>
                </a:solidFill>
              </a:rPr>
              <a:t>Disordered Sleep: Overview</a:t>
            </a:r>
            <a:endParaRPr lang="en-US" sz="2800" dirty="0">
              <a:solidFill>
                <a:schemeClr val="tx2"/>
              </a:solidFill>
            </a:endParaRPr>
          </a:p>
        </p:txBody>
      </p:sp>
      <p:sp>
        <p:nvSpPr>
          <p:cNvPr id="3" name="Content Placeholder 2"/>
          <p:cNvSpPr>
            <a:spLocks noGrp="1"/>
          </p:cNvSpPr>
          <p:nvPr>
            <p:ph idx="1"/>
          </p:nvPr>
        </p:nvSpPr>
        <p:spPr>
          <a:xfrm>
            <a:off x="457200" y="1600201"/>
            <a:ext cx="8229600" cy="2590800"/>
          </a:xfrm>
        </p:spPr>
        <p:txBody>
          <a:bodyPr>
            <a:normAutofit fontScale="85000" lnSpcReduction="10000"/>
          </a:bodyPr>
          <a:lstStyle/>
          <a:p>
            <a:pPr lvl="0"/>
            <a:r>
              <a:rPr lang="en-US" sz="2400" dirty="0"/>
              <a:t>Sleep problems are common with aging (David et al., 2010).</a:t>
            </a:r>
          </a:p>
          <a:p>
            <a:pPr lvl="0"/>
            <a:r>
              <a:rPr lang="en-US" sz="2400" dirty="0"/>
              <a:t>Disordered sleep is a major clinical problem in dementia (Brown et al., 2014; Cipriani et al., 2015).</a:t>
            </a:r>
          </a:p>
          <a:p>
            <a:pPr lvl="0"/>
            <a:r>
              <a:rPr lang="en-US" sz="2400" dirty="0"/>
              <a:t>There is a bidirectional relationship between sleep and AD pathology (Landry et al., 2014).</a:t>
            </a:r>
          </a:p>
          <a:p>
            <a:pPr lvl="0"/>
            <a:r>
              <a:rPr lang="en-US" sz="2400" dirty="0"/>
              <a:t>Manifestations vary by type and stage of dementia (Cipriani et al., 2015).</a:t>
            </a:r>
          </a:p>
          <a:p>
            <a:pPr lvl="0"/>
            <a:r>
              <a:rPr lang="en-US" sz="2400" dirty="0"/>
              <a:t>There is low recognition among health care professionals regarding assessment tools, incidence, and treatments (Brown et al., 2014).</a:t>
            </a:r>
          </a:p>
        </p:txBody>
      </p:sp>
    </p:spTree>
    <p:extLst>
      <p:ext uri="{BB962C8B-B14F-4D97-AF65-F5344CB8AC3E}">
        <p14:creationId xmlns:p14="http://schemas.microsoft.com/office/powerpoint/2010/main" val="462677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98438"/>
          </a:xfrm>
        </p:spPr>
        <p:txBody>
          <a:bodyPr>
            <a:noAutofit/>
          </a:bodyPr>
          <a:lstStyle/>
          <a:p>
            <a:pPr algn="l"/>
            <a:r>
              <a:rPr lang="en-US" sz="2800" b="1" dirty="0">
                <a:solidFill>
                  <a:schemeClr val="tx2"/>
                </a:solidFill>
              </a:rPr>
              <a:t>“Sundown” Syndrome </a:t>
            </a:r>
            <a:endParaRPr lang="en-US" sz="2800" dirty="0">
              <a:solidFill>
                <a:schemeClr val="tx2"/>
              </a:solidFill>
            </a:endParaRPr>
          </a:p>
        </p:txBody>
      </p:sp>
      <p:sp>
        <p:nvSpPr>
          <p:cNvPr id="3" name="Content Placeholder 2"/>
          <p:cNvSpPr>
            <a:spLocks noGrp="1"/>
          </p:cNvSpPr>
          <p:nvPr>
            <p:ph idx="1"/>
          </p:nvPr>
        </p:nvSpPr>
        <p:spPr>
          <a:xfrm>
            <a:off x="457200" y="1600200"/>
            <a:ext cx="8229600" cy="3047999"/>
          </a:xfrm>
        </p:spPr>
        <p:txBody>
          <a:bodyPr>
            <a:normAutofit fontScale="77500" lnSpcReduction="20000"/>
          </a:bodyPr>
          <a:lstStyle/>
          <a:p>
            <a:pPr lvl="0"/>
            <a:r>
              <a:rPr lang="en-US" sz="2600" dirty="0"/>
              <a:t>Term “sundown” is frequently used, despite lack of a consistent definition (</a:t>
            </a:r>
            <a:r>
              <a:rPr lang="en-US" sz="2600" dirty="0" err="1"/>
              <a:t>Ferrazzoli</a:t>
            </a:r>
            <a:r>
              <a:rPr lang="en-US" sz="2600" dirty="0"/>
              <a:t> et al., 2013; </a:t>
            </a:r>
            <a:r>
              <a:rPr lang="en-US" sz="2600" dirty="0" err="1"/>
              <a:t>Yevchak</a:t>
            </a:r>
            <a:r>
              <a:rPr lang="en-US" sz="2600" dirty="0"/>
              <a:t> et al., 2012).</a:t>
            </a:r>
          </a:p>
          <a:p>
            <a:pPr lvl="0"/>
            <a:r>
              <a:rPr lang="en-US" sz="2600" dirty="0"/>
              <a:t>It is generally considered a clinical phenomenon that refers to worsening of disruptive behavioral symptoms in dementia (in late afternoon, early evening, nighttime) (</a:t>
            </a:r>
            <a:r>
              <a:rPr lang="en-US" sz="2600" dirty="0" err="1"/>
              <a:t>Ferrazzoli</a:t>
            </a:r>
            <a:r>
              <a:rPr lang="en-US" sz="2600" dirty="0"/>
              <a:t> et al., 2013; </a:t>
            </a:r>
            <a:r>
              <a:rPr lang="en-US" sz="2600" dirty="0" err="1"/>
              <a:t>Raggi</a:t>
            </a:r>
            <a:r>
              <a:rPr lang="en-US" sz="2600" dirty="0"/>
              <a:t> et al., 2015).</a:t>
            </a:r>
          </a:p>
          <a:p>
            <a:pPr lvl="0"/>
            <a:r>
              <a:rPr lang="en-US" sz="2600" dirty="0"/>
              <a:t>There are many theories; data support a link with circadian rhythm changes (</a:t>
            </a:r>
            <a:r>
              <a:rPr lang="en-US" sz="2600" dirty="0" err="1"/>
              <a:t>Ferrazzoli</a:t>
            </a:r>
            <a:r>
              <a:rPr lang="en-US" sz="2600" dirty="0"/>
              <a:t> et al., 2013; </a:t>
            </a:r>
            <a:r>
              <a:rPr lang="en-US" sz="2600" dirty="0" err="1"/>
              <a:t>Raggi</a:t>
            </a:r>
            <a:r>
              <a:rPr lang="en-US" sz="2600" dirty="0"/>
              <a:t> et al., 2015).</a:t>
            </a:r>
          </a:p>
          <a:p>
            <a:pPr lvl="0"/>
            <a:r>
              <a:rPr lang="en-US" sz="2600" dirty="0"/>
              <a:t>It may affect up to 25% of persons with AD.</a:t>
            </a:r>
          </a:p>
          <a:p>
            <a:pPr lvl="0"/>
            <a:r>
              <a:rPr lang="en-US" sz="2600" dirty="0"/>
              <a:t>There is no approved pharmacologic treatment for sundown syndrome; </a:t>
            </a:r>
            <a:r>
              <a:rPr lang="en-US" sz="2600" dirty="0" err="1"/>
              <a:t>nonpharmacologic</a:t>
            </a:r>
            <a:r>
              <a:rPr lang="en-US" sz="2600" dirty="0"/>
              <a:t> approaches are preferred (</a:t>
            </a:r>
            <a:r>
              <a:rPr lang="en-US" sz="2600" dirty="0" err="1"/>
              <a:t>Ferrazzoli</a:t>
            </a:r>
            <a:r>
              <a:rPr lang="en-US" sz="2600" dirty="0"/>
              <a:t> et al., 2013).</a:t>
            </a:r>
          </a:p>
        </p:txBody>
      </p:sp>
    </p:spTree>
    <p:extLst>
      <p:ext uri="{BB962C8B-B14F-4D97-AF65-F5344CB8AC3E}">
        <p14:creationId xmlns:p14="http://schemas.microsoft.com/office/powerpoint/2010/main" val="3124297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03238"/>
          </a:xfrm>
        </p:spPr>
        <p:txBody>
          <a:bodyPr>
            <a:normAutofit fontScale="90000"/>
          </a:bodyPr>
          <a:lstStyle/>
          <a:p>
            <a:pPr algn="l"/>
            <a:r>
              <a:rPr lang="en-US" sz="3100" b="1" dirty="0">
                <a:solidFill>
                  <a:schemeClr val="tx2"/>
                </a:solidFill>
              </a:rPr>
              <a:t>Sleep Disorders in Alzheimer’s Disease </a:t>
            </a:r>
            <a:endParaRPr lang="en-US" dirty="0"/>
          </a:p>
        </p:txBody>
      </p:sp>
      <p:sp>
        <p:nvSpPr>
          <p:cNvPr id="3" name="Content Placeholder 2"/>
          <p:cNvSpPr>
            <a:spLocks noGrp="1"/>
          </p:cNvSpPr>
          <p:nvPr>
            <p:ph idx="1"/>
          </p:nvPr>
        </p:nvSpPr>
        <p:spPr>
          <a:xfrm>
            <a:off x="457200" y="1463040"/>
            <a:ext cx="8229600" cy="4008120"/>
          </a:xfrm>
        </p:spPr>
        <p:txBody>
          <a:bodyPr>
            <a:noAutofit/>
          </a:bodyPr>
          <a:lstStyle/>
          <a:p>
            <a:pPr lvl="0"/>
            <a:r>
              <a:rPr lang="en-US" dirty="0"/>
              <a:t>Sleep disturbances are common in middle stage of Alzheimer’s disease and affect up to 45% of persons in clinic and community-based samples (Cipriani et al., 2015; Peter-</a:t>
            </a:r>
            <a:r>
              <a:rPr lang="en-US" dirty="0" err="1"/>
              <a:t>Derex</a:t>
            </a:r>
            <a:r>
              <a:rPr lang="en-US" dirty="0"/>
              <a:t> et al., 2015). Sleep problems may be directly related to the dementia or may commonly co-occur with dementia:</a:t>
            </a:r>
          </a:p>
          <a:p>
            <a:pPr lvl="1">
              <a:buFont typeface="Courier New" panose="02070309020205020404" pitchFamily="49" charset="0"/>
              <a:buChar char="o"/>
            </a:pPr>
            <a:r>
              <a:rPr lang="en-US" dirty="0"/>
              <a:t>Obstructive sleep apnea</a:t>
            </a:r>
          </a:p>
          <a:p>
            <a:pPr lvl="1">
              <a:buFont typeface="Courier New" panose="02070309020205020404" pitchFamily="49" charset="0"/>
              <a:buChar char="o"/>
            </a:pPr>
            <a:r>
              <a:rPr lang="en-US" dirty="0"/>
              <a:t>Circadian rhythm changes (“</a:t>
            </a:r>
            <a:r>
              <a:rPr lang="en-US" dirty="0" err="1"/>
              <a:t>sundowning</a:t>
            </a:r>
            <a:r>
              <a:rPr lang="en-US" dirty="0"/>
              <a:t>”) (David et al., 2010)</a:t>
            </a:r>
          </a:p>
          <a:p>
            <a:pPr lvl="0"/>
            <a:r>
              <a:rPr lang="en-US" dirty="0"/>
              <a:t>Sleep problems may appear at early stage but are more often correlated with more severe cognitive decline (Peter-</a:t>
            </a:r>
            <a:r>
              <a:rPr lang="en-US" dirty="0" err="1"/>
              <a:t>Derex</a:t>
            </a:r>
            <a:r>
              <a:rPr lang="en-US" dirty="0"/>
              <a:t> et al., 2015).</a:t>
            </a:r>
          </a:p>
          <a:p>
            <a:pPr lvl="0"/>
            <a:r>
              <a:rPr lang="en-US" dirty="0"/>
              <a:t>There are multifactorial causes (Chen et al., 2016; Peter-</a:t>
            </a:r>
            <a:r>
              <a:rPr lang="en-US" dirty="0" err="1"/>
              <a:t>Derex</a:t>
            </a:r>
            <a:r>
              <a:rPr lang="en-US" dirty="0"/>
              <a:t> et al., 2015).</a:t>
            </a:r>
          </a:p>
        </p:txBody>
      </p:sp>
    </p:spTree>
    <p:extLst>
      <p:ext uri="{BB962C8B-B14F-4D97-AF65-F5344CB8AC3E}">
        <p14:creationId xmlns:p14="http://schemas.microsoft.com/office/powerpoint/2010/main" val="226000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schemeClr val="tx2"/>
                </a:solidFill>
              </a:rPr>
              <a:t>Outline</a:t>
            </a:r>
          </a:p>
        </p:txBody>
      </p:sp>
      <p:pic>
        <p:nvPicPr>
          <p:cNvPr id="5" name="Picture Placeholder 4" descr="Thumbnail photo of a senior man looking into the camera."/>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360" b="8360"/>
          <a:stretch>
            <a:fillRect/>
          </a:stretch>
        </p:blipFill>
        <p:spPr/>
      </p:pic>
      <p:sp>
        <p:nvSpPr>
          <p:cNvPr id="3" name="Content Placeholder 2"/>
          <p:cNvSpPr>
            <a:spLocks noGrp="1"/>
          </p:cNvSpPr>
          <p:nvPr>
            <p:ph idx="1"/>
          </p:nvPr>
        </p:nvSpPr>
        <p:spPr>
          <a:xfrm>
            <a:off x="457200" y="1560945"/>
            <a:ext cx="8229600" cy="4855095"/>
          </a:xfrm>
        </p:spPr>
        <p:txBody>
          <a:bodyPr>
            <a:noAutofit/>
          </a:bodyPr>
          <a:lstStyle/>
          <a:p>
            <a:pPr lvl="0"/>
            <a:r>
              <a:rPr lang="en-US" sz="1600" dirty="0"/>
              <a:t>Clinical manifestations of middle stage of dementias</a:t>
            </a:r>
          </a:p>
          <a:p>
            <a:pPr lvl="1">
              <a:buFont typeface="Courier New" panose="02070309020205020404" pitchFamily="49" charset="0"/>
              <a:buChar char="o"/>
            </a:pPr>
            <a:r>
              <a:rPr lang="en-US" sz="1600" dirty="0"/>
              <a:t>Overview</a:t>
            </a:r>
          </a:p>
          <a:p>
            <a:pPr lvl="1">
              <a:buFont typeface="Courier New" panose="02070309020205020404" pitchFamily="49" charset="0"/>
              <a:buChar char="o"/>
            </a:pPr>
            <a:r>
              <a:rPr lang="en-US" sz="1600" dirty="0"/>
              <a:t>Alzheimer’s disease and related dementias</a:t>
            </a:r>
          </a:p>
          <a:p>
            <a:pPr lvl="2">
              <a:spcBef>
                <a:spcPts val="10"/>
              </a:spcBef>
            </a:pPr>
            <a:r>
              <a:rPr lang="en-US" sz="1600" dirty="0"/>
              <a:t>Alzheimer’s disease (AD)</a:t>
            </a:r>
          </a:p>
          <a:p>
            <a:pPr lvl="2"/>
            <a:r>
              <a:rPr lang="en-US" sz="1600" dirty="0"/>
              <a:t>Vascular dementia (</a:t>
            </a:r>
            <a:r>
              <a:rPr lang="en-US" sz="1600" dirty="0" err="1"/>
              <a:t>VaD</a:t>
            </a:r>
            <a:r>
              <a:rPr lang="en-US" sz="1600" dirty="0"/>
              <a:t>)</a:t>
            </a:r>
          </a:p>
          <a:p>
            <a:pPr lvl="2"/>
            <a:r>
              <a:rPr lang="en-US" sz="1600" dirty="0"/>
              <a:t>Lewy body dementia (LBD) </a:t>
            </a:r>
          </a:p>
          <a:p>
            <a:pPr lvl="2"/>
            <a:r>
              <a:rPr lang="en-US" sz="1600" dirty="0"/>
              <a:t>Frontotemporal degeneration (FTD)</a:t>
            </a:r>
          </a:p>
          <a:p>
            <a:pPr lvl="0"/>
            <a:r>
              <a:rPr lang="en-US" sz="1600" dirty="0"/>
              <a:t>Managing common symptoms and manifestations of middle stage of dementia</a:t>
            </a:r>
          </a:p>
          <a:p>
            <a:pPr lvl="1">
              <a:buFont typeface="Courier New" panose="02070309020205020404" pitchFamily="49" charset="0"/>
              <a:buChar char="o"/>
            </a:pPr>
            <a:r>
              <a:rPr lang="en-US" sz="1600" dirty="0"/>
              <a:t>Behavioral and psychological manifestations of dementia (BPSD)</a:t>
            </a:r>
          </a:p>
          <a:p>
            <a:pPr lvl="1">
              <a:buFont typeface="Courier New" panose="02070309020205020404" pitchFamily="49" charset="0"/>
              <a:buChar char="o"/>
            </a:pPr>
            <a:r>
              <a:rPr lang="en-US" sz="1600" dirty="0"/>
              <a:t>DICE model or Describe, Investigate, Create, and Evaluate Model</a:t>
            </a:r>
          </a:p>
          <a:p>
            <a:pPr lvl="1">
              <a:buFont typeface="Courier New" panose="02070309020205020404" pitchFamily="49" charset="0"/>
              <a:buChar char="o"/>
            </a:pPr>
            <a:r>
              <a:rPr lang="en-US" sz="1600" dirty="0"/>
              <a:t>Sexuality and intimacy Issues</a:t>
            </a:r>
          </a:p>
          <a:p>
            <a:pPr lvl="0"/>
            <a:r>
              <a:rPr lang="en-US" sz="1600" dirty="0"/>
              <a:t>Safety considerations</a:t>
            </a:r>
          </a:p>
          <a:p>
            <a:pPr lvl="1">
              <a:buFont typeface="Courier New" panose="02070309020205020404" pitchFamily="49" charset="0"/>
              <a:buChar char="o"/>
            </a:pPr>
            <a:r>
              <a:rPr lang="en-US" sz="1600" dirty="0"/>
              <a:t>Medication management</a:t>
            </a:r>
          </a:p>
          <a:p>
            <a:pPr lvl="1">
              <a:buFont typeface="Courier New" panose="02070309020205020404" pitchFamily="49" charset="0"/>
              <a:buChar char="o"/>
            </a:pPr>
            <a:r>
              <a:rPr lang="en-US" sz="1600" dirty="0"/>
              <a:t>Driving safety</a:t>
            </a:r>
          </a:p>
          <a:p>
            <a:pPr lvl="1">
              <a:buFont typeface="Courier New" panose="02070309020205020404" pitchFamily="49" charset="0"/>
              <a:buChar char="o"/>
            </a:pPr>
            <a:r>
              <a:rPr lang="en-US" sz="1600" dirty="0"/>
              <a:t>Home safety and environmental modifications</a:t>
            </a:r>
          </a:p>
          <a:p>
            <a:pPr lvl="1">
              <a:buFont typeface="Courier New" panose="02070309020205020404" pitchFamily="49" charset="0"/>
              <a:buChar char="o"/>
            </a:pPr>
            <a:r>
              <a:rPr lang="en-US" sz="1600" dirty="0"/>
              <a:t>Other safety concerns</a:t>
            </a:r>
          </a:p>
          <a:p>
            <a:pPr lvl="0"/>
            <a:r>
              <a:rPr lang="en-US" sz="1600" dirty="0"/>
              <a:t>Transitioning from home to long-term care, when needed</a:t>
            </a:r>
          </a:p>
        </p:txBody>
      </p:sp>
    </p:spTree>
    <p:extLst>
      <p:ext uri="{BB962C8B-B14F-4D97-AF65-F5344CB8AC3E}">
        <p14:creationId xmlns:p14="http://schemas.microsoft.com/office/powerpoint/2010/main" val="612255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50838"/>
          </a:xfrm>
        </p:spPr>
        <p:txBody>
          <a:bodyPr>
            <a:noAutofit/>
          </a:bodyPr>
          <a:lstStyle/>
          <a:p>
            <a:pPr algn="l"/>
            <a:r>
              <a:rPr lang="en-US" sz="2800" b="1" dirty="0">
                <a:solidFill>
                  <a:schemeClr val="tx2"/>
                </a:solidFill>
              </a:rPr>
              <a:t>Alzheimer’s Disease and Obstructive Sleep Apnea</a:t>
            </a:r>
            <a:endParaRPr lang="en-US" sz="2800" dirty="0">
              <a:solidFill>
                <a:schemeClr val="tx2"/>
              </a:solidFill>
            </a:endParaRPr>
          </a:p>
        </p:txBody>
      </p:sp>
      <p:sp>
        <p:nvSpPr>
          <p:cNvPr id="3" name="Content Placeholder 2"/>
          <p:cNvSpPr>
            <a:spLocks noGrp="1"/>
          </p:cNvSpPr>
          <p:nvPr>
            <p:ph idx="1"/>
          </p:nvPr>
        </p:nvSpPr>
        <p:spPr>
          <a:xfrm>
            <a:off x="457200" y="1600201"/>
            <a:ext cx="8229600" cy="2514600"/>
          </a:xfrm>
        </p:spPr>
        <p:txBody>
          <a:bodyPr>
            <a:normAutofit fontScale="92500" lnSpcReduction="10000"/>
          </a:bodyPr>
          <a:lstStyle/>
          <a:p>
            <a:pPr lvl="0"/>
            <a:r>
              <a:rPr lang="en-US" sz="2200" dirty="0"/>
              <a:t>Obstructive sleep apnea (OSA) and AD share common risk factors (</a:t>
            </a:r>
            <a:r>
              <a:rPr lang="en-US" sz="2200" dirty="0" err="1"/>
              <a:t>Bombois</a:t>
            </a:r>
            <a:r>
              <a:rPr lang="en-US" sz="2200" dirty="0"/>
              <a:t> et al., 2010). </a:t>
            </a:r>
          </a:p>
          <a:p>
            <a:pPr lvl="0"/>
            <a:r>
              <a:rPr lang="en-US" sz="2200" dirty="0"/>
              <a:t>The lack of oxygen associated with OSA can lead to </a:t>
            </a:r>
            <a:r>
              <a:rPr lang="en-US" sz="2200" dirty="0" err="1"/>
              <a:t>microinfarcts</a:t>
            </a:r>
            <a:r>
              <a:rPr lang="en-US" sz="2200" dirty="0"/>
              <a:t> in the brain and increased atrophy. OSA has not been shown to be causative of AD but may be a contributing factor (</a:t>
            </a:r>
            <a:r>
              <a:rPr lang="en-US" sz="2200" dirty="0" err="1"/>
              <a:t>Daulatzai</a:t>
            </a:r>
            <a:r>
              <a:rPr lang="en-US" sz="2200" dirty="0"/>
              <a:t>, 2015).</a:t>
            </a:r>
          </a:p>
          <a:p>
            <a:pPr lvl="0"/>
            <a:r>
              <a:rPr lang="en-US" sz="2200" dirty="0"/>
              <a:t>Several pathophysiologic mechanisms in OSA are reversible.</a:t>
            </a:r>
          </a:p>
          <a:p>
            <a:pPr lvl="1">
              <a:buFont typeface="Courier New" panose="02070309020205020404" pitchFamily="49" charset="0"/>
              <a:buChar char="o"/>
            </a:pPr>
            <a:r>
              <a:rPr lang="en-US" sz="2200" dirty="0"/>
              <a:t>Treating OSA during MCI and early AD may reduce risk for decline (</a:t>
            </a:r>
            <a:r>
              <a:rPr lang="en-US" sz="2200" dirty="0" err="1"/>
              <a:t>Daulatzai</a:t>
            </a:r>
            <a:r>
              <a:rPr lang="en-US" sz="2200" dirty="0"/>
              <a:t>, 2015).</a:t>
            </a:r>
          </a:p>
        </p:txBody>
      </p:sp>
    </p:spTree>
    <p:extLst>
      <p:ext uri="{BB962C8B-B14F-4D97-AF65-F5344CB8AC3E}">
        <p14:creationId xmlns:p14="http://schemas.microsoft.com/office/powerpoint/2010/main" val="1540320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Senior Man</a:t>
            </a:r>
            <a:r>
              <a:rPr lang="en-US" baseline="0" dirty="0"/>
              <a:t> in </a:t>
            </a:r>
            <a:r>
              <a:rPr lang="en-CA" baseline="0" dirty="0"/>
              <a:t>CPAP mask.</a:t>
            </a:r>
            <a:endParaRPr lang="en-US" dirty="0"/>
          </a:p>
        </p:txBody>
      </p:sp>
      <p:pic>
        <p:nvPicPr>
          <p:cNvPr id="6" name="Content Placeholder 5" descr="Photo of man in bed wearing a CPAP mas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400"/>
            <a:ext cx="7956550" cy="5301100"/>
          </a:xfrm>
        </p:spPr>
      </p:pic>
    </p:spTree>
    <p:extLst>
      <p:ext uri="{BB962C8B-B14F-4D97-AF65-F5344CB8AC3E}">
        <p14:creationId xmlns:p14="http://schemas.microsoft.com/office/powerpoint/2010/main" val="3109335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rmAutofit fontScale="90000"/>
          </a:bodyPr>
          <a:lstStyle/>
          <a:p>
            <a:pPr algn="l"/>
            <a:r>
              <a:rPr lang="en-US" sz="3100" b="1" dirty="0">
                <a:solidFill>
                  <a:schemeClr val="tx2"/>
                </a:solidFill>
              </a:rPr>
              <a:t>Sleep Disorders: LBD</a:t>
            </a:r>
            <a:endParaRPr lang="en-US" sz="3100" dirty="0">
              <a:solidFill>
                <a:schemeClr val="tx2"/>
              </a:solidFill>
            </a:endParaRPr>
          </a:p>
        </p:txBody>
      </p:sp>
      <p:sp>
        <p:nvSpPr>
          <p:cNvPr id="3" name="Content Placeholder 2"/>
          <p:cNvSpPr>
            <a:spLocks noGrp="1"/>
          </p:cNvSpPr>
          <p:nvPr>
            <p:ph idx="1"/>
          </p:nvPr>
        </p:nvSpPr>
        <p:spPr>
          <a:xfrm>
            <a:off x="457200" y="1463040"/>
            <a:ext cx="8229600" cy="3750644"/>
          </a:xfrm>
        </p:spPr>
        <p:txBody>
          <a:bodyPr>
            <a:normAutofit fontScale="85000" lnSpcReduction="20000"/>
          </a:bodyPr>
          <a:lstStyle/>
          <a:p>
            <a:pPr lvl="0"/>
            <a:r>
              <a:rPr lang="en-US" sz="2400" dirty="0"/>
              <a:t>Sleep disturbances affect up to 90% persons with LBD (Cipriani et al., 2015).</a:t>
            </a:r>
          </a:p>
          <a:p>
            <a:pPr lvl="0"/>
            <a:r>
              <a:rPr lang="en-US" sz="2400" dirty="0"/>
              <a:t>REM sleep behavior disorder (RBD):</a:t>
            </a:r>
          </a:p>
          <a:p>
            <a:pPr lvl="1">
              <a:buFont typeface="Courier New" panose="02070309020205020404" pitchFamily="49" charset="0"/>
              <a:buChar char="o"/>
            </a:pPr>
            <a:r>
              <a:rPr lang="en-US" sz="2400" dirty="0"/>
              <a:t>Is suggestive of LBD (Desai et al., 2012)</a:t>
            </a:r>
          </a:p>
          <a:p>
            <a:pPr lvl="1">
              <a:buFont typeface="Courier New" panose="02070309020205020404" pitchFamily="49" charset="0"/>
              <a:buChar char="o"/>
            </a:pPr>
            <a:r>
              <a:rPr lang="en-US" sz="2400" dirty="0"/>
              <a:t>Is predictive for neurodegeneration in Parkinson’s disease (</a:t>
            </a:r>
            <a:r>
              <a:rPr lang="en-US" sz="2400" dirty="0" err="1"/>
              <a:t>Bombois</a:t>
            </a:r>
            <a:r>
              <a:rPr lang="en-US" sz="2400" dirty="0"/>
              <a:t> et al., 2010)</a:t>
            </a:r>
          </a:p>
          <a:p>
            <a:pPr lvl="1">
              <a:buFont typeface="Courier New" panose="02070309020205020404" pitchFamily="49" charset="0"/>
              <a:buChar char="o"/>
            </a:pPr>
            <a:r>
              <a:rPr lang="en-US" sz="2400" dirty="0"/>
              <a:t>May precede dementia and worsen prognosis (</a:t>
            </a:r>
            <a:r>
              <a:rPr lang="en-US" sz="2400" dirty="0" err="1"/>
              <a:t>Bombois</a:t>
            </a:r>
            <a:r>
              <a:rPr lang="en-US" sz="2400" dirty="0"/>
              <a:t> et al., 2010; Desai et al., 2012)</a:t>
            </a:r>
          </a:p>
          <a:p>
            <a:pPr lvl="0"/>
            <a:r>
              <a:rPr lang="en-US" sz="2400" dirty="0"/>
              <a:t>People with Parkinson’s disease may experience excessive daytime sleepiness.</a:t>
            </a:r>
          </a:p>
          <a:p>
            <a:pPr lvl="0"/>
            <a:r>
              <a:rPr lang="en-US" sz="2400" dirty="0"/>
              <a:t>People with Parkinson’s disease‒MCI (mild cognitive impairment) have poorer sleep efficiency and more </a:t>
            </a:r>
            <a:r>
              <a:rPr lang="en-US" sz="2400" dirty="0" err="1"/>
              <a:t>nontremor</a:t>
            </a:r>
            <a:r>
              <a:rPr lang="en-US" sz="2400" dirty="0"/>
              <a:t> features of Parkinson’s disease (</a:t>
            </a:r>
            <a:r>
              <a:rPr lang="en-US" sz="2400" dirty="0" err="1"/>
              <a:t>Gumm</a:t>
            </a:r>
            <a:r>
              <a:rPr lang="en-US" sz="2400" dirty="0"/>
              <a:t> et al., 2013).</a:t>
            </a:r>
          </a:p>
        </p:txBody>
      </p:sp>
    </p:spTree>
    <p:extLst>
      <p:ext uri="{BB962C8B-B14F-4D97-AF65-F5344CB8AC3E}">
        <p14:creationId xmlns:p14="http://schemas.microsoft.com/office/powerpoint/2010/main" val="2807203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Sleep Disorders: </a:t>
            </a:r>
            <a:r>
              <a:rPr lang="en-US" sz="2800" b="1" dirty="0" err="1">
                <a:solidFill>
                  <a:schemeClr val="tx2"/>
                </a:solidFill>
              </a:rPr>
              <a:t>bvFTD</a:t>
            </a:r>
            <a:endParaRPr lang="en-US" sz="2800" dirty="0">
              <a:solidFill>
                <a:schemeClr val="tx2"/>
              </a:solidFill>
            </a:endParaRPr>
          </a:p>
        </p:txBody>
      </p:sp>
      <p:sp>
        <p:nvSpPr>
          <p:cNvPr id="3" name="Content Placeholder 2"/>
          <p:cNvSpPr>
            <a:spLocks noGrp="1"/>
          </p:cNvSpPr>
          <p:nvPr>
            <p:ph idx="1"/>
          </p:nvPr>
        </p:nvSpPr>
        <p:spPr>
          <a:xfrm>
            <a:off x="457200" y="1463041"/>
            <a:ext cx="8229600" cy="2682240"/>
          </a:xfrm>
        </p:spPr>
        <p:txBody>
          <a:bodyPr/>
          <a:lstStyle/>
          <a:p>
            <a:pPr lvl="0"/>
            <a:r>
              <a:rPr lang="en-US" sz="2000" dirty="0"/>
              <a:t>Few published studies</a:t>
            </a:r>
          </a:p>
          <a:p>
            <a:pPr lvl="0"/>
            <a:r>
              <a:rPr lang="en-US" sz="2000" dirty="0"/>
              <a:t>Sleep disruption in </a:t>
            </a:r>
            <a:r>
              <a:rPr lang="en-US" sz="2000" dirty="0" err="1"/>
              <a:t>bvFTD</a:t>
            </a:r>
            <a:r>
              <a:rPr lang="en-US" sz="2000" dirty="0"/>
              <a:t> vs. AD (</a:t>
            </a:r>
            <a:r>
              <a:rPr lang="en-US" sz="2000" dirty="0" err="1"/>
              <a:t>Bonakis</a:t>
            </a:r>
            <a:r>
              <a:rPr lang="en-US" sz="2000" dirty="0"/>
              <a:t> et al., 2014):</a:t>
            </a:r>
          </a:p>
          <a:p>
            <a:pPr lvl="1">
              <a:buFont typeface="Courier New" panose="02070309020205020404" pitchFamily="49" charset="0"/>
              <a:buChar char="o"/>
            </a:pPr>
            <a:r>
              <a:rPr lang="en-US" sz="2000" dirty="0"/>
              <a:t>Appears at earlier stage </a:t>
            </a:r>
          </a:p>
          <a:p>
            <a:pPr lvl="1">
              <a:buFont typeface="Courier New" panose="02070309020205020404" pitchFamily="49" charset="0"/>
              <a:buChar char="o"/>
            </a:pPr>
            <a:r>
              <a:rPr lang="en-US" sz="2000" dirty="0"/>
              <a:t>Appears more disrupted</a:t>
            </a:r>
          </a:p>
          <a:p>
            <a:pPr lvl="1">
              <a:buFont typeface="Courier New" panose="02070309020205020404" pitchFamily="49" charset="0"/>
              <a:buChar char="o"/>
            </a:pPr>
            <a:r>
              <a:rPr lang="en-US" sz="2000" dirty="0"/>
              <a:t>Involves shorter sleep duration</a:t>
            </a:r>
          </a:p>
        </p:txBody>
      </p:sp>
    </p:spTree>
    <p:extLst>
      <p:ext uri="{BB962C8B-B14F-4D97-AF65-F5344CB8AC3E}">
        <p14:creationId xmlns:p14="http://schemas.microsoft.com/office/powerpoint/2010/main" val="1986058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rmAutofit fontScale="90000"/>
          </a:bodyPr>
          <a:lstStyle/>
          <a:p>
            <a:pPr algn="l"/>
            <a:r>
              <a:rPr lang="en-US" sz="3100" b="1" dirty="0">
                <a:solidFill>
                  <a:schemeClr val="tx2"/>
                </a:solidFill>
              </a:rPr>
              <a:t>Sleep Disorders: Vascular Dementia (</a:t>
            </a:r>
            <a:r>
              <a:rPr lang="en-US" sz="3100" b="1" dirty="0" err="1">
                <a:solidFill>
                  <a:schemeClr val="tx2"/>
                </a:solidFill>
              </a:rPr>
              <a:t>VaD</a:t>
            </a:r>
            <a:r>
              <a:rPr lang="en-US" sz="3100" b="1" dirty="0">
                <a:solidFill>
                  <a:schemeClr val="tx2"/>
                </a:solidFill>
              </a:rPr>
              <a:t>)</a:t>
            </a:r>
            <a:endParaRPr lang="en-US" sz="3100" dirty="0">
              <a:solidFill>
                <a:schemeClr val="tx2"/>
              </a:solidFill>
            </a:endParaRPr>
          </a:p>
        </p:txBody>
      </p:sp>
      <p:sp>
        <p:nvSpPr>
          <p:cNvPr id="3" name="Content Placeholder 2"/>
          <p:cNvSpPr>
            <a:spLocks noGrp="1"/>
          </p:cNvSpPr>
          <p:nvPr>
            <p:ph idx="1"/>
          </p:nvPr>
        </p:nvSpPr>
        <p:spPr>
          <a:xfrm>
            <a:off x="457200" y="1463040"/>
            <a:ext cx="8229600" cy="1706879"/>
          </a:xfrm>
        </p:spPr>
        <p:txBody>
          <a:bodyPr>
            <a:noAutofit/>
          </a:bodyPr>
          <a:lstStyle/>
          <a:p>
            <a:pPr lvl="0"/>
            <a:r>
              <a:rPr lang="en-US" sz="2400" dirty="0"/>
              <a:t>Few published studies</a:t>
            </a:r>
          </a:p>
          <a:p>
            <a:pPr lvl="0"/>
            <a:r>
              <a:rPr lang="en-US" sz="2400" dirty="0"/>
              <a:t>Substantially higher frequency of insomnia than in AD and FTD (Cipriani et al., 2015)</a:t>
            </a:r>
          </a:p>
        </p:txBody>
      </p:sp>
    </p:spTree>
    <p:extLst>
      <p:ext uri="{BB962C8B-B14F-4D97-AF65-F5344CB8AC3E}">
        <p14:creationId xmlns:p14="http://schemas.microsoft.com/office/powerpoint/2010/main" val="2344193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Treating Sleep Disorders in Dementia</a:t>
            </a:r>
            <a:endParaRPr lang="en-US" sz="2800" dirty="0">
              <a:solidFill>
                <a:schemeClr val="tx2"/>
              </a:solidFill>
            </a:endParaRPr>
          </a:p>
        </p:txBody>
      </p:sp>
      <p:sp>
        <p:nvSpPr>
          <p:cNvPr id="3" name="Content Placeholder 2"/>
          <p:cNvSpPr>
            <a:spLocks noGrp="1"/>
          </p:cNvSpPr>
          <p:nvPr>
            <p:ph idx="1"/>
          </p:nvPr>
        </p:nvSpPr>
        <p:spPr>
          <a:xfrm>
            <a:off x="457200" y="1463040"/>
            <a:ext cx="8229600" cy="3221255"/>
          </a:xfrm>
        </p:spPr>
        <p:txBody>
          <a:bodyPr>
            <a:normAutofit fontScale="92500" lnSpcReduction="20000"/>
          </a:bodyPr>
          <a:lstStyle/>
          <a:p>
            <a:pPr lvl="0"/>
            <a:r>
              <a:rPr lang="en-US" sz="2200" dirty="0" err="1"/>
              <a:t>Nonpharmacologic</a:t>
            </a:r>
            <a:r>
              <a:rPr lang="en-US" sz="2200" dirty="0"/>
              <a:t> interventions (</a:t>
            </a:r>
            <a:r>
              <a:rPr lang="en-US" sz="2200" dirty="0" err="1"/>
              <a:t>Ferrazzoli</a:t>
            </a:r>
            <a:r>
              <a:rPr lang="en-US" sz="2200" dirty="0"/>
              <a:t> et al., 2013):</a:t>
            </a:r>
          </a:p>
          <a:p>
            <a:pPr lvl="1">
              <a:buFont typeface="Courier New" panose="02070309020205020404" pitchFamily="49" charset="0"/>
              <a:buChar char="o"/>
            </a:pPr>
            <a:r>
              <a:rPr lang="en-US" sz="2200" dirty="0"/>
              <a:t>Sleep hygiene (NSF, 2003)</a:t>
            </a:r>
          </a:p>
          <a:p>
            <a:pPr lvl="1">
              <a:buFont typeface="Courier New" panose="02070309020205020404" pitchFamily="49" charset="0"/>
              <a:buChar char="o"/>
            </a:pPr>
            <a:r>
              <a:rPr lang="en-US" sz="2200" dirty="0"/>
              <a:t>Sleep restriction therapy</a:t>
            </a:r>
          </a:p>
          <a:p>
            <a:pPr lvl="1">
              <a:buFont typeface="Courier New" panose="02070309020205020404" pitchFamily="49" charset="0"/>
              <a:buChar char="o"/>
            </a:pPr>
            <a:r>
              <a:rPr lang="en-US" sz="2200" dirty="0"/>
              <a:t>Cognitive behavioral therapy</a:t>
            </a:r>
          </a:p>
          <a:p>
            <a:pPr lvl="1">
              <a:buFont typeface="Courier New" panose="02070309020205020404" pitchFamily="49" charset="0"/>
              <a:buChar char="o"/>
            </a:pPr>
            <a:r>
              <a:rPr lang="en-US" sz="2200" dirty="0"/>
              <a:t>Light therapy</a:t>
            </a:r>
          </a:p>
          <a:p>
            <a:pPr lvl="1">
              <a:buFont typeface="Courier New" panose="02070309020205020404" pitchFamily="49" charset="0"/>
              <a:buChar char="o"/>
            </a:pPr>
            <a:r>
              <a:rPr lang="en-US" sz="2400" dirty="0"/>
              <a:t>Continuous positive airway pressure therapy (CPAP) for</a:t>
            </a:r>
            <a:r>
              <a:rPr lang="en-US" sz="2400" b="1" i="1" dirty="0"/>
              <a:t> </a:t>
            </a:r>
            <a:r>
              <a:rPr lang="en-US" sz="2400" dirty="0"/>
              <a:t>sleep apnea (OSA)</a:t>
            </a:r>
          </a:p>
          <a:p>
            <a:pPr lvl="0"/>
            <a:r>
              <a:rPr lang="en-US" sz="2200" dirty="0"/>
              <a:t>Melatonin/melatonin agonists</a:t>
            </a:r>
          </a:p>
          <a:p>
            <a:pPr lvl="0"/>
            <a:r>
              <a:rPr lang="en-US" sz="2200" dirty="0"/>
              <a:t>Medications (especially sedative-hypnotics or antipsychotics) can have significant adverse effects (David et al., 2010).</a:t>
            </a:r>
          </a:p>
        </p:txBody>
      </p:sp>
    </p:spTree>
    <p:extLst>
      <p:ext uri="{BB962C8B-B14F-4D97-AF65-F5344CB8AC3E}">
        <p14:creationId xmlns:p14="http://schemas.microsoft.com/office/powerpoint/2010/main" val="3111158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DICE: Addressing Circadian Rhythm Disruptions</a:t>
            </a:r>
            <a:endParaRPr lang="en-US" sz="2800" dirty="0">
              <a:solidFill>
                <a:schemeClr val="tx2"/>
              </a:solidFill>
            </a:endParaRPr>
          </a:p>
        </p:txBody>
      </p:sp>
      <p:sp>
        <p:nvSpPr>
          <p:cNvPr id="3" name="Content Placeholder 2"/>
          <p:cNvSpPr>
            <a:spLocks noGrp="1"/>
          </p:cNvSpPr>
          <p:nvPr>
            <p:ph idx="1"/>
          </p:nvPr>
        </p:nvSpPr>
        <p:spPr>
          <a:xfrm>
            <a:off x="457200" y="1463041"/>
            <a:ext cx="8229600" cy="2118360"/>
          </a:xfrm>
        </p:spPr>
        <p:txBody>
          <a:bodyPr>
            <a:normAutofit fontScale="92500" lnSpcReduction="20000"/>
          </a:bodyPr>
          <a:lstStyle/>
          <a:p>
            <a:pPr marL="0" lvl="0" indent="0">
              <a:buNone/>
            </a:pPr>
            <a:r>
              <a:rPr lang="en-US" sz="2200" dirty="0"/>
              <a:t>Using DICE for Circadian rhythm disruptions (Kales et al., 2014)</a:t>
            </a:r>
          </a:p>
          <a:p>
            <a:pPr lvl="0"/>
            <a:r>
              <a:rPr lang="en-US" sz="2200" dirty="0"/>
              <a:t>DESCRIBE:  Care partner </a:t>
            </a:r>
            <a:r>
              <a:rPr lang="en-US" sz="2200" b="1" dirty="0"/>
              <a:t>describes</a:t>
            </a:r>
            <a:r>
              <a:rPr lang="en-US" sz="2200" dirty="0"/>
              <a:t> behavior and its context.</a:t>
            </a:r>
          </a:p>
          <a:p>
            <a:pPr lvl="0"/>
            <a:r>
              <a:rPr lang="en-US" sz="2200" dirty="0"/>
              <a:t>INVESTIGATE: Provider thoroughly </a:t>
            </a:r>
            <a:r>
              <a:rPr lang="en-US" sz="2200" b="1" dirty="0"/>
              <a:t>investigates</a:t>
            </a:r>
            <a:r>
              <a:rPr lang="en-US" sz="2200" dirty="0"/>
              <a:t> possible causes of problem behavior.</a:t>
            </a:r>
          </a:p>
          <a:p>
            <a:pPr lvl="0"/>
            <a:r>
              <a:rPr lang="en-US" sz="2200" dirty="0"/>
              <a:t>CREATE: Together, care partner and provider collaborate to </a:t>
            </a:r>
            <a:r>
              <a:rPr lang="en-US" sz="2200" b="1" dirty="0"/>
              <a:t>create</a:t>
            </a:r>
            <a:r>
              <a:rPr lang="en-US" sz="2200" dirty="0"/>
              <a:t> and implement treatment plan.</a:t>
            </a:r>
          </a:p>
          <a:p>
            <a:pPr lvl="0"/>
            <a:r>
              <a:rPr lang="en-US" sz="2200" dirty="0"/>
              <a:t>EVALUATE: Provider </a:t>
            </a:r>
            <a:r>
              <a:rPr lang="en-US" sz="2200" b="1" dirty="0"/>
              <a:t>evaluates</a:t>
            </a:r>
            <a:r>
              <a:rPr lang="en-US" sz="2200" dirty="0"/>
              <a:t> safety and efficacy of intervention.</a:t>
            </a:r>
          </a:p>
        </p:txBody>
      </p:sp>
    </p:spTree>
    <p:extLst>
      <p:ext uri="{BB962C8B-B14F-4D97-AF65-F5344CB8AC3E}">
        <p14:creationId xmlns:p14="http://schemas.microsoft.com/office/powerpoint/2010/main" val="3956478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Senior Man Taking Medicine</a:t>
            </a:r>
          </a:p>
        </p:txBody>
      </p:sp>
      <p:pic>
        <p:nvPicPr>
          <p:cNvPr id="6" name="Content Placeholder 5" descr="Photo of a man lifting his head from his pillow looking at an alarm clock. A glass of water and a packet of pills are on his bedside tabl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1837894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Psychotic Symptoms</a:t>
            </a:r>
            <a:endParaRPr lang="en-US" sz="2800" dirty="0">
              <a:solidFill>
                <a:schemeClr val="tx2"/>
              </a:solidFill>
            </a:endParaRPr>
          </a:p>
        </p:txBody>
      </p:sp>
      <p:sp>
        <p:nvSpPr>
          <p:cNvPr id="3" name="Content Placeholder 2"/>
          <p:cNvSpPr>
            <a:spLocks noGrp="1"/>
          </p:cNvSpPr>
          <p:nvPr>
            <p:ph idx="1"/>
          </p:nvPr>
        </p:nvSpPr>
        <p:spPr>
          <a:xfrm>
            <a:off x="457200" y="1463040"/>
            <a:ext cx="8229600" cy="3048000"/>
          </a:xfrm>
        </p:spPr>
        <p:txBody>
          <a:bodyPr>
            <a:normAutofit lnSpcReduction="10000"/>
          </a:bodyPr>
          <a:lstStyle/>
          <a:p>
            <a:pPr lvl="0"/>
            <a:r>
              <a:rPr lang="en-US" sz="2000" dirty="0"/>
              <a:t>Psychotic symptoms: More prevalent in PLwD during the middle and later stages of dementia (Desai et al., 2012; Kales et al., 2015)</a:t>
            </a:r>
          </a:p>
          <a:p>
            <a:pPr lvl="0"/>
            <a:r>
              <a:rPr lang="en-US" sz="2000" dirty="0"/>
              <a:t>Delusions: False beliefs that persist despite consistent evidence to the contrary</a:t>
            </a:r>
          </a:p>
          <a:p>
            <a:pPr lvl="1">
              <a:buFont typeface="Courier New" panose="02070309020205020404" pitchFamily="49" charset="0"/>
              <a:buChar char="o"/>
            </a:pPr>
            <a:r>
              <a:rPr lang="en-US" sz="2000" dirty="0"/>
              <a:t>Generally simple and </a:t>
            </a:r>
            <a:r>
              <a:rPr lang="en-US" sz="2000" dirty="0" err="1"/>
              <a:t>nonbizarre</a:t>
            </a:r>
            <a:r>
              <a:rPr lang="en-US" sz="2000" dirty="0"/>
              <a:t>  </a:t>
            </a:r>
          </a:p>
          <a:p>
            <a:pPr lvl="0"/>
            <a:r>
              <a:rPr lang="en-US" sz="2000" dirty="0"/>
              <a:t>Hallucinations: Sensory experiences that cannot be verified by anyone except the person experiencing them</a:t>
            </a:r>
          </a:p>
          <a:p>
            <a:pPr lvl="0"/>
            <a:r>
              <a:rPr lang="en-US" sz="2000" dirty="0"/>
              <a:t>Most commonly visual or auditory in dementia (Desai et al., 2012; Kales et al., 2015)</a:t>
            </a:r>
          </a:p>
        </p:txBody>
      </p:sp>
    </p:spTree>
    <p:extLst>
      <p:ext uri="{BB962C8B-B14F-4D97-AF65-F5344CB8AC3E}">
        <p14:creationId xmlns:p14="http://schemas.microsoft.com/office/powerpoint/2010/main" val="1038378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256"/>
            <a:ext cx="8229600" cy="655638"/>
          </a:xfrm>
        </p:spPr>
        <p:txBody>
          <a:bodyPr>
            <a:normAutofit fontScale="90000"/>
          </a:bodyPr>
          <a:lstStyle/>
          <a:p>
            <a:pPr algn="l">
              <a:lnSpc>
                <a:spcPct val="90000"/>
              </a:lnSpc>
            </a:pPr>
            <a:r>
              <a:rPr lang="en-US" sz="3100" b="1" dirty="0">
                <a:solidFill>
                  <a:schemeClr val="tx2"/>
                </a:solidFill>
              </a:rPr>
              <a:t>Using DICE Strategies for Addressing Delusions </a:t>
            </a:r>
            <a:br>
              <a:rPr lang="en-US" sz="3100" b="1" dirty="0">
                <a:solidFill>
                  <a:schemeClr val="tx2"/>
                </a:solidFill>
              </a:rPr>
            </a:br>
            <a:r>
              <a:rPr lang="en-US" sz="3100" b="1" dirty="0">
                <a:solidFill>
                  <a:schemeClr val="tx2"/>
                </a:solidFill>
              </a:rPr>
              <a:t>and Hallucinations</a:t>
            </a:r>
            <a:endParaRPr lang="en-US" dirty="0"/>
          </a:p>
        </p:txBody>
      </p:sp>
      <p:sp>
        <p:nvSpPr>
          <p:cNvPr id="3" name="Content Placeholder 2"/>
          <p:cNvSpPr>
            <a:spLocks noGrp="1"/>
          </p:cNvSpPr>
          <p:nvPr>
            <p:ph idx="1"/>
          </p:nvPr>
        </p:nvSpPr>
        <p:spPr>
          <a:xfrm>
            <a:off x="457200" y="1905000"/>
            <a:ext cx="8229600" cy="1828800"/>
          </a:xfrm>
        </p:spPr>
        <p:txBody>
          <a:bodyPr>
            <a:normAutofit fontScale="92500" lnSpcReduction="20000"/>
          </a:bodyPr>
          <a:lstStyle/>
          <a:p>
            <a:pPr marL="0" indent="0">
              <a:buNone/>
            </a:pPr>
            <a:r>
              <a:rPr lang="en-US" sz="2200" dirty="0"/>
              <a:t>Using DICE for delusions and hallucinations (Kales et al., 2014):</a:t>
            </a:r>
          </a:p>
          <a:p>
            <a:pPr lvl="0"/>
            <a:r>
              <a:rPr lang="en-US" sz="2200" dirty="0"/>
              <a:t>Care partner DESCRIBES when it happens, safety concerns, what it looks like.</a:t>
            </a:r>
          </a:p>
          <a:p>
            <a:pPr lvl="0"/>
            <a:r>
              <a:rPr lang="en-US" sz="2200" dirty="0"/>
              <a:t>Provider INVESTIGATES possible causes of delusions/hallucinations.</a:t>
            </a:r>
          </a:p>
          <a:p>
            <a:pPr lvl="0"/>
            <a:r>
              <a:rPr lang="en-US" sz="2200" dirty="0"/>
              <a:t>Together, they CREATE and implement treatment plan—distraction. </a:t>
            </a:r>
          </a:p>
          <a:p>
            <a:pPr lvl="0"/>
            <a:r>
              <a:rPr lang="en-US" sz="2200" dirty="0"/>
              <a:t>Provider EVALUATES safety and efficacy of intervention.</a:t>
            </a:r>
          </a:p>
        </p:txBody>
      </p:sp>
    </p:spTree>
    <p:extLst>
      <p:ext uri="{BB962C8B-B14F-4D97-AF65-F5344CB8AC3E}">
        <p14:creationId xmlns:p14="http://schemas.microsoft.com/office/powerpoint/2010/main" val="270229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algn="l"/>
            <a:r>
              <a:rPr lang="en-US" sz="2800" b="1" dirty="0">
                <a:solidFill>
                  <a:schemeClr val="tx2"/>
                </a:solidFill>
              </a:rPr>
              <a:t>Learning Objectives</a:t>
            </a:r>
          </a:p>
        </p:txBody>
      </p:sp>
      <p:sp>
        <p:nvSpPr>
          <p:cNvPr id="3" name="Content Placeholder 2"/>
          <p:cNvSpPr>
            <a:spLocks noGrp="1"/>
          </p:cNvSpPr>
          <p:nvPr>
            <p:ph idx="1"/>
          </p:nvPr>
        </p:nvSpPr>
        <p:spPr/>
        <p:txBody>
          <a:bodyPr>
            <a:normAutofit fontScale="92500" lnSpcReduction="20000"/>
          </a:bodyPr>
          <a:lstStyle/>
          <a:p>
            <a:pPr marL="0" lvl="0" indent="0">
              <a:buNone/>
            </a:pPr>
            <a:r>
              <a:rPr lang="en-US" sz="2000" dirty="0"/>
              <a:t>After completing this module, participants will be able to:</a:t>
            </a:r>
          </a:p>
          <a:p>
            <a:pPr lvl="1">
              <a:buFont typeface="Arial" panose="020B0604020202020204" pitchFamily="34" charset="0"/>
              <a:buChar char="•"/>
            </a:pPr>
            <a:r>
              <a:rPr lang="en-US" sz="2000" dirty="0"/>
              <a:t>List clinical manifestations of middle stage of dementia.</a:t>
            </a:r>
          </a:p>
          <a:p>
            <a:pPr lvl="1">
              <a:buFont typeface="Arial" panose="020B0604020202020204" pitchFamily="34" charset="0"/>
              <a:buChar char="•"/>
            </a:pPr>
            <a:r>
              <a:rPr lang="en-US" sz="2000" dirty="0"/>
              <a:t>Describe BPSD.</a:t>
            </a:r>
          </a:p>
          <a:p>
            <a:pPr lvl="1">
              <a:buFont typeface="Arial" panose="020B0604020202020204" pitchFamily="34" charset="0"/>
              <a:buChar char="•"/>
            </a:pPr>
            <a:r>
              <a:rPr lang="en-US" sz="2000" dirty="0"/>
              <a:t>Describe the DICE approach for managing BPSD.</a:t>
            </a:r>
          </a:p>
          <a:p>
            <a:pPr lvl="1">
              <a:buFont typeface="Arial" panose="020B0604020202020204" pitchFamily="34" charset="0"/>
              <a:buChar char="•"/>
            </a:pPr>
            <a:r>
              <a:rPr lang="en-US" sz="2000" dirty="0"/>
              <a:t>List safety concerns for persons living with a middle stage of dementia diagnosis.</a:t>
            </a:r>
          </a:p>
        </p:txBody>
      </p:sp>
    </p:spTree>
    <p:extLst>
      <p:ext uri="{BB962C8B-B14F-4D97-AF65-F5344CB8AC3E}">
        <p14:creationId xmlns:p14="http://schemas.microsoft.com/office/powerpoint/2010/main" val="1332750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Senior</a:t>
            </a:r>
            <a:r>
              <a:rPr lang="en-US" baseline="0" dirty="0"/>
              <a:t> Man in Distress</a:t>
            </a:r>
            <a:endParaRPr lang="en-US" dirty="0"/>
          </a:p>
        </p:txBody>
      </p:sp>
      <p:pic>
        <p:nvPicPr>
          <p:cNvPr id="6" name="Content Placeholder 5" descr="Photo of a man holding his head in his hands, talking with a woman holding a clipboar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978" y="641890"/>
            <a:ext cx="7928043" cy="5282119"/>
          </a:xfrm>
        </p:spPr>
      </p:pic>
    </p:spTree>
    <p:extLst>
      <p:ext uri="{BB962C8B-B14F-4D97-AF65-F5344CB8AC3E}">
        <p14:creationId xmlns:p14="http://schemas.microsoft.com/office/powerpoint/2010/main" val="2964612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rmAutofit fontScale="90000"/>
          </a:bodyPr>
          <a:lstStyle/>
          <a:p>
            <a:pPr algn="l"/>
            <a:r>
              <a:rPr lang="en-US" sz="2800" b="1" dirty="0">
                <a:solidFill>
                  <a:schemeClr val="tx2"/>
                </a:solidFill>
              </a:rPr>
              <a:t>Agitation</a:t>
            </a:r>
          </a:p>
        </p:txBody>
      </p:sp>
      <p:sp>
        <p:nvSpPr>
          <p:cNvPr id="3" name="Content Placeholder 2"/>
          <p:cNvSpPr>
            <a:spLocks noGrp="1"/>
          </p:cNvSpPr>
          <p:nvPr>
            <p:ph idx="1"/>
          </p:nvPr>
        </p:nvSpPr>
        <p:spPr>
          <a:xfrm>
            <a:off x="457200" y="1463040"/>
            <a:ext cx="8229600" cy="3139439"/>
          </a:xfrm>
        </p:spPr>
        <p:txBody>
          <a:bodyPr>
            <a:normAutofit/>
          </a:bodyPr>
          <a:lstStyle/>
          <a:p>
            <a:pPr lvl="0"/>
            <a:r>
              <a:rPr lang="en-US" sz="2000" dirty="0"/>
              <a:t>Common behavioral disturbance in moderate-to-severe dementia (Desai et al., 2012; Kales et al., 2015):</a:t>
            </a:r>
          </a:p>
          <a:p>
            <a:pPr lvl="1">
              <a:buFont typeface="Courier New" panose="02070309020205020404" pitchFamily="49" charset="0"/>
              <a:buChar char="o"/>
            </a:pPr>
            <a:r>
              <a:rPr lang="en-US" sz="2000" dirty="0"/>
              <a:t>Agitation involves feeling restless or worried, and can manifest with physically nonaggressive behaviors (wandering, pacing, anxiety).</a:t>
            </a:r>
          </a:p>
          <a:p>
            <a:pPr lvl="1">
              <a:buFont typeface="Courier New" panose="02070309020205020404" pitchFamily="49" charset="0"/>
              <a:buChar char="o"/>
            </a:pPr>
            <a:r>
              <a:rPr lang="en-US" sz="2000" dirty="0"/>
              <a:t>Sleeplessness</a:t>
            </a:r>
          </a:p>
          <a:p>
            <a:pPr lvl="1">
              <a:buFont typeface="Courier New" panose="02070309020205020404" pitchFamily="49" charset="0"/>
              <a:buChar char="o"/>
            </a:pPr>
            <a:r>
              <a:rPr lang="en-US" sz="2000" dirty="0"/>
              <a:t>Verbally nonaggressive behaviors (repetitive vocalizations)</a:t>
            </a:r>
          </a:p>
          <a:p>
            <a:pPr lvl="1">
              <a:buFont typeface="Courier New" panose="02070309020205020404" pitchFamily="49" charset="0"/>
              <a:buChar char="o"/>
            </a:pPr>
            <a:r>
              <a:rPr lang="en-US" sz="2000" dirty="0"/>
              <a:t>Aggression (verbal or physical)</a:t>
            </a:r>
          </a:p>
          <a:p>
            <a:pPr lvl="2">
              <a:buFont typeface="Courier New" panose="02070309020205020404" pitchFamily="49" charset="0"/>
              <a:buChar char="o"/>
            </a:pPr>
            <a:r>
              <a:rPr lang="en-US" dirty="0"/>
              <a:t>Aggression is different from agitation (Volicer et al., 2017)</a:t>
            </a:r>
          </a:p>
        </p:txBody>
      </p:sp>
    </p:spTree>
    <p:extLst>
      <p:ext uri="{BB962C8B-B14F-4D97-AF65-F5344CB8AC3E}">
        <p14:creationId xmlns:p14="http://schemas.microsoft.com/office/powerpoint/2010/main" val="3618207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Using DICE Strategies to Address Agitation </a:t>
            </a:r>
            <a:endParaRPr lang="en-US" sz="2800" dirty="0">
              <a:solidFill>
                <a:schemeClr val="tx2"/>
              </a:solidFill>
            </a:endParaRPr>
          </a:p>
        </p:txBody>
      </p:sp>
      <p:sp>
        <p:nvSpPr>
          <p:cNvPr id="3" name="Content Placeholder 2"/>
          <p:cNvSpPr>
            <a:spLocks noGrp="1"/>
          </p:cNvSpPr>
          <p:nvPr>
            <p:ph idx="1"/>
          </p:nvPr>
        </p:nvSpPr>
        <p:spPr>
          <a:xfrm>
            <a:off x="457200" y="1463040"/>
            <a:ext cx="8229600" cy="2438399"/>
          </a:xfrm>
        </p:spPr>
        <p:txBody>
          <a:bodyPr>
            <a:noAutofit/>
          </a:bodyPr>
          <a:lstStyle/>
          <a:p>
            <a:pPr marL="0" indent="0">
              <a:buNone/>
            </a:pPr>
            <a:r>
              <a:rPr lang="en-US" sz="2000" dirty="0"/>
              <a:t>Using DICE for agitation (Kales et al., 2014):</a:t>
            </a:r>
          </a:p>
          <a:p>
            <a:pPr lvl="0"/>
            <a:r>
              <a:rPr lang="en-US" sz="2000" dirty="0"/>
              <a:t>DESCRIBE when PLwD becomes agitated, how it manifests, any safety concerns.</a:t>
            </a:r>
          </a:p>
          <a:p>
            <a:pPr lvl="0"/>
            <a:r>
              <a:rPr lang="en-US" sz="2000" dirty="0"/>
              <a:t>INVESTIGATE possible causes (e.g., pain, unmet needs, illness).</a:t>
            </a:r>
          </a:p>
          <a:p>
            <a:pPr lvl="0"/>
            <a:r>
              <a:rPr lang="en-US" sz="2000" dirty="0"/>
              <a:t>CREATE </a:t>
            </a:r>
            <a:r>
              <a:rPr lang="en-US" sz="2000" dirty="0" err="1"/>
              <a:t>nonpharmacologic</a:t>
            </a:r>
            <a:r>
              <a:rPr lang="en-US" sz="2000" dirty="0"/>
              <a:t> interventions for managing PLwD when agitated.</a:t>
            </a:r>
          </a:p>
          <a:p>
            <a:pPr lvl="0"/>
            <a:r>
              <a:rPr lang="en-US" sz="2000" dirty="0"/>
              <a:t>EVALUATE effectiveness and safety of strategies.</a:t>
            </a:r>
          </a:p>
        </p:txBody>
      </p:sp>
    </p:spTree>
    <p:extLst>
      <p:ext uri="{BB962C8B-B14F-4D97-AF65-F5344CB8AC3E}">
        <p14:creationId xmlns:p14="http://schemas.microsoft.com/office/powerpoint/2010/main" val="4237132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Using DICE Strategies to Address Agitation </a:t>
            </a:r>
            <a:r>
              <a:rPr lang="en-US" sz="2800" dirty="0">
                <a:solidFill>
                  <a:schemeClr val="tx2"/>
                </a:solidFill>
              </a:rPr>
              <a:t>(continued) </a:t>
            </a:r>
          </a:p>
        </p:txBody>
      </p:sp>
      <p:sp>
        <p:nvSpPr>
          <p:cNvPr id="3" name="Content Placeholder 2"/>
          <p:cNvSpPr>
            <a:spLocks noGrp="1"/>
          </p:cNvSpPr>
          <p:nvPr>
            <p:ph idx="1"/>
          </p:nvPr>
        </p:nvSpPr>
        <p:spPr>
          <a:xfrm>
            <a:off x="457200" y="1463040"/>
            <a:ext cx="8229600" cy="4815840"/>
          </a:xfrm>
        </p:spPr>
        <p:txBody>
          <a:bodyPr>
            <a:noAutofit/>
          </a:bodyPr>
          <a:lstStyle/>
          <a:p>
            <a:pPr lvl="0"/>
            <a:r>
              <a:rPr lang="en-US" sz="2000" dirty="0"/>
              <a:t>Agitation often reflects unmet needs in advanced dementia (Cohen-Mansfield et al., 2015; Jacobson et al., 2015). </a:t>
            </a:r>
          </a:p>
          <a:p>
            <a:pPr lvl="0"/>
            <a:r>
              <a:rPr lang="en-US" sz="2000" dirty="0"/>
              <a:t>Evaluate cause of agitation: illness, pain, psychiatric/psychological issues, environmental issues, medications or other medical concerns.</a:t>
            </a:r>
          </a:p>
          <a:p>
            <a:pPr lvl="0"/>
            <a:r>
              <a:rPr lang="en-US" sz="2000" dirty="0"/>
              <a:t>Assess safety.</a:t>
            </a:r>
          </a:p>
          <a:p>
            <a:pPr lvl="0"/>
            <a:r>
              <a:rPr lang="en-US" sz="2000" dirty="0"/>
              <a:t>Address agitation and aggression through calm and reassurance (Kales et al., 2014).</a:t>
            </a:r>
          </a:p>
          <a:p>
            <a:pPr lvl="0"/>
            <a:r>
              <a:rPr lang="en-US" sz="2000" dirty="0" err="1"/>
              <a:t>Nonpharmacologic</a:t>
            </a:r>
            <a:r>
              <a:rPr lang="en-US" sz="2000" dirty="0"/>
              <a:t> interventions should be matched to specific individual factors (Cohen-Mansfield et al., 2012; Jacobson et al., 2015):</a:t>
            </a:r>
          </a:p>
          <a:p>
            <a:pPr lvl="1">
              <a:buFont typeface="Courier New" panose="02070309020205020404" pitchFamily="49" charset="0"/>
              <a:buChar char="o"/>
            </a:pPr>
            <a:r>
              <a:rPr lang="en-US" sz="2000" dirty="0"/>
              <a:t>Modify environment to elicit calm.</a:t>
            </a:r>
          </a:p>
          <a:p>
            <a:pPr lvl="1">
              <a:buFont typeface="Courier New" panose="02070309020205020404" pitchFamily="49" charset="0"/>
              <a:buChar char="o"/>
            </a:pPr>
            <a:r>
              <a:rPr lang="en-US" sz="2000" dirty="0"/>
              <a:t>Provide reassurance.</a:t>
            </a:r>
          </a:p>
          <a:p>
            <a:pPr lvl="1">
              <a:buFont typeface="Courier New" panose="02070309020205020404" pitchFamily="49" charset="0"/>
              <a:buChar char="o"/>
            </a:pPr>
            <a:r>
              <a:rPr lang="en-US" sz="2000" dirty="0"/>
              <a:t>Consider music therapy, art therapy, animal-assisted therapy, massage therapy .</a:t>
            </a:r>
          </a:p>
          <a:p>
            <a:pPr lvl="1">
              <a:buFont typeface="Courier New" panose="02070309020205020404" pitchFamily="49" charset="0"/>
              <a:buChar char="o"/>
            </a:pPr>
            <a:r>
              <a:rPr lang="en-US" sz="2000" dirty="0"/>
              <a:t>Offer real or simulated social contacts.</a:t>
            </a:r>
          </a:p>
        </p:txBody>
      </p:sp>
    </p:spTree>
    <p:extLst>
      <p:ext uri="{BB962C8B-B14F-4D97-AF65-F5344CB8AC3E}">
        <p14:creationId xmlns:p14="http://schemas.microsoft.com/office/powerpoint/2010/main" val="2154742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7153564" cy="523220"/>
          </a:xfrm>
        </p:spPr>
        <p:txBody>
          <a:bodyPr/>
          <a:lstStyle/>
          <a:p>
            <a:r>
              <a:rPr lang="en-US" dirty="0"/>
              <a:t>Outline</a:t>
            </a:r>
            <a:r>
              <a:rPr lang="en-US" sz="800" dirty="0">
                <a:solidFill>
                  <a:schemeClr val="bg1"/>
                </a:solidFill>
              </a:rPr>
              <a:t> 6 - Managing common symptoms and manifestations of middle stage of dementia - Sexuality and intimacy Issues</a:t>
            </a:r>
          </a:p>
        </p:txBody>
      </p:sp>
      <p:pic>
        <p:nvPicPr>
          <p:cNvPr id="15" name="Picture Placeholder 14" descr="Photo of a smiling older couple with their heads togethe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299" b="8299"/>
          <a:stretch>
            <a:fillRect/>
          </a:stretch>
        </p:blipFill>
        <p:spPr/>
      </p:pic>
      <p:sp>
        <p:nvSpPr>
          <p:cNvPr id="6" name="Rectangle 5" descr="Rectangle box highlighting &quot;Managing common symptoms and manifestations of middle-stage dementia.&quot;">
            <a:extLst>
              <a:ext uri="{FF2B5EF4-FFF2-40B4-BE49-F238E27FC236}">
                <a16:creationId xmlns:a16="http://schemas.microsoft.com/office/drawing/2014/main" id="{F9C77DE0-5B60-4EA5-A3A4-76871E9C173E}"/>
              </a:ext>
            </a:extLst>
          </p:cNvPr>
          <p:cNvSpPr/>
          <p:nvPr/>
        </p:nvSpPr>
        <p:spPr>
          <a:xfrm>
            <a:off x="-7666" y="3556164"/>
            <a:ext cx="9144000" cy="322028"/>
          </a:xfrm>
          <a:prstGeom prst="rect">
            <a:avLst/>
          </a:prstGeom>
          <a:solidFill>
            <a:srgbClr val="7A29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62B0754C-B83D-40A3-8977-E1F21C6610EF}"/>
              </a:ext>
            </a:extLst>
          </p:cNvPr>
          <p:cNvSpPr>
            <a:spLocks noGrp="1"/>
          </p:cNvSpPr>
          <p:nvPr>
            <p:ph idx="1"/>
          </p:nvPr>
        </p:nvSpPr>
        <p:spPr>
          <a:xfrm>
            <a:off x="457200" y="1560945"/>
            <a:ext cx="8229600" cy="5386090"/>
          </a:xfrm>
        </p:spPr>
        <p:txBody>
          <a:bodyPr/>
          <a:lstStyle/>
          <a:p>
            <a:pPr lvl="0"/>
            <a:r>
              <a:rPr lang="en-US" sz="1600" dirty="0"/>
              <a:t>Clinical manifestations of middle stage of dementias</a:t>
            </a:r>
          </a:p>
          <a:p>
            <a:pPr lvl="1">
              <a:buFont typeface="Courier New" panose="02070309020205020404" pitchFamily="49" charset="0"/>
              <a:buChar char="o"/>
            </a:pPr>
            <a:r>
              <a:rPr lang="en-US" sz="1600" dirty="0"/>
              <a:t>Overview</a:t>
            </a:r>
          </a:p>
          <a:p>
            <a:pPr lvl="1">
              <a:buFont typeface="Courier New" panose="02070309020205020404" pitchFamily="49" charset="0"/>
              <a:buChar char="o"/>
            </a:pPr>
            <a:r>
              <a:rPr lang="en-US" sz="1600" dirty="0"/>
              <a:t>Alzheimer’s disease and related dementias</a:t>
            </a:r>
          </a:p>
          <a:p>
            <a:pPr lvl="2">
              <a:spcBef>
                <a:spcPts val="10"/>
              </a:spcBef>
            </a:pPr>
            <a:r>
              <a:rPr lang="en-US" sz="1600" dirty="0"/>
              <a:t>Alzheimer’s disease (AD)</a:t>
            </a:r>
          </a:p>
          <a:p>
            <a:pPr lvl="2"/>
            <a:r>
              <a:rPr lang="en-US" sz="1600" dirty="0"/>
              <a:t>Vascular dementia (</a:t>
            </a:r>
            <a:r>
              <a:rPr lang="en-US" sz="1600" dirty="0" err="1"/>
              <a:t>VaD</a:t>
            </a:r>
            <a:r>
              <a:rPr lang="en-US" sz="1600" dirty="0"/>
              <a:t>)</a:t>
            </a:r>
          </a:p>
          <a:p>
            <a:pPr lvl="2"/>
            <a:r>
              <a:rPr lang="en-US" sz="1600" dirty="0"/>
              <a:t>Lewy body dementia (LBD) </a:t>
            </a:r>
          </a:p>
          <a:p>
            <a:pPr lvl="2"/>
            <a:r>
              <a:rPr lang="en-US" sz="1600" dirty="0"/>
              <a:t>Frontotemporal degeneration (FTD)</a:t>
            </a:r>
            <a:endParaRPr lang="en-US" sz="1600" dirty="0">
              <a:solidFill>
                <a:schemeClr val="bg1"/>
              </a:solidFill>
            </a:endParaRPr>
          </a:p>
          <a:p>
            <a:pPr lvl="0"/>
            <a:r>
              <a:rPr lang="en-US" sz="1600" dirty="0">
                <a:solidFill>
                  <a:schemeClr val="bg1"/>
                </a:solidFill>
              </a:rPr>
              <a:t>Managing common symptoms and manifestations of middle stage of dementia</a:t>
            </a:r>
          </a:p>
          <a:p>
            <a:pPr lvl="1">
              <a:buFont typeface="Courier New" panose="02070309020205020404" pitchFamily="49" charset="0"/>
              <a:buChar char="o"/>
            </a:pPr>
            <a:r>
              <a:rPr lang="en-US" sz="1600" dirty="0"/>
              <a:t>Behavioral and psychological manifestations of dementia (BPSD)</a:t>
            </a:r>
          </a:p>
          <a:p>
            <a:pPr lvl="1">
              <a:buFont typeface="Courier New" panose="02070309020205020404" pitchFamily="49" charset="0"/>
              <a:buChar char="o"/>
            </a:pPr>
            <a:r>
              <a:rPr lang="en-US" sz="1600" dirty="0"/>
              <a:t>DICE model or Describe, Investigate, Create, and Evaluate Model</a:t>
            </a:r>
          </a:p>
          <a:p>
            <a:pPr lvl="1">
              <a:buFont typeface="Courier New" panose="02070309020205020404" pitchFamily="49" charset="0"/>
              <a:buChar char="o"/>
            </a:pPr>
            <a:r>
              <a:rPr lang="en-US" sz="1600" dirty="0"/>
              <a:t>Sexuality and intimacy Issues</a:t>
            </a:r>
          </a:p>
          <a:p>
            <a:pPr lvl="0"/>
            <a:r>
              <a:rPr lang="en-US" sz="1600" dirty="0"/>
              <a:t>Safety considerations</a:t>
            </a:r>
          </a:p>
          <a:p>
            <a:pPr lvl="1">
              <a:buFont typeface="Courier New" panose="02070309020205020404" pitchFamily="49" charset="0"/>
              <a:buChar char="o"/>
            </a:pPr>
            <a:r>
              <a:rPr lang="en-US" sz="1600" dirty="0"/>
              <a:t>Medication management</a:t>
            </a:r>
          </a:p>
          <a:p>
            <a:pPr lvl="1">
              <a:buFont typeface="Courier New" panose="02070309020205020404" pitchFamily="49" charset="0"/>
              <a:buChar char="o"/>
            </a:pPr>
            <a:r>
              <a:rPr lang="en-US" sz="1600" dirty="0"/>
              <a:t>Driving safety</a:t>
            </a:r>
          </a:p>
          <a:p>
            <a:pPr lvl="1">
              <a:buFont typeface="Courier New" panose="02070309020205020404" pitchFamily="49" charset="0"/>
              <a:buChar char="o"/>
            </a:pPr>
            <a:r>
              <a:rPr lang="en-US" sz="1600" dirty="0"/>
              <a:t>Home safety and environmental modifications</a:t>
            </a:r>
          </a:p>
          <a:p>
            <a:pPr lvl="1">
              <a:buFont typeface="Courier New" panose="02070309020205020404" pitchFamily="49" charset="0"/>
              <a:buChar char="o"/>
            </a:pPr>
            <a:r>
              <a:rPr lang="en-US" sz="1600" dirty="0"/>
              <a:t>Other safety concerns</a:t>
            </a:r>
          </a:p>
          <a:p>
            <a:pPr lvl="0"/>
            <a:r>
              <a:rPr lang="en-US" sz="1600" dirty="0"/>
              <a:t>Transitioning from home to long-term care, when needed</a:t>
            </a:r>
            <a:endParaRPr lang="en-US" dirty="0"/>
          </a:p>
        </p:txBody>
      </p:sp>
    </p:spTree>
    <p:extLst>
      <p:ext uri="{BB962C8B-B14F-4D97-AF65-F5344CB8AC3E}">
        <p14:creationId xmlns:p14="http://schemas.microsoft.com/office/powerpoint/2010/main" val="342724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Sexuality and Physical Intimacy Issues</a:t>
            </a:r>
            <a:endParaRPr lang="en-US" sz="2800" dirty="0">
              <a:solidFill>
                <a:schemeClr val="tx2"/>
              </a:solidFill>
            </a:endParaRPr>
          </a:p>
        </p:txBody>
      </p:sp>
      <p:sp>
        <p:nvSpPr>
          <p:cNvPr id="3" name="Content Placeholder 2"/>
          <p:cNvSpPr>
            <a:spLocks noGrp="1"/>
          </p:cNvSpPr>
          <p:nvPr>
            <p:ph idx="1"/>
          </p:nvPr>
        </p:nvSpPr>
        <p:spPr>
          <a:xfrm>
            <a:off x="457200" y="1463040"/>
            <a:ext cx="8229600" cy="2210602"/>
          </a:xfrm>
        </p:spPr>
        <p:txBody>
          <a:bodyPr>
            <a:noAutofit/>
          </a:bodyPr>
          <a:lstStyle/>
          <a:p>
            <a:pPr lvl="0"/>
            <a:r>
              <a:rPr lang="en-US" sz="2000" dirty="0"/>
              <a:t>Older persons are not asexual (</a:t>
            </a:r>
            <a:r>
              <a:rPr lang="en-US" sz="2000" dirty="0" err="1"/>
              <a:t>Joller</a:t>
            </a:r>
            <a:r>
              <a:rPr lang="en-US" sz="2000" dirty="0"/>
              <a:t> et al., 2013; Lichtenberg, 2014; Westwood, 2014). </a:t>
            </a:r>
          </a:p>
          <a:p>
            <a:pPr lvl="0"/>
            <a:r>
              <a:rPr lang="en-US" sz="2000" dirty="0"/>
              <a:t>Decreased or increased sexual interest</a:t>
            </a:r>
          </a:p>
          <a:p>
            <a:pPr lvl="0"/>
            <a:r>
              <a:rPr lang="en-US" sz="2000" dirty="0"/>
              <a:t>Inappropriate sexual behaviors (Murphy, 2015)</a:t>
            </a:r>
          </a:p>
          <a:p>
            <a:pPr lvl="0"/>
            <a:r>
              <a:rPr lang="en-US" sz="2000" dirty="0"/>
              <a:t>Capacity to consent</a:t>
            </a:r>
          </a:p>
        </p:txBody>
      </p:sp>
    </p:spTree>
    <p:extLst>
      <p:ext uri="{BB962C8B-B14F-4D97-AF65-F5344CB8AC3E}">
        <p14:creationId xmlns:p14="http://schemas.microsoft.com/office/powerpoint/2010/main" val="2353860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Senior Couple</a:t>
            </a:r>
          </a:p>
        </p:txBody>
      </p:sp>
      <p:pic>
        <p:nvPicPr>
          <p:cNvPr id="6" name="Content Placeholder 5" descr="Photo of a smiling older couple with their heads together (same as photo on slide 4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23003"/>
            <a:ext cx="7956550" cy="5319894"/>
          </a:xfrm>
        </p:spPr>
      </p:pic>
    </p:spTree>
    <p:extLst>
      <p:ext uri="{BB962C8B-B14F-4D97-AF65-F5344CB8AC3E}">
        <p14:creationId xmlns:p14="http://schemas.microsoft.com/office/powerpoint/2010/main" val="4105961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Using DICE to Address Inappropriate Sexual Behavior </a:t>
            </a:r>
            <a:endParaRPr lang="en-US" sz="2800" dirty="0">
              <a:solidFill>
                <a:schemeClr val="tx2"/>
              </a:solidFill>
            </a:endParaRPr>
          </a:p>
        </p:txBody>
      </p:sp>
      <p:sp>
        <p:nvSpPr>
          <p:cNvPr id="3" name="Content Placeholder 2"/>
          <p:cNvSpPr>
            <a:spLocks noGrp="1"/>
          </p:cNvSpPr>
          <p:nvPr>
            <p:ph idx="1"/>
          </p:nvPr>
        </p:nvSpPr>
        <p:spPr>
          <a:xfrm>
            <a:off x="457200" y="1463040"/>
            <a:ext cx="8229600" cy="2438400"/>
          </a:xfrm>
        </p:spPr>
        <p:txBody>
          <a:bodyPr>
            <a:normAutofit lnSpcReduction="10000"/>
          </a:bodyPr>
          <a:lstStyle/>
          <a:p>
            <a:pPr lvl="0"/>
            <a:r>
              <a:rPr lang="en-US" sz="2000" dirty="0"/>
              <a:t>DISCUSS what type of behavior, when it occurs, affects safety or other consequences.</a:t>
            </a:r>
          </a:p>
          <a:p>
            <a:pPr lvl="0"/>
            <a:r>
              <a:rPr lang="en-US" sz="2000" dirty="0"/>
              <a:t>INVESTIGATE possible causes.</a:t>
            </a:r>
          </a:p>
          <a:p>
            <a:pPr lvl="0"/>
            <a:r>
              <a:rPr lang="en-US" sz="2000" dirty="0"/>
              <a:t>CREATE strategies (</a:t>
            </a:r>
            <a:r>
              <a:rPr lang="en-US" sz="2000" dirty="0" err="1"/>
              <a:t>Joller</a:t>
            </a:r>
            <a:r>
              <a:rPr lang="en-US" sz="2000" dirty="0"/>
              <a:t> et al., 2013; Murphy, 2015). </a:t>
            </a:r>
          </a:p>
          <a:p>
            <a:pPr lvl="1">
              <a:buFont typeface="Courier New" panose="02070309020205020404" pitchFamily="49" charset="0"/>
              <a:buChar char="o"/>
            </a:pPr>
            <a:r>
              <a:rPr lang="en-US" sz="2000" dirty="0"/>
              <a:t>Remain calm, provide privacy</a:t>
            </a:r>
          </a:p>
          <a:p>
            <a:pPr lvl="0"/>
            <a:r>
              <a:rPr lang="en-US" sz="2000" dirty="0"/>
              <a:t>EVALUATE: Recommend psychotherapy or counseling for family members and other caregivers if appropriate.</a:t>
            </a:r>
          </a:p>
        </p:txBody>
      </p:sp>
    </p:spTree>
    <p:extLst>
      <p:ext uri="{BB962C8B-B14F-4D97-AF65-F5344CB8AC3E}">
        <p14:creationId xmlns:p14="http://schemas.microsoft.com/office/powerpoint/2010/main" val="340751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odule Outline, with the current module highlighted:&#10;Safety considerations"/>
          <p:cNvSpPr>
            <a:spLocks noGrp="1"/>
          </p:cNvSpPr>
          <p:nvPr>
            <p:ph type="title"/>
          </p:nvPr>
        </p:nvSpPr>
        <p:spPr>
          <a:xfrm>
            <a:off x="987552" y="794332"/>
            <a:ext cx="7153564" cy="523220"/>
          </a:xfrm>
        </p:spPr>
        <p:txBody>
          <a:bodyPr/>
          <a:lstStyle/>
          <a:p>
            <a:r>
              <a:rPr lang="en-US" dirty="0"/>
              <a:t>Outline</a:t>
            </a:r>
            <a:r>
              <a:rPr lang="en-US" dirty="0">
                <a:solidFill>
                  <a:schemeClr val="bg1"/>
                </a:solidFill>
              </a:rPr>
              <a:t> 7 - Safety considerations</a:t>
            </a:r>
          </a:p>
        </p:txBody>
      </p:sp>
      <p:pic>
        <p:nvPicPr>
          <p:cNvPr id="6" name="Picture Placeholder 5" descr="Photo of middle-aged white male sitting and looking down with female looking over his shoulder at his face."/>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396" b="8396"/>
          <a:stretch>
            <a:fillRect/>
          </a:stretch>
        </p:blipFill>
        <p:spPr/>
      </p:pic>
      <p:sp>
        <p:nvSpPr>
          <p:cNvPr id="7" name="Rectangle 6" descr="Rectangle box highlighting &quot;Safety considerations.&quot;">
            <a:extLst>
              <a:ext uri="{FF2B5EF4-FFF2-40B4-BE49-F238E27FC236}">
                <a16:creationId xmlns:a16="http://schemas.microsoft.com/office/drawing/2014/main" id="{84F68FE9-9090-4433-A262-BBC921D26B0F}"/>
              </a:ext>
            </a:extLst>
          </p:cNvPr>
          <p:cNvSpPr/>
          <p:nvPr/>
        </p:nvSpPr>
        <p:spPr>
          <a:xfrm>
            <a:off x="-7666" y="4732957"/>
            <a:ext cx="9144000" cy="322028"/>
          </a:xfrm>
          <a:prstGeom prst="rect">
            <a:avLst/>
          </a:prstGeom>
          <a:solidFill>
            <a:srgbClr val="7A29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2EECD2-7449-4289-AE74-897E7DE2D3FD}"/>
              </a:ext>
            </a:extLst>
          </p:cNvPr>
          <p:cNvSpPr>
            <a:spLocks noGrp="1"/>
          </p:cNvSpPr>
          <p:nvPr>
            <p:ph idx="1"/>
          </p:nvPr>
        </p:nvSpPr>
        <p:spPr>
          <a:xfrm>
            <a:off x="457200" y="1560945"/>
            <a:ext cx="8229600" cy="5386090"/>
          </a:xfrm>
        </p:spPr>
        <p:txBody>
          <a:bodyPr/>
          <a:lstStyle/>
          <a:p>
            <a:pPr lvl="0"/>
            <a:r>
              <a:rPr lang="en-US" sz="1600" dirty="0"/>
              <a:t>Clinical manifestations of middle stage of dementias</a:t>
            </a:r>
          </a:p>
          <a:p>
            <a:pPr lvl="1">
              <a:buFont typeface="Courier New" panose="02070309020205020404" pitchFamily="49" charset="0"/>
              <a:buChar char="o"/>
            </a:pPr>
            <a:r>
              <a:rPr lang="en-US" sz="1600" dirty="0"/>
              <a:t>Overview</a:t>
            </a:r>
          </a:p>
          <a:p>
            <a:pPr lvl="1">
              <a:buFont typeface="Courier New" panose="02070309020205020404" pitchFamily="49" charset="0"/>
              <a:buChar char="o"/>
            </a:pPr>
            <a:r>
              <a:rPr lang="en-US" sz="1600" dirty="0"/>
              <a:t>Alzheimer’s disease and related dementias</a:t>
            </a:r>
          </a:p>
          <a:p>
            <a:pPr lvl="2">
              <a:spcBef>
                <a:spcPts val="10"/>
              </a:spcBef>
            </a:pPr>
            <a:r>
              <a:rPr lang="en-US" sz="1600" dirty="0"/>
              <a:t>Alzheimer’s disease (AD)</a:t>
            </a:r>
          </a:p>
          <a:p>
            <a:pPr lvl="2"/>
            <a:r>
              <a:rPr lang="en-US" sz="1600" dirty="0"/>
              <a:t>Vascular dementia (</a:t>
            </a:r>
            <a:r>
              <a:rPr lang="en-US" sz="1600" dirty="0" err="1"/>
              <a:t>VaD</a:t>
            </a:r>
            <a:r>
              <a:rPr lang="en-US" sz="1600" dirty="0"/>
              <a:t>)</a:t>
            </a:r>
          </a:p>
          <a:p>
            <a:pPr lvl="2"/>
            <a:r>
              <a:rPr lang="en-US" sz="1600" dirty="0"/>
              <a:t>Lewy body dementia (LBD) </a:t>
            </a:r>
          </a:p>
          <a:p>
            <a:pPr lvl="2"/>
            <a:r>
              <a:rPr lang="en-US" sz="1600" dirty="0"/>
              <a:t>Frontotemporal degeneration (FTD)</a:t>
            </a:r>
          </a:p>
          <a:p>
            <a:pPr lvl="0"/>
            <a:r>
              <a:rPr lang="en-US" sz="1600" dirty="0"/>
              <a:t>Managing common symptoms and manifestations of middle stage of dementia</a:t>
            </a:r>
          </a:p>
          <a:p>
            <a:pPr lvl="1">
              <a:buFont typeface="Courier New" panose="02070309020205020404" pitchFamily="49" charset="0"/>
              <a:buChar char="o"/>
            </a:pPr>
            <a:r>
              <a:rPr lang="en-US" sz="1600" dirty="0"/>
              <a:t>Behavioral and psychological manifestations of dementia (BPSD)</a:t>
            </a:r>
          </a:p>
          <a:p>
            <a:pPr lvl="1">
              <a:buFont typeface="Courier New" panose="02070309020205020404" pitchFamily="49" charset="0"/>
              <a:buChar char="o"/>
            </a:pPr>
            <a:r>
              <a:rPr lang="en-US" sz="1600" dirty="0"/>
              <a:t>DICE model or Describe, Investigate, Create, and Evaluate Model</a:t>
            </a:r>
          </a:p>
          <a:p>
            <a:pPr lvl="1">
              <a:buFont typeface="Courier New" panose="02070309020205020404" pitchFamily="49" charset="0"/>
              <a:buChar char="o"/>
            </a:pPr>
            <a:r>
              <a:rPr lang="en-US" sz="1600" dirty="0"/>
              <a:t>Sexuality and intimacy Issues</a:t>
            </a:r>
          </a:p>
          <a:p>
            <a:pPr lvl="0"/>
            <a:r>
              <a:rPr lang="en-US" sz="1600" dirty="0">
                <a:solidFill>
                  <a:schemeClr val="bg1"/>
                </a:solidFill>
              </a:rPr>
              <a:t>Safety considerations</a:t>
            </a:r>
          </a:p>
          <a:p>
            <a:pPr lvl="1">
              <a:buFont typeface="Courier New" panose="02070309020205020404" pitchFamily="49" charset="0"/>
              <a:buChar char="o"/>
            </a:pPr>
            <a:r>
              <a:rPr lang="en-US" sz="1600" dirty="0"/>
              <a:t>Medication management</a:t>
            </a:r>
          </a:p>
          <a:p>
            <a:pPr lvl="1">
              <a:buFont typeface="Courier New" panose="02070309020205020404" pitchFamily="49" charset="0"/>
              <a:buChar char="o"/>
            </a:pPr>
            <a:r>
              <a:rPr lang="en-US" sz="1600" dirty="0"/>
              <a:t>Driving safety</a:t>
            </a:r>
          </a:p>
          <a:p>
            <a:pPr lvl="1">
              <a:buFont typeface="Courier New" panose="02070309020205020404" pitchFamily="49" charset="0"/>
              <a:buChar char="o"/>
            </a:pPr>
            <a:r>
              <a:rPr lang="en-US" sz="1600" dirty="0"/>
              <a:t>Home safety and environmental modifications</a:t>
            </a:r>
          </a:p>
          <a:p>
            <a:pPr lvl="1">
              <a:buFont typeface="Courier New" panose="02070309020205020404" pitchFamily="49" charset="0"/>
              <a:buChar char="o"/>
            </a:pPr>
            <a:r>
              <a:rPr lang="en-US" sz="1600" dirty="0"/>
              <a:t>Other safety concerns</a:t>
            </a:r>
          </a:p>
          <a:p>
            <a:pPr lvl="0"/>
            <a:r>
              <a:rPr lang="en-US" sz="1600" dirty="0"/>
              <a:t>Transitioning from home to long-term care, when needed</a:t>
            </a:r>
            <a:endParaRPr lang="en-US" dirty="0"/>
          </a:p>
        </p:txBody>
      </p:sp>
    </p:spTree>
    <p:extLst>
      <p:ext uri="{BB962C8B-B14F-4D97-AF65-F5344CB8AC3E}">
        <p14:creationId xmlns:p14="http://schemas.microsoft.com/office/powerpoint/2010/main" val="519806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73" y="753979"/>
            <a:ext cx="8229600" cy="228600"/>
          </a:xfrm>
        </p:spPr>
        <p:txBody>
          <a:bodyPr>
            <a:noAutofit/>
          </a:bodyPr>
          <a:lstStyle/>
          <a:p>
            <a:pPr algn="l"/>
            <a:r>
              <a:rPr lang="en-US" sz="2800" b="1" dirty="0">
                <a:solidFill>
                  <a:schemeClr val="tx2"/>
                </a:solidFill>
              </a:rPr>
              <a:t>Safety Overview</a:t>
            </a:r>
            <a:endParaRPr lang="en-US" sz="2800" dirty="0">
              <a:solidFill>
                <a:schemeClr val="tx2"/>
              </a:solidFill>
            </a:endParaRPr>
          </a:p>
        </p:txBody>
      </p:sp>
      <p:sp>
        <p:nvSpPr>
          <p:cNvPr id="3" name="Content Placeholder 2"/>
          <p:cNvSpPr>
            <a:spLocks noGrp="1"/>
          </p:cNvSpPr>
          <p:nvPr>
            <p:ph idx="1"/>
          </p:nvPr>
        </p:nvSpPr>
        <p:spPr>
          <a:xfrm>
            <a:off x="457200" y="1463040"/>
            <a:ext cx="8229600" cy="3307080"/>
          </a:xfrm>
        </p:spPr>
        <p:txBody>
          <a:bodyPr>
            <a:normAutofit fontScale="92500" lnSpcReduction="20000"/>
          </a:bodyPr>
          <a:lstStyle/>
          <a:p>
            <a:pPr lvl="0"/>
            <a:r>
              <a:rPr lang="en-US" sz="2200" dirty="0"/>
              <a:t>Safety concerns assume increasing importance as dementia progresses. </a:t>
            </a:r>
          </a:p>
          <a:p>
            <a:pPr lvl="0"/>
            <a:r>
              <a:rPr lang="en-US" sz="2200" dirty="0"/>
              <a:t>Care partners must assume increasing oversight to ensure the </a:t>
            </a:r>
            <a:r>
              <a:rPr lang="en-US" sz="2200" dirty="0" err="1"/>
              <a:t>PLwD’s</a:t>
            </a:r>
            <a:r>
              <a:rPr lang="en-US" sz="2200" dirty="0"/>
              <a:t> </a:t>
            </a:r>
            <a:br>
              <a:rPr lang="en-US" sz="2200" dirty="0"/>
            </a:br>
            <a:r>
              <a:rPr lang="en-US" sz="2200" dirty="0"/>
              <a:t>(and others’) safety.</a:t>
            </a:r>
          </a:p>
          <a:p>
            <a:pPr lvl="0"/>
            <a:r>
              <a:rPr lang="en-US" sz="2200" dirty="0"/>
              <a:t>Predominant concerns:</a:t>
            </a:r>
          </a:p>
          <a:p>
            <a:pPr lvl="1">
              <a:buFont typeface="Courier New" panose="02070309020205020404" pitchFamily="49" charset="0"/>
              <a:buChar char="o"/>
            </a:pPr>
            <a:r>
              <a:rPr lang="en-US" sz="2200" dirty="0"/>
              <a:t>Medications</a:t>
            </a:r>
          </a:p>
          <a:p>
            <a:pPr lvl="1">
              <a:buFont typeface="Courier New" panose="02070309020205020404" pitchFamily="49" charset="0"/>
              <a:buChar char="o"/>
            </a:pPr>
            <a:r>
              <a:rPr lang="en-US" sz="2200" dirty="0"/>
              <a:t>Driving</a:t>
            </a:r>
          </a:p>
          <a:p>
            <a:pPr lvl="1">
              <a:buFont typeface="Courier New" panose="02070309020205020404" pitchFamily="49" charset="0"/>
              <a:buChar char="o"/>
            </a:pPr>
            <a:r>
              <a:rPr lang="en-US" sz="2200" dirty="0"/>
              <a:t>General home safety</a:t>
            </a:r>
          </a:p>
          <a:p>
            <a:pPr lvl="1">
              <a:buFont typeface="Courier New" panose="02070309020205020404" pitchFamily="49" charset="0"/>
              <a:buChar char="o"/>
            </a:pPr>
            <a:r>
              <a:rPr lang="en-US" sz="2200" dirty="0"/>
              <a:t>Wandering/getting lost in the community</a:t>
            </a:r>
          </a:p>
          <a:p>
            <a:pPr marL="347472" lvl="1" indent="-347472">
              <a:buFont typeface="Arial" panose="020B0604020202020204" pitchFamily="34" charset="0"/>
              <a:buChar char="•"/>
            </a:pPr>
            <a:r>
              <a:rPr lang="en-US" sz="2200" dirty="0"/>
              <a:t>Persons living with dementia and intellectual disability may be susceptive to financial abuse, if the funds provided for their care are expropriated for other uses (NTG, 2012</a:t>
            </a:r>
          </a:p>
        </p:txBody>
      </p:sp>
    </p:spTree>
    <p:extLst>
      <p:ext uri="{BB962C8B-B14F-4D97-AF65-F5344CB8AC3E}">
        <p14:creationId xmlns:p14="http://schemas.microsoft.com/office/powerpoint/2010/main" val="191179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baseline="0" dirty="0"/>
              <a:t>Senior Man</a:t>
            </a:r>
            <a:endParaRPr lang="en-US" dirty="0"/>
          </a:p>
        </p:txBody>
      </p:sp>
      <p:pic>
        <p:nvPicPr>
          <p:cNvPr id="6" name="Content Placeholder 5" descr="Photo of a senior man, mouth slightly open, looking into the camera (same as photo on slide 3). ">
            <a:extLst>
              <a:ext uri="{C183D7F6-B498-43B3-948B-1728B52AA6E4}">
                <adec:decorative xmlns=""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888" y="629304"/>
            <a:ext cx="7956223" cy="5307291"/>
          </a:xfrm>
        </p:spPr>
      </p:pic>
    </p:spTree>
    <p:extLst>
      <p:ext uri="{BB962C8B-B14F-4D97-AF65-F5344CB8AC3E}">
        <p14:creationId xmlns:p14="http://schemas.microsoft.com/office/powerpoint/2010/main" val="30945191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Medication Management </a:t>
            </a:r>
            <a:endParaRPr lang="en-US" sz="2800" dirty="0">
              <a:solidFill>
                <a:schemeClr val="tx2"/>
              </a:solidFill>
            </a:endParaRPr>
          </a:p>
        </p:txBody>
      </p:sp>
      <p:sp>
        <p:nvSpPr>
          <p:cNvPr id="3" name="Content Placeholder 2"/>
          <p:cNvSpPr>
            <a:spLocks noGrp="1"/>
          </p:cNvSpPr>
          <p:nvPr>
            <p:ph idx="1"/>
          </p:nvPr>
        </p:nvSpPr>
        <p:spPr>
          <a:xfrm>
            <a:off x="457200" y="1463041"/>
            <a:ext cx="8229600" cy="2595612"/>
          </a:xfrm>
        </p:spPr>
        <p:txBody>
          <a:bodyPr>
            <a:normAutofit fontScale="92500" lnSpcReduction="20000"/>
          </a:bodyPr>
          <a:lstStyle/>
          <a:p>
            <a:pPr lvl="0"/>
            <a:r>
              <a:rPr lang="en-US" sz="2200" dirty="0"/>
              <a:t>Importance of maintaining up-to-date records, coordinating between all team members</a:t>
            </a:r>
          </a:p>
          <a:p>
            <a:pPr lvl="0"/>
            <a:r>
              <a:rPr lang="en-US" sz="2200" dirty="0"/>
              <a:t>Need for enhanced level of oversight of medications</a:t>
            </a:r>
          </a:p>
          <a:p>
            <a:pPr lvl="0"/>
            <a:r>
              <a:rPr lang="en-US" sz="2200" dirty="0"/>
              <a:t>Responsibilities (NIA, 2017d; Poland et al., 2014):</a:t>
            </a:r>
          </a:p>
          <a:p>
            <a:pPr lvl="1">
              <a:buFont typeface="Courier New" panose="02070309020205020404" pitchFamily="49" charset="0"/>
              <a:buChar char="o"/>
            </a:pPr>
            <a:r>
              <a:rPr lang="en-US" sz="2200" dirty="0"/>
              <a:t>Maintaining medication records</a:t>
            </a:r>
          </a:p>
          <a:p>
            <a:pPr lvl="1">
              <a:buFont typeface="Courier New" panose="02070309020205020404" pitchFamily="49" charset="0"/>
              <a:buChar char="o"/>
            </a:pPr>
            <a:r>
              <a:rPr lang="en-US" sz="2200" dirty="0"/>
              <a:t>Identifying adverse effects</a:t>
            </a:r>
          </a:p>
          <a:p>
            <a:pPr lvl="1">
              <a:buFont typeface="Courier New" panose="02070309020205020404" pitchFamily="49" charset="0"/>
              <a:buChar char="o"/>
            </a:pPr>
            <a:r>
              <a:rPr lang="en-US" sz="2200" dirty="0"/>
              <a:t>Ensuring ability to take medications correctly</a:t>
            </a:r>
          </a:p>
          <a:p>
            <a:pPr lvl="1">
              <a:buFont typeface="Courier New" panose="02070309020205020404" pitchFamily="49" charset="0"/>
              <a:buChar char="o"/>
            </a:pPr>
            <a:r>
              <a:rPr lang="en-US" sz="2200" dirty="0"/>
              <a:t>Minimizing risk of overdose</a:t>
            </a:r>
          </a:p>
        </p:txBody>
      </p:sp>
    </p:spTree>
    <p:extLst>
      <p:ext uri="{BB962C8B-B14F-4D97-AF65-F5344CB8AC3E}">
        <p14:creationId xmlns:p14="http://schemas.microsoft.com/office/powerpoint/2010/main" val="20240287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normAutofit/>
          </a:bodyPr>
          <a:lstStyle/>
          <a:p>
            <a:r>
              <a:rPr lang="en-US" sz="500" b="0" kern="1200" dirty="0">
                <a:solidFill>
                  <a:schemeClr val="bg1"/>
                </a:solidFill>
                <a:effectLst/>
                <a:latin typeface="+mj-lt"/>
                <a:ea typeface="+mj-ea"/>
                <a:cs typeface="+mj-cs"/>
              </a:rPr>
              <a:t>Photo - </a:t>
            </a:r>
            <a:r>
              <a:rPr lang="en-US" dirty="0"/>
              <a:t>Medical Pill Container</a:t>
            </a:r>
          </a:p>
        </p:txBody>
      </p:sp>
      <p:pic>
        <p:nvPicPr>
          <p:cNvPr id="8" name="Content Placeholder 7" descr="Photo of a weekly pill holder, with boxes for AM and PM of each day of the week.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509"/>
            <a:ext cx="7956550" cy="5300881"/>
          </a:xfrm>
        </p:spPr>
      </p:pic>
    </p:spTree>
    <p:extLst>
      <p:ext uri="{BB962C8B-B14F-4D97-AF65-F5344CB8AC3E}">
        <p14:creationId xmlns:p14="http://schemas.microsoft.com/office/powerpoint/2010/main" val="934889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5360"/>
            <a:ext cx="8229600" cy="228600"/>
          </a:xfrm>
        </p:spPr>
        <p:txBody>
          <a:bodyPr>
            <a:noAutofit/>
          </a:bodyPr>
          <a:lstStyle/>
          <a:p>
            <a:pPr algn="l"/>
            <a:r>
              <a:rPr lang="en-US" sz="2800" b="1" dirty="0">
                <a:solidFill>
                  <a:schemeClr val="tx2"/>
                </a:solidFill>
              </a:rPr>
              <a:t>Driving</a:t>
            </a:r>
          </a:p>
        </p:txBody>
      </p:sp>
      <p:sp>
        <p:nvSpPr>
          <p:cNvPr id="3" name="Content Placeholder 2"/>
          <p:cNvSpPr>
            <a:spLocks noGrp="1"/>
          </p:cNvSpPr>
          <p:nvPr>
            <p:ph idx="1"/>
          </p:nvPr>
        </p:nvSpPr>
        <p:spPr>
          <a:xfrm>
            <a:off x="457200" y="1463039"/>
            <a:ext cx="8229600" cy="4135655"/>
          </a:xfrm>
        </p:spPr>
        <p:txBody>
          <a:bodyPr>
            <a:noAutofit/>
          </a:bodyPr>
          <a:lstStyle/>
          <a:p>
            <a:pPr lvl="0"/>
            <a:r>
              <a:rPr lang="en-US" sz="2000" dirty="0"/>
              <a:t>Recognize that all PLwD will need to stop driving eventually:</a:t>
            </a:r>
          </a:p>
          <a:p>
            <a:pPr lvl="1">
              <a:buFont typeface="Courier New" panose="02070309020205020404" pitchFamily="49" charset="0"/>
              <a:buChar char="o"/>
            </a:pPr>
            <a:r>
              <a:rPr lang="en-US" sz="2000" dirty="0"/>
              <a:t>Be aware that when and how depends on individual situation.</a:t>
            </a:r>
          </a:p>
          <a:p>
            <a:pPr lvl="1">
              <a:buFont typeface="Courier New" panose="02070309020205020404" pitchFamily="49" charset="0"/>
              <a:buChar char="o"/>
            </a:pPr>
            <a:r>
              <a:rPr lang="en-US" sz="2000" dirty="0"/>
              <a:t>Recognize and address consequences of driving cessation for PLwD, spouse/partner, others (Liddle et al., 2013).</a:t>
            </a:r>
          </a:p>
          <a:p>
            <a:r>
              <a:rPr lang="en-US" sz="2000" dirty="0"/>
              <a:t>Know state-specific rules and regulations for reporting. In those states that have mandatory reporting laws for persons diagnosed with dementia, physicians are responsible.</a:t>
            </a:r>
          </a:p>
          <a:p>
            <a:pPr lvl="0"/>
            <a:r>
              <a:rPr lang="en-US" sz="2000" dirty="0"/>
              <a:t>Be aware that there is no gold standard for assessing driving capabilities and that no one profession is responsible for driving evaluations (Bixby et al., 2015; </a:t>
            </a:r>
            <a:r>
              <a:rPr lang="en-US" sz="2000" dirty="0" err="1"/>
              <a:t>Carr</a:t>
            </a:r>
            <a:r>
              <a:rPr lang="en-US" sz="2000" dirty="0"/>
              <a:t> et al., 2015).</a:t>
            </a:r>
          </a:p>
          <a:p>
            <a:pPr lvl="0"/>
            <a:r>
              <a:rPr lang="en-US" sz="2000" dirty="0"/>
              <a:t>Physicians face many challenges when evaluating older persons for driving fitness (Meuser et al., 2016). </a:t>
            </a:r>
          </a:p>
        </p:txBody>
      </p:sp>
    </p:spTree>
    <p:extLst>
      <p:ext uri="{BB962C8B-B14F-4D97-AF65-F5344CB8AC3E}">
        <p14:creationId xmlns:p14="http://schemas.microsoft.com/office/powerpoint/2010/main" val="4151015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Senior Man Getting</a:t>
            </a:r>
            <a:r>
              <a:rPr lang="en-US" baseline="0" dirty="0"/>
              <a:t> out of Car</a:t>
            </a:r>
            <a:endParaRPr lang="en-US" dirty="0"/>
          </a:p>
        </p:txBody>
      </p:sp>
      <p:pic>
        <p:nvPicPr>
          <p:cNvPr id="6" name="Content Placeholder 5" descr="Photo of an elderly man being assisted from a ca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0"/>
            <a:ext cx="7956550" cy="5301239"/>
          </a:xfrm>
        </p:spPr>
      </p:pic>
    </p:spTree>
    <p:extLst>
      <p:ext uri="{BB962C8B-B14F-4D97-AF65-F5344CB8AC3E}">
        <p14:creationId xmlns:p14="http://schemas.microsoft.com/office/powerpoint/2010/main" val="2184504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rmAutofit fontScale="90000"/>
          </a:bodyPr>
          <a:lstStyle/>
          <a:p>
            <a:pPr algn="l"/>
            <a:r>
              <a:rPr lang="en-US" sz="3100" b="1" dirty="0">
                <a:solidFill>
                  <a:schemeClr val="tx2"/>
                </a:solidFill>
              </a:rPr>
              <a:t>Home Safety Concerns</a:t>
            </a:r>
            <a:endParaRPr lang="en-US" sz="3100" dirty="0">
              <a:solidFill>
                <a:schemeClr val="tx2"/>
              </a:solidFill>
            </a:endParaRPr>
          </a:p>
        </p:txBody>
      </p:sp>
      <p:sp>
        <p:nvSpPr>
          <p:cNvPr id="3" name="Content Placeholder 2"/>
          <p:cNvSpPr>
            <a:spLocks noGrp="1"/>
          </p:cNvSpPr>
          <p:nvPr>
            <p:ph idx="1"/>
          </p:nvPr>
        </p:nvSpPr>
        <p:spPr>
          <a:xfrm>
            <a:off x="457200" y="1463040"/>
            <a:ext cx="8229600" cy="3611880"/>
          </a:xfrm>
        </p:spPr>
        <p:txBody>
          <a:bodyPr>
            <a:normAutofit/>
          </a:bodyPr>
          <a:lstStyle/>
          <a:p>
            <a:pPr lvl="0"/>
            <a:r>
              <a:rPr lang="en-US" sz="2000" dirty="0"/>
              <a:t>Care partner and dementia care team need to assess safety of the PLwD in the home throughout course of dementia. Problems can arise during early-stage and become more pronounced and possibly dangerous during middle stage of dementia.</a:t>
            </a:r>
          </a:p>
          <a:p>
            <a:pPr lvl="1">
              <a:buFont typeface="Courier New" panose="02070309020205020404" pitchFamily="49" charset="0"/>
              <a:buChar char="o"/>
            </a:pPr>
            <a:r>
              <a:rPr lang="en-US" sz="2000" dirty="0"/>
              <a:t>Is PLwD able to continue living at home in middle stage of dementia?</a:t>
            </a:r>
          </a:p>
          <a:p>
            <a:pPr lvl="1">
              <a:buFont typeface="Courier New" panose="02070309020205020404" pitchFamily="49" charset="0"/>
              <a:buChar char="o"/>
            </a:pPr>
            <a:r>
              <a:rPr lang="en-US" sz="2000" dirty="0"/>
              <a:t>Is PLwD able to be left alone?</a:t>
            </a:r>
          </a:p>
          <a:p>
            <a:pPr lvl="1">
              <a:buFont typeface="Courier New" panose="02070309020205020404" pitchFamily="49" charset="0"/>
              <a:buChar char="o"/>
            </a:pPr>
            <a:r>
              <a:rPr lang="en-US" sz="2000" dirty="0"/>
              <a:t>What needs to be done if the answers are NO?</a:t>
            </a:r>
            <a:endParaRPr lang="en-US" dirty="0"/>
          </a:p>
          <a:p>
            <a:pPr marL="404622" lvl="1" indent="-342900">
              <a:buFont typeface="Arial" panose="020B0604020202020204" pitchFamily="34" charset="0"/>
              <a:buChar char="•"/>
            </a:pPr>
            <a:r>
              <a:rPr lang="en-US" dirty="0"/>
              <a:t>PLwD and intellectual disability, who are living alone or with another adult with intellectual disability generally should not continue to live unsupervised due to home safety concerns (Jokinen et al., 2013)</a:t>
            </a:r>
          </a:p>
        </p:txBody>
      </p:sp>
    </p:spTree>
    <p:extLst>
      <p:ext uri="{BB962C8B-B14F-4D97-AF65-F5344CB8AC3E}">
        <p14:creationId xmlns:p14="http://schemas.microsoft.com/office/powerpoint/2010/main" val="1192980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
            <a:ext cx="8229600" cy="822960"/>
          </a:xfrm>
        </p:spPr>
        <p:txBody>
          <a:bodyPr>
            <a:noAutofit/>
          </a:bodyPr>
          <a:lstStyle/>
          <a:p>
            <a:pPr algn="l"/>
            <a:r>
              <a:rPr lang="en-US" sz="2800" b="1" dirty="0">
                <a:solidFill>
                  <a:schemeClr val="tx2"/>
                </a:solidFill>
              </a:rPr>
              <a:t>Are Persons Living with Dementia Able to Live at Home?</a:t>
            </a:r>
            <a:r>
              <a:rPr lang="en-US" sz="2800" dirty="0">
                <a:solidFill>
                  <a:schemeClr val="tx2"/>
                </a:solidFill>
              </a:rPr>
              <a:t> </a:t>
            </a:r>
          </a:p>
        </p:txBody>
      </p:sp>
      <p:sp>
        <p:nvSpPr>
          <p:cNvPr id="3" name="Content Placeholder 2"/>
          <p:cNvSpPr>
            <a:spLocks noGrp="1"/>
          </p:cNvSpPr>
          <p:nvPr>
            <p:ph idx="1"/>
          </p:nvPr>
        </p:nvSpPr>
        <p:spPr>
          <a:xfrm>
            <a:off x="457200" y="1463040"/>
            <a:ext cx="8229600" cy="3200400"/>
          </a:xfrm>
        </p:spPr>
        <p:txBody>
          <a:bodyPr>
            <a:normAutofit fontScale="92500" lnSpcReduction="20000"/>
          </a:bodyPr>
          <a:lstStyle/>
          <a:p>
            <a:pPr lvl="0"/>
            <a:r>
              <a:rPr lang="en-US" sz="2200" dirty="0"/>
              <a:t>Home assessments focus on fall prevention, bathing/toileting safety, kitchen and laundry-room safety (</a:t>
            </a:r>
            <a:r>
              <a:rPr lang="en-US" sz="2200" dirty="0" err="1"/>
              <a:t>Tzeng</a:t>
            </a:r>
            <a:r>
              <a:rPr lang="en-US" sz="2200" dirty="0"/>
              <a:t> et al., 2013).</a:t>
            </a:r>
          </a:p>
          <a:p>
            <a:pPr lvl="0"/>
            <a:r>
              <a:rPr lang="en-US" sz="2200" dirty="0"/>
              <a:t>Strategies for eliminating fall hazards include keeping floors dry and removing tripping hazards, like small toys or animals (</a:t>
            </a:r>
            <a:r>
              <a:rPr lang="en-US" sz="2200" dirty="0" err="1"/>
              <a:t>Tzeng</a:t>
            </a:r>
            <a:r>
              <a:rPr lang="en-US" sz="2200" dirty="0"/>
              <a:t> et al., 2013). </a:t>
            </a:r>
          </a:p>
          <a:p>
            <a:pPr lvl="0"/>
            <a:r>
              <a:rPr lang="en-US" sz="2200" dirty="0"/>
              <a:t>Other accommodations include use of alarm bells and safety mechanisms on windows, doors and appliances, monitors.</a:t>
            </a:r>
          </a:p>
          <a:p>
            <a:pPr lvl="0"/>
            <a:r>
              <a:rPr lang="en-US" sz="2200" dirty="0"/>
              <a:t>Guns and ammunition should be secured separately (</a:t>
            </a:r>
            <a:r>
              <a:rPr lang="en-US" sz="2200" dirty="0" err="1"/>
              <a:t>Mertens</a:t>
            </a:r>
            <a:r>
              <a:rPr lang="en-US" sz="2200" dirty="0"/>
              <a:t> et al., 2012; Wand et al., 2014).</a:t>
            </a:r>
          </a:p>
          <a:p>
            <a:pPr lvl="0"/>
            <a:r>
              <a:rPr lang="en-US" sz="2200" dirty="0"/>
              <a:t>If persons living with dementia and intellectual disability are to stay in place, then on-site supervision should be provided and surveillance for functional change implemented (</a:t>
            </a:r>
            <a:r>
              <a:rPr lang="en-US" sz="2200" dirty="0" err="1"/>
              <a:t>Joniken</a:t>
            </a:r>
            <a:r>
              <a:rPr lang="en-US" sz="2200" dirty="0"/>
              <a:t>  et al., 2013).</a:t>
            </a:r>
          </a:p>
        </p:txBody>
      </p:sp>
    </p:spTree>
    <p:extLst>
      <p:ext uri="{BB962C8B-B14F-4D97-AF65-F5344CB8AC3E}">
        <p14:creationId xmlns:p14="http://schemas.microsoft.com/office/powerpoint/2010/main" val="2778218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240"/>
            <a:ext cx="8229600" cy="960120"/>
          </a:xfrm>
        </p:spPr>
        <p:txBody>
          <a:bodyPr>
            <a:normAutofit/>
          </a:bodyPr>
          <a:lstStyle/>
          <a:p>
            <a:r>
              <a:rPr lang="en-US" dirty="0"/>
              <a:t>Are Persons with Intellectual Disability Living with Dementia Able to Live at Home? </a:t>
            </a:r>
          </a:p>
        </p:txBody>
      </p:sp>
      <p:sp>
        <p:nvSpPr>
          <p:cNvPr id="3" name="Content Placeholder 2"/>
          <p:cNvSpPr>
            <a:spLocks noGrp="1"/>
          </p:cNvSpPr>
          <p:nvPr>
            <p:ph idx="1"/>
          </p:nvPr>
        </p:nvSpPr>
        <p:spPr>
          <a:xfrm>
            <a:off x="457200" y="1463040"/>
            <a:ext cx="8229600" cy="4955203"/>
          </a:xfrm>
        </p:spPr>
        <p:txBody>
          <a:bodyPr/>
          <a:lstStyle/>
          <a:p>
            <a:r>
              <a:rPr lang="en-US" dirty="0"/>
              <a:t>Home-based persons living with dementia and intellectual disability can remain living within the family home if the setting can accommodate dementia care, the family members are capable of providing continued supports, and if a disability agency is available to provide supports (NTG, 2012).</a:t>
            </a:r>
          </a:p>
          <a:p>
            <a:r>
              <a:rPr lang="en-US" dirty="0"/>
              <a:t>Generally, personal supervision by someone in the home is necessary, as the persons living with dementia and intellectual disability can not be left alone (NTG, 2012).</a:t>
            </a:r>
          </a:p>
          <a:p>
            <a:r>
              <a:rPr lang="en-US" dirty="0"/>
              <a:t>Most care partner time in this stage is usually devoted to supervision and personal care (aid with bathing, eating, toileting) (Janicki et al.,, 2017; McCarron et al., 2018)</a:t>
            </a:r>
          </a:p>
          <a:p>
            <a:r>
              <a:rPr lang="en-US" dirty="0"/>
              <a:t>Care partners need assistance with continued assessment for decline of the person living with dementia and intellectual disability and education on care practices and handling BPSDs (Jokinen et al., 2018).</a:t>
            </a:r>
          </a:p>
        </p:txBody>
      </p:sp>
    </p:spTree>
    <p:extLst>
      <p:ext uri="{BB962C8B-B14F-4D97-AF65-F5344CB8AC3E}">
        <p14:creationId xmlns:p14="http://schemas.microsoft.com/office/powerpoint/2010/main" val="2460898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rmAutofit fontScale="90000"/>
          </a:bodyPr>
          <a:lstStyle/>
          <a:p>
            <a:pPr algn="l"/>
            <a:r>
              <a:rPr lang="en-US" sz="3100" b="1" dirty="0">
                <a:solidFill>
                  <a:schemeClr val="tx2"/>
                </a:solidFill>
              </a:rPr>
              <a:t>Adapting the Home Environment</a:t>
            </a:r>
            <a:endParaRPr lang="en-US" dirty="0"/>
          </a:p>
        </p:txBody>
      </p:sp>
      <p:sp>
        <p:nvSpPr>
          <p:cNvPr id="3" name="Content Placeholder 2"/>
          <p:cNvSpPr>
            <a:spLocks noGrp="1"/>
          </p:cNvSpPr>
          <p:nvPr>
            <p:ph idx="1"/>
          </p:nvPr>
        </p:nvSpPr>
        <p:spPr>
          <a:xfrm>
            <a:off x="457200" y="1463040"/>
            <a:ext cx="8229600" cy="3855720"/>
          </a:xfrm>
        </p:spPr>
        <p:txBody>
          <a:bodyPr>
            <a:normAutofit lnSpcReduction="10000"/>
          </a:bodyPr>
          <a:lstStyle/>
          <a:p>
            <a:pPr lvl="0"/>
            <a:r>
              <a:rPr lang="en-US" sz="2000" dirty="0"/>
              <a:t>Dementia affects all 5 senses (NIA, 2017b). </a:t>
            </a:r>
          </a:p>
          <a:p>
            <a:pPr lvl="0"/>
            <a:r>
              <a:rPr lang="en-US" sz="2000" dirty="0"/>
              <a:t>Individualized progressive deterioration in senses:</a:t>
            </a:r>
          </a:p>
          <a:p>
            <a:pPr lvl="1">
              <a:buFont typeface="Courier New" panose="02070309020205020404" pitchFamily="49" charset="0"/>
              <a:buChar char="o"/>
            </a:pPr>
            <a:r>
              <a:rPr lang="en-US" sz="2000" dirty="0"/>
              <a:t>Decreased sense of smell (</a:t>
            </a:r>
            <a:r>
              <a:rPr lang="en-US" sz="2000" dirty="0" err="1"/>
              <a:t>Vasavada</a:t>
            </a:r>
            <a:r>
              <a:rPr lang="en-US" sz="2000" dirty="0"/>
              <a:t> et al., 2015)</a:t>
            </a:r>
          </a:p>
          <a:p>
            <a:pPr lvl="1">
              <a:buFont typeface="Courier New" panose="02070309020205020404" pitchFamily="49" charset="0"/>
              <a:buChar char="o"/>
            </a:pPr>
            <a:r>
              <a:rPr lang="en-US" sz="2000" dirty="0"/>
              <a:t>Vision impairments</a:t>
            </a:r>
          </a:p>
          <a:p>
            <a:pPr lvl="1">
              <a:buFont typeface="Courier New" panose="02070309020205020404" pitchFamily="49" charset="0"/>
              <a:buChar char="o"/>
            </a:pPr>
            <a:r>
              <a:rPr lang="en-US" sz="2000" dirty="0"/>
              <a:t>Loss of sensation (to temperature, touch) </a:t>
            </a:r>
          </a:p>
          <a:p>
            <a:pPr lvl="1">
              <a:buFont typeface="Courier New" panose="02070309020205020404" pitchFamily="49" charset="0"/>
              <a:buChar char="o"/>
            </a:pPr>
            <a:r>
              <a:rPr lang="en-US" sz="2000" dirty="0"/>
              <a:t>Hearing impairments</a:t>
            </a:r>
          </a:p>
          <a:p>
            <a:pPr lvl="1">
              <a:buFont typeface="Courier New" panose="02070309020205020404" pitchFamily="49" charset="0"/>
              <a:buChar char="o"/>
            </a:pPr>
            <a:r>
              <a:rPr lang="en-US" sz="2000" dirty="0"/>
              <a:t>Loss of taste sensitivity  </a:t>
            </a:r>
          </a:p>
          <a:p>
            <a:pPr lvl="0"/>
            <a:r>
              <a:rPr lang="en-US" sz="2000" dirty="0"/>
              <a:t>Alterations to address these sensory losses should be recommended</a:t>
            </a:r>
            <a:r>
              <a:rPr lang="en-US" dirty="0"/>
              <a:t>. </a:t>
            </a:r>
          </a:p>
          <a:p>
            <a:pPr lvl="0"/>
            <a:r>
              <a:rPr lang="en-US" dirty="0"/>
              <a:t>The federal Family Caregiver Support Program, administered by the Administration on Aging, is a source of funding and aiding with home adaptations (ACL, 2017).</a:t>
            </a:r>
          </a:p>
        </p:txBody>
      </p:sp>
    </p:spTree>
    <p:extLst>
      <p:ext uri="{BB962C8B-B14F-4D97-AF65-F5344CB8AC3E}">
        <p14:creationId xmlns:p14="http://schemas.microsoft.com/office/powerpoint/2010/main" val="1008890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Is It Safe to Leave the PLwD Alone?</a:t>
            </a:r>
            <a:endParaRPr lang="en-US" sz="2800" dirty="0">
              <a:solidFill>
                <a:schemeClr val="tx2"/>
              </a:solidFill>
            </a:endParaRPr>
          </a:p>
        </p:txBody>
      </p:sp>
      <p:sp>
        <p:nvSpPr>
          <p:cNvPr id="3" name="Content Placeholder 2"/>
          <p:cNvSpPr>
            <a:spLocks noGrp="1"/>
          </p:cNvSpPr>
          <p:nvPr>
            <p:ph idx="1"/>
          </p:nvPr>
        </p:nvSpPr>
        <p:spPr>
          <a:xfrm>
            <a:off x="457200" y="1463041"/>
            <a:ext cx="8229600" cy="2194560"/>
          </a:xfrm>
        </p:spPr>
        <p:txBody>
          <a:bodyPr>
            <a:normAutofit fontScale="92500" lnSpcReduction="10000"/>
          </a:bodyPr>
          <a:lstStyle/>
          <a:p>
            <a:pPr lvl="0"/>
            <a:r>
              <a:rPr lang="en-US" sz="2200" dirty="0"/>
              <a:t>PLwD require increasing levels of supervision as the dementia progresses (NIA, 2017a).</a:t>
            </a:r>
          </a:p>
          <a:p>
            <a:pPr lvl="0"/>
            <a:r>
              <a:rPr lang="en-US" sz="2200" dirty="0"/>
              <a:t>There should be continuous evaluation of whether it is safe to leave PLwD alone—even in the home environment (Jenkins et al., 2013; Rowe et al., 2012).</a:t>
            </a:r>
          </a:p>
          <a:p>
            <a:pPr lvl="0"/>
            <a:r>
              <a:rPr lang="en-US" sz="2200" dirty="0"/>
              <a:t>Wandering away from home or going missing could lead to serious consequences—injury or even death.</a:t>
            </a:r>
          </a:p>
        </p:txBody>
      </p:sp>
    </p:spTree>
    <p:extLst>
      <p:ext uri="{BB962C8B-B14F-4D97-AF65-F5344CB8AC3E}">
        <p14:creationId xmlns:p14="http://schemas.microsoft.com/office/powerpoint/2010/main" val="2069460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28600"/>
          </a:xfrm>
        </p:spPr>
        <p:txBody>
          <a:bodyPr>
            <a:noAutofit/>
          </a:bodyPr>
          <a:lstStyle/>
          <a:p>
            <a:pPr algn="l"/>
            <a:r>
              <a:rPr lang="en-US" sz="2800" b="1" dirty="0">
                <a:solidFill>
                  <a:schemeClr val="tx2"/>
                </a:solidFill>
              </a:rPr>
              <a:t>Case Study</a:t>
            </a:r>
          </a:p>
        </p:txBody>
      </p:sp>
      <p:sp>
        <p:nvSpPr>
          <p:cNvPr id="3" name="Content Placeholder 2"/>
          <p:cNvSpPr>
            <a:spLocks noGrp="1"/>
          </p:cNvSpPr>
          <p:nvPr>
            <p:ph idx="1"/>
          </p:nvPr>
        </p:nvSpPr>
        <p:spPr>
          <a:xfrm>
            <a:off x="457200" y="1463040"/>
            <a:ext cx="8229600" cy="4525963"/>
          </a:xfrm>
        </p:spPr>
        <p:txBody>
          <a:bodyPr>
            <a:normAutofit fontScale="92500" lnSpcReduction="10000"/>
          </a:bodyPr>
          <a:lstStyle/>
          <a:p>
            <a:pPr marL="0" indent="0">
              <a:buNone/>
            </a:pPr>
            <a:r>
              <a:rPr lang="en-US" i="1" dirty="0"/>
              <a:t>A primary care provider reported very contentious discussions with Mr. Smith, who was a WW2 Veteran. Despite several minor accidents, becoming so lost he had to be brought home by the police, and losing his car in a parking lot, Mr. Smith would not even entertain the possibility of not driving.  His family could not even broach the subject with him without significant agitation including yelling and throwing objects. The family asked the PCP for help but, after several frustrating meetings, no progress was made. </a:t>
            </a:r>
            <a:endParaRPr lang="en-US" dirty="0"/>
          </a:p>
          <a:p>
            <a:pPr marL="0" indent="0">
              <a:buNone/>
            </a:pPr>
            <a:r>
              <a:rPr lang="en-US" i="1" dirty="0"/>
              <a:t> </a:t>
            </a:r>
            <a:endParaRPr lang="en-US" dirty="0"/>
          </a:p>
          <a:p>
            <a:pPr marL="0" indent="0">
              <a:buNone/>
            </a:pPr>
            <a:r>
              <a:rPr lang="en-US" i="1" dirty="0"/>
              <a:t>The PCP finally decided to ask Mr. Smith to keep a daily log of where he drove. He was willing to do this task and what emerged was that there was one place he went to nearly every day:  the American Legion Post that was only a few miles from his home, but too far to walk.  Other uses of the car were sporadic. The PCP discussed a plan with him for getting to the American Legion Post on a daily bias, and his resistance to quitting driving disappeared. This showed Mr. Smith that he was in a loving environment where people cared for him, respected his needs and would do what was necessary to meet these needs. </a:t>
            </a:r>
            <a:endParaRPr lang="en-US" dirty="0"/>
          </a:p>
        </p:txBody>
      </p:sp>
    </p:spTree>
    <p:extLst>
      <p:ext uri="{BB962C8B-B14F-4D97-AF65-F5344CB8AC3E}">
        <p14:creationId xmlns:p14="http://schemas.microsoft.com/office/powerpoint/2010/main" val="293388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algn="l"/>
            <a:r>
              <a:rPr lang="en-US" sz="2800" b="1" dirty="0">
                <a:solidFill>
                  <a:schemeClr val="tx2"/>
                </a:solidFill>
              </a:rPr>
              <a:t>Key Take-Home Messages</a:t>
            </a:r>
          </a:p>
        </p:txBody>
      </p:sp>
      <p:sp>
        <p:nvSpPr>
          <p:cNvPr id="7" name="Content Placeholder 2"/>
          <p:cNvSpPr>
            <a:spLocks noGrp="1"/>
          </p:cNvSpPr>
          <p:nvPr>
            <p:ph idx="1"/>
          </p:nvPr>
        </p:nvSpPr>
        <p:spPr>
          <a:xfrm>
            <a:off x="457200" y="1644087"/>
            <a:ext cx="8229600" cy="2805993"/>
          </a:xfrm>
        </p:spPr>
        <p:txBody>
          <a:bodyPr>
            <a:noAutofit/>
          </a:bodyPr>
          <a:lstStyle/>
          <a:p>
            <a:r>
              <a:rPr lang="en-US" sz="2000" dirty="0"/>
              <a:t>Persons </a:t>
            </a:r>
            <a:r>
              <a:rPr lang="en-US" dirty="0"/>
              <a:t>in</a:t>
            </a:r>
            <a:r>
              <a:rPr lang="en-US" sz="2000" dirty="0"/>
              <a:t> the middle stage of dementia have progressive deterioration of cognitive abilities, executive function, and functional abilities.</a:t>
            </a:r>
          </a:p>
          <a:p>
            <a:pPr lvl="0"/>
            <a:r>
              <a:rPr lang="en-US" sz="2000" dirty="0"/>
              <a:t>Behavioral and psychological symptoms of dementia (BPSD) are common: mood disorders, sleep disorders, psychotic symptoms, and agitation.</a:t>
            </a:r>
          </a:p>
          <a:p>
            <a:pPr lvl="0"/>
            <a:r>
              <a:rPr lang="en-US" sz="2000" dirty="0"/>
              <a:t>Persons living with dementia (PLwD) have increasing problems with memory and overt changes in personality.	</a:t>
            </a:r>
          </a:p>
          <a:p>
            <a:pPr lvl="0"/>
            <a:r>
              <a:rPr lang="en-US" sz="2000" dirty="0"/>
              <a:t>The person in the middle stage of dementia has increasing difficulties with instrumental activities of daily living (IADL). </a:t>
            </a:r>
          </a:p>
        </p:txBody>
      </p:sp>
    </p:spTree>
    <p:extLst>
      <p:ext uri="{BB962C8B-B14F-4D97-AF65-F5344CB8AC3E}">
        <p14:creationId xmlns:p14="http://schemas.microsoft.com/office/powerpoint/2010/main" val="2635853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512"/>
            <a:ext cx="8229600" cy="1143000"/>
          </a:xfrm>
        </p:spPr>
        <p:txBody>
          <a:bodyPr>
            <a:normAutofit/>
          </a:bodyPr>
          <a:lstStyle/>
          <a:p>
            <a:pPr algn="l">
              <a:lnSpc>
                <a:spcPct val="90000"/>
              </a:lnSpc>
            </a:pPr>
            <a:r>
              <a:rPr lang="en-US" sz="3100" b="1" dirty="0">
                <a:solidFill>
                  <a:schemeClr val="tx2"/>
                </a:solidFill>
              </a:rPr>
              <a:t>Missing—Wandering—Elopement: Getting Lost in the Community</a:t>
            </a:r>
            <a:endParaRPr lang="en-US" dirty="0"/>
          </a:p>
        </p:txBody>
      </p:sp>
      <p:sp>
        <p:nvSpPr>
          <p:cNvPr id="3" name="Content Placeholder 2"/>
          <p:cNvSpPr>
            <a:spLocks noGrp="1"/>
          </p:cNvSpPr>
          <p:nvPr>
            <p:ph idx="1"/>
          </p:nvPr>
        </p:nvSpPr>
        <p:spPr>
          <a:xfrm>
            <a:off x="457200" y="1905000"/>
            <a:ext cx="8229600" cy="3581400"/>
          </a:xfrm>
        </p:spPr>
        <p:txBody>
          <a:bodyPr>
            <a:normAutofit fontScale="70000" lnSpcReduction="20000"/>
          </a:bodyPr>
          <a:lstStyle/>
          <a:p>
            <a:pPr lvl="0"/>
            <a:r>
              <a:rPr lang="en-US" sz="2900" dirty="0"/>
              <a:t>PLwD at risk for missing and wandering incidents at almost all stages; increased risk with increasing impairment (</a:t>
            </a:r>
            <a:r>
              <a:rPr lang="en-US" sz="2900" dirty="0" err="1"/>
              <a:t>Nakaoka</a:t>
            </a:r>
            <a:r>
              <a:rPr lang="en-US" sz="2900" dirty="0"/>
              <a:t> et al., 2010)</a:t>
            </a:r>
          </a:p>
          <a:p>
            <a:pPr lvl="0"/>
            <a:r>
              <a:rPr lang="en-US" sz="2900" dirty="0"/>
              <a:t>Absence of clear terminology and understanding of the concepts of missing, wandering, and elopement (</a:t>
            </a:r>
            <a:r>
              <a:rPr lang="en-US" sz="2900" dirty="0" err="1"/>
              <a:t>Petonito</a:t>
            </a:r>
            <a:r>
              <a:rPr lang="en-US" sz="2900" dirty="0"/>
              <a:t> et al., 2013; Rowe et al., 2011, 2012)</a:t>
            </a:r>
          </a:p>
          <a:p>
            <a:pPr lvl="0"/>
            <a:r>
              <a:rPr lang="en-US" sz="2900" dirty="0"/>
              <a:t>Risk highest once PLwD gets lost easily (Ali et al., 2016; </a:t>
            </a:r>
            <a:r>
              <a:rPr lang="en-US" sz="2900" dirty="0" err="1"/>
              <a:t>Nakoaka</a:t>
            </a:r>
            <a:r>
              <a:rPr lang="en-US" sz="2900" dirty="0"/>
              <a:t> et al., 2010; </a:t>
            </a:r>
            <a:r>
              <a:rPr lang="en-US" sz="2900" dirty="0" err="1"/>
              <a:t>Petonito</a:t>
            </a:r>
            <a:r>
              <a:rPr lang="en-US" sz="2900" dirty="0"/>
              <a:t> et al., 2013; Rowe, 2008)</a:t>
            </a:r>
          </a:p>
          <a:p>
            <a:pPr lvl="0"/>
            <a:r>
              <a:rPr lang="en-US" sz="2900" dirty="0"/>
              <a:t>Increased risk morbidity (falls, injuries) and mortality</a:t>
            </a:r>
          </a:p>
          <a:p>
            <a:pPr lvl="0"/>
            <a:r>
              <a:rPr lang="en-US" sz="2900" dirty="0"/>
              <a:t>Need for increased supervision (Ali et al., 2016; Jokinen et al., 2013; </a:t>
            </a:r>
            <a:r>
              <a:rPr lang="en-US" sz="2900" dirty="0" err="1"/>
              <a:t>Kropelin</a:t>
            </a:r>
            <a:r>
              <a:rPr lang="en-US" sz="2900" dirty="0"/>
              <a:t> et al.,2013; </a:t>
            </a:r>
            <a:r>
              <a:rPr lang="en-US" sz="2900" dirty="0" err="1"/>
              <a:t>Nakaoka</a:t>
            </a:r>
            <a:r>
              <a:rPr lang="en-US" sz="2900" dirty="0"/>
              <a:t>, 2010; </a:t>
            </a:r>
            <a:r>
              <a:rPr lang="en-US" sz="2900" dirty="0" err="1"/>
              <a:t>Petonito</a:t>
            </a:r>
            <a:r>
              <a:rPr lang="en-US" sz="2900" dirty="0"/>
              <a:t> et al., 2013; Rowe et al., 2011, 2012)</a:t>
            </a:r>
          </a:p>
          <a:p>
            <a:pPr lvl="0"/>
            <a:r>
              <a:rPr lang="en-US" sz="2900" dirty="0"/>
              <a:t>The PLwD should possess a “safe return” bracelet in case of incident.</a:t>
            </a:r>
          </a:p>
        </p:txBody>
      </p:sp>
    </p:spTree>
    <p:extLst>
      <p:ext uri="{BB962C8B-B14F-4D97-AF65-F5344CB8AC3E}">
        <p14:creationId xmlns:p14="http://schemas.microsoft.com/office/powerpoint/2010/main" val="3805912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552" y="794332"/>
            <a:ext cx="7153564" cy="523220"/>
          </a:xfrm>
        </p:spPr>
        <p:txBody>
          <a:bodyPr/>
          <a:lstStyle/>
          <a:p>
            <a:r>
              <a:rPr lang="en-US" dirty="0"/>
              <a:t>Outline</a:t>
            </a:r>
            <a:r>
              <a:rPr lang="en-US" sz="1400" dirty="0">
                <a:solidFill>
                  <a:schemeClr val="bg1"/>
                </a:solidFill>
              </a:rPr>
              <a:t> 8 - Transitioning from home to long-term care, when needed</a:t>
            </a:r>
          </a:p>
        </p:txBody>
      </p:sp>
      <p:pic>
        <p:nvPicPr>
          <p:cNvPr id="11" name="Picture Placeholder 10" descr="Thumbnail photo of a serious-faced man looking out a window across the back of a couch."/>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318" b="8318"/>
          <a:stretch>
            <a:fillRect/>
          </a:stretch>
        </p:blipFill>
        <p:spPr/>
      </p:pic>
      <p:sp>
        <p:nvSpPr>
          <p:cNvPr id="7" name="Rectangle 6" descr="Rectangle box highlighting &quot;Transitioning from home to institutional care, when needed.&quot;">
            <a:extLst>
              <a:ext uri="{FF2B5EF4-FFF2-40B4-BE49-F238E27FC236}">
                <a16:creationId xmlns:a16="http://schemas.microsoft.com/office/drawing/2014/main" id="{19E860CE-9968-41F4-AB15-54FB319DA4C1}"/>
              </a:ext>
            </a:extLst>
          </p:cNvPr>
          <p:cNvSpPr/>
          <p:nvPr/>
        </p:nvSpPr>
        <p:spPr>
          <a:xfrm>
            <a:off x="0" y="6219851"/>
            <a:ext cx="7490129" cy="322028"/>
          </a:xfrm>
          <a:prstGeom prst="rect">
            <a:avLst/>
          </a:prstGeom>
          <a:solidFill>
            <a:srgbClr val="7A29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2380A5-F1AA-40E2-8D23-47FB662A5AC1}"/>
              </a:ext>
            </a:extLst>
          </p:cNvPr>
          <p:cNvSpPr>
            <a:spLocks noGrp="1"/>
          </p:cNvSpPr>
          <p:nvPr>
            <p:ph idx="1"/>
          </p:nvPr>
        </p:nvSpPr>
        <p:spPr>
          <a:xfrm>
            <a:off x="457200" y="1560945"/>
            <a:ext cx="8229600" cy="5386090"/>
          </a:xfrm>
        </p:spPr>
        <p:txBody>
          <a:bodyPr/>
          <a:lstStyle/>
          <a:p>
            <a:pPr lvl="0"/>
            <a:r>
              <a:rPr lang="en-US" sz="1600" dirty="0"/>
              <a:t>Clinical manifestations of middle stage of dementias</a:t>
            </a:r>
          </a:p>
          <a:p>
            <a:pPr lvl="1">
              <a:buFont typeface="Courier New" panose="02070309020205020404" pitchFamily="49" charset="0"/>
              <a:buChar char="o"/>
            </a:pPr>
            <a:r>
              <a:rPr lang="en-US" sz="1600" dirty="0"/>
              <a:t>Overview</a:t>
            </a:r>
          </a:p>
          <a:p>
            <a:pPr lvl="1">
              <a:buFont typeface="Courier New" panose="02070309020205020404" pitchFamily="49" charset="0"/>
              <a:buChar char="o"/>
            </a:pPr>
            <a:r>
              <a:rPr lang="en-US" sz="1600" dirty="0"/>
              <a:t>Alzheimer’s disease and related dementias</a:t>
            </a:r>
          </a:p>
          <a:p>
            <a:pPr lvl="2">
              <a:spcBef>
                <a:spcPts val="10"/>
              </a:spcBef>
            </a:pPr>
            <a:r>
              <a:rPr lang="en-US" sz="1600" dirty="0"/>
              <a:t>Alzheimer’s disease (AD)</a:t>
            </a:r>
          </a:p>
          <a:p>
            <a:pPr lvl="2"/>
            <a:r>
              <a:rPr lang="en-US" sz="1600" dirty="0"/>
              <a:t>Vascular dementia (</a:t>
            </a:r>
            <a:r>
              <a:rPr lang="en-US" sz="1600" dirty="0" err="1"/>
              <a:t>VaD</a:t>
            </a:r>
            <a:r>
              <a:rPr lang="en-US" sz="1600" dirty="0"/>
              <a:t>)</a:t>
            </a:r>
          </a:p>
          <a:p>
            <a:pPr lvl="2"/>
            <a:r>
              <a:rPr lang="en-US" sz="1600" dirty="0"/>
              <a:t>Lewy body dementia (LBD) </a:t>
            </a:r>
          </a:p>
          <a:p>
            <a:pPr lvl="2"/>
            <a:r>
              <a:rPr lang="en-US" sz="1600" dirty="0"/>
              <a:t>Frontotemporal degeneration (FTD)</a:t>
            </a:r>
          </a:p>
          <a:p>
            <a:pPr lvl="0"/>
            <a:r>
              <a:rPr lang="en-US" sz="1600" dirty="0"/>
              <a:t>Managing common symptoms and manifestations of middle stage of dementia</a:t>
            </a:r>
          </a:p>
          <a:p>
            <a:pPr lvl="1">
              <a:buFont typeface="Courier New" panose="02070309020205020404" pitchFamily="49" charset="0"/>
              <a:buChar char="o"/>
            </a:pPr>
            <a:r>
              <a:rPr lang="en-US" sz="1600" dirty="0"/>
              <a:t>Behavioral and psychological manifestations of dementia (BPSD)</a:t>
            </a:r>
          </a:p>
          <a:p>
            <a:pPr lvl="1">
              <a:buFont typeface="Courier New" panose="02070309020205020404" pitchFamily="49" charset="0"/>
              <a:buChar char="o"/>
            </a:pPr>
            <a:r>
              <a:rPr lang="en-US" sz="1600" dirty="0"/>
              <a:t>DICE model or Describe, Investigate, Create, and Evaluate Model</a:t>
            </a:r>
          </a:p>
          <a:p>
            <a:pPr lvl="1">
              <a:buFont typeface="Courier New" panose="02070309020205020404" pitchFamily="49" charset="0"/>
              <a:buChar char="o"/>
            </a:pPr>
            <a:r>
              <a:rPr lang="en-US" sz="1600" dirty="0"/>
              <a:t>Sexuality and intimacy Issues</a:t>
            </a:r>
          </a:p>
          <a:p>
            <a:pPr lvl="0"/>
            <a:r>
              <a:rPr lang="en-US" sz="1600" dirty="0"/>
              <a:t>Safety considerations</a:t>
            </a:r>
          </a:p>
          <a:p>
            <a:pPr lvl="1">
              <a:buFont typeface="Courier New" panose="02070309020205020404" pitchFamily="49" charset="0"/>
              <a:buChar char="o"/>
            </a:pPr>
            <a:r>
              <a:rPr lang="en-US" sz="1600" dirty="0"/>
              <a:t>Medication management</a:t>
            </a:r>
          </a:p>
          <a:p>
            <a:pPr lvl="1">
              <a:buFont typeface="Courier New" panose="02070309020205020404" pitchFamily="49" charset="0"/>
              <a:buChar char="o"/>
            </a:pPr>
            <a:r>
              <a:rPr lang="en-US" sz="1600" dirty="0"/>
              <a:t>Driving safety</a:t>
            </a:r>
          </a:p>
          <a:p>
            <a:pPr lvl="1">
              <a:buFont typeface="Courier New" panose="02070309020205020404" pitchFamily="49" charset="0"/>
              <a:buChar char="o"/>
            </a:pPr>
            <a:r>
              <a:rPr lang="en-US" sz="1600" dirty="0"/>
              <a:t>Home safety and environmental modifications</a:t>
            </a:r>
          </a:p>
          <a:p>
            <a:pPr lvl="1">
              <a:buFont typeface="Courier New" panose="02070309020205020404" pitchFamily="49" charset="0"/>
              <a:buChar char="o"/>
            </a:pPr>
            <a:r>
              <a:rPr lang="en-US" sz="1600" dirty="0"/>
              <a:t>Other safety concerns</a:t>
            </a:r>
          </a:p>
          <a:p>
            <a:pPr lvl="0"/>
            <a:r>
              <a:rPr lang="en-US" sz="1600" dirty="0">
                <a:solidFill>
                  <a:schemeClr val="bg1"/>
                </a:solidFill>
              </a:rPr>
              <a:t>Transitioning from home to long-term care, when needed</a:t>
            </a:r>
            <a:endParaRPr lang="en-US" dirty="0">
              <a:solidFill>
                <a:schemeClr val="bg1"/>
              </a:solidFill>
            </a:endParaRPr>
          </a:p>
        </p:txBody>
      </p:sp>
    </p:spTree>
    <p:extLst>
      <p:ext uri="{BB962C8B-B14F-4D97-AF65-F5344CB8AC3E}">
        <p14:creationId xmlns:p14="http://schemas.microsoft.com/office/powerpoint/2010/main" val="34289251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229600" cy="734568"/>
          </a:xfrm>
        </p:spPr>
        <p:txBody>
          <a:bodyPr>
            <a:normAutofit fontScale="90000"/>
          </a:bodyPr>
          <a:lstStyle/>
          <a:p>
            <a:pPr algn="l"/>
            <a:r>
              <a:rPr lang="en-US" sz="3100" b="1" dirty="0">
                <a:solidFill>
                  <a:schemeClr val="tx2"/>
                </a:solidFill>
              </a:rPr>
              <a:t>Transitioning from Home to Long-Term Care: Residential Care Options</a:t>
            </a:r>
            <a:endParaRPr lang="en-US" sz="3100" dirty="0">
              <a:solidFill>
                <a:schemeClr val="tx2"/>
              </a:solidFill>
            </a:endParaRPr>
          </a:p>
        </p:txBody>
      </p:sp>
      <p:sp>
        <p:nvSpPr>
          <p:cNvPr id="3" name="Content Placeholder 2"/>
          <p:cNvSpPr>
            <a:spLocks noGrp="1"/>
          </p:cNvSpPr>
          <p:nvPr>
            <p:ph idx="1"/>
          </p:nvPr>
        </p:nvSpPr>
        <p:spPr>
          <a:xfrm>
            <a:off x="457200" y="1691640"/>
            <a:ext cx="8229600" cy="4450080"/>
          </a:xfrm>
        </p:spPr>
        <p:txBody>
          <a:bodyPr>
            <a:normAutofit fontScale="70000" lnSpcReduction="20000"/>
          </a:bodyPr>
          <a:lstStyle/>
          <a:p>
            <a:pPr marL="0" indent="0">
              <a:buNone/>
            </a:pPr>
            <a:r>
              <a:rPr lang="en-US" sz="2600" dirty="0"/>
              <a:t>As their condition deteriorates, PLwD may need to seek alternative services. These services are variable and include:</a:t>
            </a:r>
          </a:p>
          <a:p>
            <a:pPr lvl="0"/>
            <a:r>
              <a:rPr lang="en-US" sz="2600" dirty="0"/>
              <a:t>Home and Community-Based Services</a:t>
            </a:r>
          </a:p>
          <a:p>
            <a:pPr lvl="0"/>
            <a:r>
              <a:rPr lang="en-US" sz="2600" dirty="0"/>
              <a:t>Home health care services</a:t>
            </a:r>
          </a:p>
          <a:p>
            <a:pPr lvl="0"/>
            <a:r>
              <a:rPr lang="en-US" sz="2600" dirty="0"/>
              <a:t>Adult day services</a:t>
            </a:r>
          </a:p>
          <a:p>
            <a:pPr lvl="0"/>
            <a:r>
              <a:rPr lang="en-US" sz="2600" dirty="0"/>
              <a:t>Respite care</a:t>
            </a:r>
          </a:p>
          <a:p>
            <a:pPr lvl="0"/>
            <a:r>
              <a:rPr lang="en-US" sz="2600" dirty="0"/>
              <a:t>Programs of All-Inclusive Care of the Elderly (PACE)</a:t>
            </a:r>
          </a:p>
          <a:p>
            <a:pPr lvl="0"/>
            <a:r>
              <a:rPr lang="en-US" sz="2600" dirty="0"/>
              <a:t>Assisted Living </a:t>
            </a:r>
          </a:p>
          <a:p>
            <a:pPr lvl="0"/>
            <a:r>
              <a:rPr lang="en-US" sz="2600" dirty="0"/>
              <a:t>Congregate care:</a:t>
            </a:r>
          </a:p>
          <a:p>
            <a:pPr lvl="1">
              <a:buFont typeface="Courier New" panose="02070309020205020404" pitchFamily="49" charset="0"/>
              <a:buChar char="o"/>
            </a:pPr>
            <a:r>
              <a:rPr lang="en-US" sz="2600" dirty="0"/>
              <a:t>Nursing homes</a:t>
            </a:r>
          </a:p>
          <a:p>
            <a:pPr lvl="1">
              <a:buFont typeface="Courier New" panose="02070309020205020404" pitchFamily="49" charset="0"/>
              <a:buChar char="o"/>
            </a:pPr>
            <a:r>
              <a:rPr lang="en-US" sz="2600" dirty="0"/>
              <a:t>Memory units</a:t>
            </a:r>
          </a:p>
          <a:p>
            <a:pPr lvl="1">
              <a:buFont typeface="Courier New" panose="02070309020205020404" pitchFamily="49" charset="0"/>
              <a:buChar char="o"/>
            </a:pPr>
            <a:r>
              <a:rPr lang="en-US" sz="2600" dirty="0"/>
              <a:t>Other</a:t>
            </a:r>
          </a:p>
          <a:p>
            <a:pPr marL="347472" lvl="1" indent="-347472">
              <a:buFont typeface="Arial" panose="020B0604020202020204" pitchFamily="34" charset="0"/>
              <a:buChar char="•"/>
            </a:pPr>
            <a:r>
              <a:rPr lang="en-US" sz="2600" dirty="0"/>
              <a:t>Care partners of persons living with dementia and intellectual disability can consult with staff at the states’ developmental disabilities authority (“State Agency”) about available out-of-home care options.</a:t>
            </a:r>
          </a:p>
          <a:p>
            <a:pPr marL="747522" lvl="2" indent="-347472">
              <a:buFont typeface="Courier New" panose="02070309020205020404" pitchFamily="49" charset="0"/>
              <a:buChar char="o"/>
            </a:pPr>
            <a:r>
              <a:rPr lang="en-US" sz="2600" dirty="0"/>
              <a:t>Many states fund and/or maintain dementia–capable group homes. </a:t>
            </a:r>
          </a:p>
        </p:txBody>
      </p:sp>
    </p:spTree>
    <p:extLst>
      <p:ext uri="{BB962C8B-B14F-4D97-AF65-F5344CB8AC3E}">
        <p14:creationId xmlns:p14="http://schemas.microsoft.com/office/powerpoint/2010/main" val="179096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Man Looking</a:t>
            </a:r>
            <a:r>
              <a:rPr lang="en-US" baseline="0" dirty="0"/>
              <a:t> Outside Window</a:t>
            </a:r>
            <a:endParaRPr lang="en-US" dirty="0"/>
          </a:p>
        </p:txBody>
      </p:sp>
      <p:pic>
        <p:nvPicPr>
          <p:cNvPr id="7" name="Content Placeholder 6" descr="Photo of a serious-faced man looking out a window across the back of a couch (same as photo on slide 6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3926509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pPr algn="l"/>
            <a:r>
              <a:rPr lang="en-US" sz="2800" b="1" dirty="0">
                <a:solidFill>
                  <a:schemeClr val="tx2"/>
                </a:solidFill>
              </a:rPr>
              <a:t>Evaluation</a:t>
            </a:r>
          </a:p>
        </p:txBody>
      </p:sp>
      <p:sp>
        <p:nvSpPr>
          <p:cNvPr id="3" name="Content Placeholder 2"/>
          <p:cNvSpPr>
            <a:spLocks noGrp="1"/>
          </p:cNvSpPr>
          <p:nvPr>
            <p:ph idx="1"/>
          </p:nvPr>
        </p:nvSpPr>
        <p:spPr>
          <a:xfrm>
            <a:off x="457200" y="1644087"/>
            <a:ext cx="8229600" cy="4375713"/>
          </a:xfrm>
        </p:spPr>
        <p:txBody>
          <a:bodyPr>
            <a:noAutofit/>
          </a:bodyPr>
          <a:lstStyle/>
          <a:p>
            <a:pPr marL="457200" lvl="0" indent="-457200">
              <a:buFont typeface="+mj-lt"/>
              <a:buAutoNum type="arabicPeriod"/>
            </a:pPr>
            <a:r>
              <a:rPr lang="en-US" sz="2000" b="1" dirty="0"/>
              <a:t>The middle stage of dementia is characterized by:</a:t>
            </a:r>
          </a:p>
          <a:p>
            <a:pPr marL="914400" lvl="1" indent="-457200">
              <a:buFont typeface="+mj-lt"/>
              <a:buAutoNum type="alphaLcPeriod"/>
            </a:pPr>
            <a:r>
              <a:rPr lang="en-US" sz="2000" dirty="0"/>
              <a:t>Difficulties performing instrumental activities of daily living</a:t>
            </a:r>
          </a:p>
          <a:p>
            <a:pPr marL="914400" lvl="1" indent="-457200">
              <a:spcBef>
                <a:spcPts val="24"/>
              </a:spcBef>
              <a:buFont typeface="+mj-lt"/>
              <a:buAutoNum type="alphaLcPeriod"/>
            </a:pPr>
            <a:r>
              <a:rPr lang="en-US" sz="2000" dirty="0"/>
              <a:t>Difficulties performing basic activities of daily living</a:t>
            </a:r>
          </a:p>
          <a:p>
            <a:pPr marL="914400" lvl="1" indent="-457200">
              <a:buFont typeface="+mj-lt"/>
              <a:buAutoNum type="alphaLcPeriod"/>
            </a:pPr>
            <a:r>
              <a:rPr lang="en-US" sz="2000" dirty="0"/>
              <a:t>Difficulties swallowing and chewing</a:t>
            </a:r>
          </a:p>
          <a:p>
            <a:pPr marL="914400" lvl="1" indent="-457200">
              <a:buFont typeface="+mj-lt"/>
              <a:buAutoNum type="alphaLcPeriod"/>
            </a:pPr>
            <a:r>
              <a:rPr lang="en-US" sz="2000" dirty="0"/>
              <a:t>Increasing medical problems</a:t>
            </a:r>
          </a:p>
          <a:p>
            <a:pPr marL="971550" lvl="1" indent="-514350">
              <a:buFont typeface="+mj-lt"/>
              <a:buAutoNum type="alphaLcPeriod"/>
            </a:pPr>
            <a:endParaRPr lang="en-US" sz="2000" dirty="0"/>
          </a:p>
          <a:p>
            <a:pPr marL="457200" lvl="0" indent="-457200">
              <a:buFont typeface="+mj-lt"/>
              <a:buAutoNum type="arabicPeriod"/>
            </a:pPr>
            <a:r>
              <a:rPr lang="en-US" sz="2000" b="1" dirty="0"/>
              <a:t>All but which of the following is a common behavioral or psychological symptom of dementia?</a:t>
            </a:r>
          </a:p>
          <a:p>
            <a:pPr marL="914400" lvl="1" indent="-457200">
              <a:buFont typeface="+mj-lt"/>
              <a:buAutoNum type="alphaLcPeriod"/>
            </a:pPr>
            <a:r>
              <a:rPr lang="en-US" sz="2000" dirty="0"/>
              <a:t>Pacing</a:t>
            </a:r>
          </a:p>
          <a:p>
            <a:pPr marL="914400" lvl="1" indent="-457200">
              <a:buFont typeface="+mj-lt"/>
              <a:buAutoNum type="alphaLcPeriod"/>
            </a:pPr>
            <a:r>
              <a:rPr lang="en-US" sz="2000" dirty="0"/>
              <a:t>Obstructive sleep apnea</a:t>
            </a:r>
          </a:p>
          <a:p>
            <a:pPr marL="914400" lvl="1" indent="-457200">
              <a:buFont typeface="+mj-lt"/>
              <a:buAutoNum type="alphaLcPeriod"/>
            </a:pPr>
            <a:r>
              <a:rPr lang="en-US" sz="2000" dirty="0"/>
              <a:t>Apathy</a:t>
            </a:r>
          </a:p>
          <a:p>
            <a:pPr marL="914400" lvl="1" indent="-457200">
              <a:buFont typeface="+mj-lt"/>
              <a:buAutoNum type="alphaLcPeriod"/>
            </a:pPr>
            <a:r>
              <a:rPr lang="en-US" sz="2000" dirty="0" err="1"/>
              <a:t>Hyposexuality</a:t>
            </a:r>
            <a:endParaRPr lang="en-US" sz="2000" dirty="0"/>
          </a:p>
        </p:txBody>
      </p:sp>
    </p:spTree>
    <p:extLst>
      <p:ext uri="{BB962C8B-B14F-4D97-AF65-F5344CB8AC3E}">
        <p14:creationId xmlns:p14="http://schemas.microsoft.com/office/powerpoint/2010/main" val="648964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pPr algn="l"/>
            <a:r>
              <a:rPr lang="en-US" sz="2800" b="1" dirty="0">
                <a:solidFill>
                  <a:schemeClr val="tx2"/>
                </a:solidFill>
              </a:rPr>
              <a:t>Evaluation </a:t>
            </a:r>
            <a:r>
              <a:rPr lang="en-US" sz="2800" dirty="0">
                <a:solidFill>
                  <a:schemeClr val="tx2"/>
                </a:solidFill>
              </a:rPr>
              <a:t>(continued 1)</a:t>
            </a:r>
            <a:endParaRPr lang="en-US" sz="2800" b="1" dirty="0">
              <a:solidFill>
                <a:schemeClr val="tx2"/>
              </a:solidFill>
            </a:endParaRPr>
          </a:p>
        </p:txBody>
      </p:sp>
      <p:sp>
        <p:nvSpPr>
          <p:cNvPr id="3" name="Content Placeholder 2"/>
          <p:cNvSpPr>
            <a:spLocks noGrp="1"/>
          </p:cNvSpPr>
          <p:nvPr>
            <p:ph idx="1"/>
          </p:nvPr>
        </p:nvSpPr>
        <p:spPr>
          <a:xfrm>
            <a:off x="457200" y="1644087"/>
            <a:ext cx="8229600" cy="2554545"/>
          </a:xfrm>
        </p:spPr>
        <p:txBody>
          <a:bodyPr/>
          <a:lstStyle/>
          <a:p>
            <a:pPr marL="457200" lvl="0" indent="-457200">
              <a:spcBef>
                <a:spcPts val="24"/>
              </a:spcBef>
              <a:buFont typeface="+mj-lt"/>
              <a:buAutoNum type="arabicPeriod" startAt="3"/>
            </a:pPr>
            <a:r>
              <a:rPr lang="en-US" sz="2000" b="1" dirty="0"/>
              <a:t>When using the DICE approach to address behavioral and psychological symptoms of dementia, the provider is responsible for:</a:t>
            </a:r>
          </a:p>
          <a:p>
            <a:pPr marL="914400" lvl="1" indent="-457200">
              <a:spcBef>
                <a:spcPts val="24"/>
              </a:spcBef>
              <a:buFont typeface="+mj-lt"/>
              <a:buAutoNum type="alphaLcPeriod"/>
            </a:pPr>
            <a:r>
              <a:rPr lang="en-US" sz="2000" dirty="0"/>
              <a:t>Identifying the symptoms that are distressing</a:t>
            </a:r>
          </a:p>
          <a:p>
            <a:pPr marL="914400" lvl="1" indent="-457200">
              <a:spcBef>
                <a:spcPts val="24"/>
              </a:spcBef>
              <a:buFont typeface="+mj-lt"/>
              <a:buAutoNum type="alphaLcPeriod"/>
            </a:pPr>
            <a:r>
              <a:rPr lang="en-US" sz="2000" dirty="0"/>
              <a:t>Identifying the possible underlying cause(s) of the distressing symptoms</a:t>
            </a:r>
          </a:p>
          <a:p>
            <a:pPr marL="914400" lvl="1" indent="-457200">
              <a:spcBef>
                <a:spcPts val="24"/>
              </a:spcBef>
              <a:buFont typeface="+mj-lt"/>
              <a:buAutoNum type="alphaLcPeriod"/>
            </a:pPr>
            <a:r>
              <a:rPr lang="en-US" sz="2000" dirty="0"/>
              <a:t>Describing the tactic that the care partner should take to manage the distressing symptoms</a:t>
            </a:r>
          </a:p>
          <a:p>
            <a:pPr marL="914400" lvl="1" indent="-457200">
              <a:spcBef>
                <a:spcPts val="24"/>
              </a:spcBef>
              <a:buFont typeface="+mj-lt"/>
              <a:buAutoNum type="alphaLcPeriod"/>
            </a:pPr>
            <a:r>
              <a:rPr lang="en-US" sz="2000" dirty="0"/>
              <a:t>Determining the optimal treatment goal</a:t>
            </a:r>
          </a:p>
        </p:txBody>
      </p:sp>
    </p:spTree>
    <p:extLst>
      <p:ext uri="{BB962C8B-B14F-4D97-AF65-F5344CB8AC3E}">
        <p14:creationId xmlns:p14="http://schemas.microsoft.com/office/powerpoint/2010/main" val="5451901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Autofit/>
          </a:bodyPr>
          <a:lstStyle/>
          <a:p>
            <a:pPr algn="l"/>
            <a:r>
              <a:rPr lang="en-US" sz="2800" b="1" dirty="0">
                <a:solidFill>
                  <a:schemeClr val="tx2"/>
                </a:solidFill>
              </a:rPr>
              <a:t>Evaluation </a:t>
            </a:r>
            <a:r>
              <a:rPr lang="en-US" sz="2800" dirty="0">
                <a:solidFill>
                  <a:schemeClr val="tx2"/>
                </a:solidFill>
              </a:rPr>
              <a:t>(continued 2)</a:t>
            </a:r>
            <a:endParaRPr lang="en-US" sz="2800" b="1" dirty="0">
              <a:solidFill>
                <a:schemeClr val="tx2"/>
              </a:solidFill>
            </a:endParaRPr>
          </a:p>
        </p:txBody>
      </p:sp>
      <p:sp>
        <p:nvSpPr>
          <p:cNvPr id="3" name="Content Placeholder 2"/>
          <p:cNvSpPr>
            <a:spLocks noGrp="1"/>
          </p:cNvSpPr>
          <p:nvPr>
            <p:ph idx="1"/>
          </p:nvPr>
        </p:nvSpPr>
        <p:spPr/>
        <p:txBody>
          <a:bodyPr>
            <a:normAutofit fontScale="92500"/>
          </a:bodyPr>
          <a:lstStyle/>
          <a:p>
            <a:pPr marL="514350" lvl="0" indent="-457200">
              <a:spcBef>
                <a:spcPts val="24"/>
              </a:spcBef>
              <a:buFont typeface="+mj-lt"/>
              <a:buAutoNum type="arabicPeriod" startAt="4"/>
            </a:pPr>
            <a:r>
              <a:rPr lang="en-US" sz="2000" b="1" dirty="0"/>
              <a:t>Which of the following is a common sleep-related concern most often observed in persons living with the middle stage </a:t>
            </a:r>
            <a:r>
              <a:rPr lang="en-US" b="1" dirty="0"/>
              <a:t>of </a:t>
            </a:r>
            <a:r>
              <a:rPr lang="en-US" sz="2000" b="1" dirty="0" err="1"/>
              <a:t>Lewy</a:t>
            </a:r>
            <a:r>
              <a:rPr lang="en-US" sz="2000" b="1" dirty="0"/>
              <a:t> body dementia?</a:t>
            </a:r>
          </a:p>
          <a:p>
            <a:pPr marL="971550" lvl="1" indent="-457200">
              <a:spcBef>
                <a:spcPts val="24"/>
              </a:spcBef>
              <a:buFont typeface="+mj-lt"/>
              <a:buAutoNum type="alphaLcPeriod"/>
            </a:pPr>
            <a:r>
              <a:rPr lang="en-US" sz="2000" dirty="0" err="1"/>
              <a:t>Sundowning</a:t>
            </a:r>
            <a:endParaRPr lang="en-US" sz="2000" dirty="0"/>
          </a:p>
          <a:p>
            <a:pPr marL="971550" lvl="1" indent="-457200">
              <a:spcBef>
                <a:spcPts val="24"/>
              </a:spcBef>
              <a:buFont typeface="+mj-lt"/>
              <a:buAutoNum type="alphaLcPeriod"/>
            </a:pPr>
            <a:r>
              <a:rPr lang="en-US" sz="2000" dirty="0"/>
              <a:t>Obstructive sleep apnea</a:t>
            </a:r>
          </a:p>
          <a:p>
            <a:pPr marL="971550" lvl="1" indent="-457200">
              <a:spcBef>
                <a:spcPts val="24"/>
              </a:spcBef>
              <a:buFont typeface="+mj-lt"/>
              <a:buAutoNum type="alphaLcPeriod"/>
            </a:pPr>
            <a:r>
              <a:rPr lang="en-US" sz="2000" dirty="0"/>
              <a:t>Rapid eye movement (REM) sleep behavior disorder (RBD)</a:t>
            </a:r>
          </a:p>
          <a:p>
            <a:pPr marL="971550" lvl="1" indent="-457200">
              <a:spcBef>
                <a:spcPts val="24"/>
              </a:spcBef>
              <a:buFont typeface="+mj-lt"/>
              <a:buAutoNum type="alphaLcPeriod"/>
            </a:pPr>
            <a:r>
              <a:rPr lang="en-US" sz="2000" dirty="0"/>
              <a:t>Insomnia</a:t>
            </a:r>
          </a:p>
        </p:txBody>
      </p:sp>
    </p:spTree>
    <p:extLst>
      <p:ext uri="{BB962C8B-B14F-4D97-AF65-F5344CB8AC3E}">
        <p14:creationId xmlns:p14="http://schemas.microsoft.com/office/powerpoint/2010/main" val="3236378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schemeClr val="tx2"/>
                </a:solidFill>
              </a:rPr>
              <a:t>Acknowledgements</a:t>
            </a:r>
          </a:p>
        </p:txBody>
      </p:sp>
      <p:sp>
        <p:nvSpPr>
          <p:cNvPr id="7" name="Content Placeholder 2"/>
          <p:cNvSpPr>
            <a:spLocks noGrp="1"/>
          </p:cNvSpPr>
          <p:nvPr>
            <p:ph idx="1"/>
          </p:nvPr>
        </p:nvSpPr>
        <p:spPr>
          <a:xfrm>
            <a:off x="164127" y="1447800"/>
            <a:ext cx="8859293" cy="4785360"/>
          </a:xfrm>
        </p:spPr>
        <p:txBody>
          <a:bodyPr vert="horz" lIns="91440" tIns="45720" rIns="91440" bIns="45720" rtlCol="0" anchor="t">
            <a:noAutofit/>
          </a:bodyPr>
          <a:lstStyle/>
          <a:p>
            <a:pPr marL="0" indent="0">
              <a:spcBef>
                <a:spcPts val="0"/>
              </a:spcBef>
              <a:buNone/>
            </a:pPr>
            <a:r>
              <a:rPr lang="en-US" sz="1400" dirty="0"/>
              <a:t>This module was prepared for the U.S. Department of Health and Human Services (HHS), Health Resources and Services Administration (HRSA), by The Bizzell Group, LLC, under contract number HHSH25034002T/HHSH250201400075I. </a:t>
            </a:r>
          </a:p>
          <a:p>
            <a:pPr marL="0" indent="0">
              <a:spcBef>
                <a:spcPts val="0"/>
              </a:spcBef>
              <a:buNone/>
            </a:pPr>
            <a:r>
              <a:rPr lang="en-US" sz="1400" dirty="0"/>
              <a:t>The dementia and education experts who served on the Dementia Expert Workgroup to guide the development of the modules included: </a:t>
            </a:r>
            <a:r>
              <a:rPr lang="en-US" sz="1400" b="1" dirty="0"/>
              <a:t>Alice Bonner, PhD, RN, FAAN</a:t>
            </a:r>
            <a:r>
              <a:rPr lang="en-US" sz="1400" dirty="0"/>
              <a:t>, Secretary Elder Affairs, Massachusetts Executive Office of Elder Affairs, Boston MA; </a:t>
            </a:r>
            <a:r>
              <a:rPr lang="en-US" sz="1400" b="1" dirty="0"/>
              <a:t>Laurel Coleman, MD, FACP</a:t>
            </a:r>
            <a:r>
              <a:rPr lang="en-US" sz="1400" dirty="0"/>
              <a:t>, Kauai Medical Clinic -Hawaii Pacific Health, Lihue, HI; </a:t>
            </a:r>
            <a:r>
              <a:rPr lang="en-US" sz="1400" b="1" dirty="0"/>
              <a:t>Cyndy B. Cordell, MBA</a:t>
            </a:r>
            <a:r>
              <a:rPr lang="en-US" sz="1400" dirty="0"/>
              <a:t>, Director, Healthcare Professional Services, Alzheimer's Association, Chicago, IL; </a:t>
            </a:r>
            <a:r>
              <a:rPr lang="en-US" sz="1400" b="1" dirty="0"/>
              <a:t>Dolores Gallagher Thompson, PhD, ABPP, </a:t>
            </a:r>
            <a:r>
              <a:rPr lang="en-US" sz="1400" dirty="0"/>
              <a:t>Professor of Research, Department of Psychiatry and Behavioral Sciences, Stanford University School of Medicine, Stanford, CA</a:t>
            </a:r>
            <a:r>
              <a:rPr lang="en-US" sz="1400" b="1" dirty="0"/>
              <a:t>; James Galvin, MD, MPH</a:t>
            </a:r>
            <a:r>
              <a:rPr lang="en-US" sz="1400" dirty="0"/>
              <a:t>, Professor of Clinical Biomedical Science and Associate Dean for Clinical Research, Florida Atlantic University, Boca Raton, FL; </a:t>
            </a:r>
            <a:r>
              <a:rPr lang="en-US" sz="1400" b="1" dirty="0"/>
              <a:t>Mary Guerriero Austrom, PhD</a:t>
            </a:r>
            <a:r>
              <a:rPr lang="en-US" sz="1400" dirty="0"/>
              <a:t>, Wesley P Martin Professor of Alzheimer's Disease Education, Department of Psychiatry, Associate Dean for Diversity Affairs, Indiana University-Purdue University Indianapolis, Indianapolis, IN; </a:t>
            </a:r>
            <a:r>
              <a:rPr lang="en-US" sz="1400" b="1" dirty="0"/>
              <a:t>Robert Kane, MD</a:t>
            </a:r>
            <a:r>
              <a:rPr lang="en-US" sz="1400" dirty="0"/>
              <a:t>, Professor and Minnesota Chair in Long-term Care &amp; Aging, Health Policy &amp; Management, School of Public Health, University of Minnesota; </a:t>
            </a:r>
            <a:r>
              <a:rPr lang="en-US" sz="1400" b="1" dirty="0"/>
              <a:t>Jason Karlawish, MD</a:t>
            </a:r>
            <a:r>
              <a:rPr lang="en-US" sz="1400" dirty="0"/>
              <a:t>, Professor of Medicine, Perelman School of Medicine, University of Pennsylvania; </a:t>
            </a:r>
            <a:r>
              <a:rPr lang="en-US" sz="1400" b="1" dirty="0"/>
              <a:t>Helen M. Matheny, MS, APR</a:t>
            </a:r>
            <a:r>
              <a:rPr lang="en-US" sz="1400" dirty="0"/>
              <a:t>, Director of the Alzheimer's Disease Outreach Program, Blanchette Rockefeller Neuroscience Institute, Morgantown, WV; </a:t>
            </a:r>
            <a:r>
              <a:rPr lang="en-US" sz="1400" b="1" dirty="0"/>
              <a:t>Darby Morhardt, PhD, LCSW</a:t>
            </a:r>
            <a:r>
              <a:rPr lang="en-US" sz="1400" dirty="0"/>
              <a:t>, Associate Professor, Cognitive Neurology and Alzheimer's Disease Center and Department of Preventive Medicine, Northwestern University Feinberg School of Medicine, Northwestern University, Chicago, IL; </a:t>
            </a:r>
            <a:r>
              <a:rPr lang="en-US" sz="1400" b="1" dirty="0"/>
              <a:t>Cecilia Rokusek, EdD, MSc, RDN</a:t>
            </a:r>
            <a:r>
              <a:rPr lang="en-US" sz="1400" dirty="0"/>
              <a:t>, Assistant Dean of Research and Innovation, Professor of Family Medicine, Public Health, Nutrition, and Disaster and Emergency Preparedness, College of Osteopathic Medicine, Nova Southeastern University, Fort Lauderdale, FL. Additional expertise in the development of the modules was provided by </a:t>
            </a:r>
            <a:r>
              <a:rPr lang="en-US" sz="1400" b="1" dirty="0"/>
              <a:t>Meg Kabat, LCSW-C, CCM; Eleanor S. McConnell, PhD, MSN, RN, GCNS, BC; Linda O. Nichols, PhD, MA, BA; Todd Semla, MS, PharmD, BCPS, FCCP, AGSF; Kenneth Shay, DDS, MS</a:t>
            </a:r>
            <a:r>
              <a:rPr lang="en-US" sz="1400" dirty="0"/>
              <a:t>, from the U.S. Department of Veterans Affairs</a:t>
            </a:r>
            <a:r>
              <a:rPr lang="en-US" dirty="0"/>
              <a:t> and </a:t>
            </a:r>
            <a:r>
              <a:rPr lang="en-US" b="1" dirty="0"/>
              <a:t>Seth Keller, MD </a:t>
            </a:r>
            <a:r>
              <a:rPr lang="en-US" dirty="0"/>
              <a:t>and </a:t>
            </a:r>
            <a:r>
              <a:rPr lang="en-US" b="1" dirty="0"/>
              <a:t>Matthew P. Janicki, PhD</a:t>
            </a:r>
            <a:r>
              <a:rPr lang="en-US" dirty="0"/>
              <a:t>, National Task Group on Intellectual Disabilities and Dementia Practices</a:t>
            </a:r>
            <a:r>
              <a:rPr lang="en-US" sz="1400" dirty="0"/>
              <a:t>.</a:t>
            </a:r>
          </a:p>
        </p:txBody>
      </p:sp>
    </p:spTree>
    <p:extLst>
      <p:ext uri="{BB962C8B-B14F-4D97-AF65-F5344CB8AC3E}">
        <p14:creationId xmlns:p14="http://schemas.microsoft.com/office/powerpoint/2010/main" val="34584384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631239"/>
            <a:ext cx="7772400" cy="1239721"/>
          </a:xfrm>
        </p:spPr>
        <p:txBody>
          <a:bodyPr>
            <a:normAutofit/>
          </a:bodyPr>
          <a:lstStyle/>
          <a:p>
            <a:pPr algn="ctr"/>
            <a:r>
              <a:rPr lang="en-US" sz="2400" b="1" dirty="0">
                <a:solidFill>
                  <a:schemeClr val="tx1"/>
                </a:solidFill>
              </a:rPr>
              <a:t>Brought to you by the </a:t>
            </a:r>
            <a:br>
              <a:rPr lang="en-US" sz="2400" b="1" dirty="0">
                <a:solidFill>
                  <a:schemeClr val="tx1"/>
                </a:solidFill>
              </a:rPr>
            </a:br>
            <a:r>
              <a:rPr lang="en-US" sz="2400" b="1" dirty="0">
                <a:solidFill>
                  <a:schemeClr val="tx1"/>
                </a:solidFill>
              </a:rPr>
              <a:t>U.S. Department of Health and Human Services,</a:t>
            </a:r>
            <a:br>
              <a:rPr lang="en-US" sz="2400" b="1" dirty="0">
                <a:solidFill>
                  <a:schemeClr val="tx1"/>
                </a:solidFill>
              </a:rPr>
            </a:br>
            <a:r>
              <a:rPr lang="en-US" sz="2400" b="1" dirty="0">
                <a:solidFill>
                  <a:schemeClr val="tx1"/>
                </a:solidFill>
              </a:rPr>
              <a:t>Health Resources and Services Administration</a:t>
            </a:r>
          </a:p>
        </p:txBody>
      </p:sp>
      <p:pic>
        <p:nvPicPr>
          <p:cNvPr id="5" name="Picture Placeholder 4" descr="Logo of the US Department of Health &amp; Human Services. "/>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8" name="Picture Placeholder 7" descr="Logo of the Health Resources and Services Administration (HRSA)."/>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491" r="491"/>
          <a:stretch>
            <a:fillRect/>
          </a:stretch>
        </p:blipFill>
        <p:spPr/>
      </p:pic>
    </p:spTree>
    <p:extLst>
      <p:ext uri="{BB962C8B-B14F-4D97-AF65-F5344CB8AC3E}">
        <p14:creationId xmlns:p14="http://schemas.microsoft.com/office/powerpoint/2010/main" val="111638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794332"/>
            <a:ext cx="7153564" cy="523220"/>
          </a:xfrm>
        </p:spPr>
        <p:txBody>
          <a:bodyPr/>
          <a:lstStyle/>
          <a:p>
            <a:r>
              <a:rPr lang="en-US" dirty="0"/>
              <a:t>Outline</a:t>
            </a:r>
            <a:r>
              <a:rPr lang="en-US" sz="1200" dirty="0">
                <a:solidFill>
                  <a:schemeClr val="bg1"/>
                </a:solidFill>
              </a:rPr>
              <a:t> 2 - </a:t>
            </a:r>
            <a:r>
              <a:rPr lang="en-US" sz="1200" b="1" kern="1200" dirty="0">
                <a:solidFill>
                  <a:schemeClr val="bg1"/>
                </a:solidFill>
                <a:effectLst/>
              </a:rPr>
              <a:t>Clinical manifestations of the middle stage of dementias - Overview</a:t>
            </a:r>
            <a:endParaRPr lang="en-US" sz="1200" dirty="0">
              <a:solidFill>
                <a:schemeClr val="bg1"/>
              </a:solidFill>
            </a:endParaRPr>
          </a:p>
        </p:txBody>
      </p:sp>
      <p:pic>
        <p:nvPicPr>
          <p:cNvPr id="12" name="Picture Placeholder 11" descr="Thumbnail photo of woman with a stricken face being comforted by a medical attendant."/>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8329" b="8329"/>
          <a:stretch>
            <a:fillRect/>
          </a:stretch>
        </p:blipFill>
        <p:spPr/>
      </p:pic>
      <p:sp>
        <p:nvSpPr>
          <p:cNvPr id="4" name="Rectangle 3" descr="Rectangle highlighting &quot;Clinical manifestations of middle-stage dementias.&quot; ">
            <a:extLst>
              <a:ext uri="{FF2B5EF4-FFF2-40B4-BE49-F238E27FC236}">
                <a16:creationId xmlns:a16="http://schemas.microsoft.com/office/drawing/2014/main" id="{3757934A-3D34-4142-827A-F74813D135B5}"/>
              </a:ext>
            </a:extLst>
          </p:cNvPr>
          <p:cNvSpPr/>
          <p:nvPr/>
        </p:nvSpPr>
        <p:spPr>
          <a:xfrm>
            <a:off x="0" y="1610137"/>
            <a:ext cx="9144000" cy="322028"/>
          </a:xfrm>
          <a:prstGeom prst="rect">
            <a:avLst/>
          </a:prstGeom>
          <a:solidFill>
            <a:srgbClr val="7A29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descr="Rectangle box highlighting &quot;Clinical manifestations of middle-stage dementias&quot;&#10;">
            <a:extLst>
              <a:ext uri="{FF2B5EF4-FFF2-40B4-BE49-F238E27FC236}">
                <a16:creationId xmlns:a16="http://schemas.microsoft.com/office/drawing/2014/main" id="{85AD8E6E-A405-414B-8DD3-76CCED3C3C91}"/>
              </a:ext>
            </a:extLst>
          </p:cNvPr>
          <p:cNvSpPr>
            <a:spLocks noGrp="1"/>
          </p:cNvSpPr>
          <p:nvPr>
            <p:ph idx="1"/>
          </p:nvPr>
        </p:nvSpPr>
        <p:spPr>
          <a:xfrm>
            <a:off x="457200" y="1616602"/>
            <a:ext cx="8229600" cy="5386090"/>
          </a:xfrm>
        </p:spPr>
        <p:txBody>
          <a:bodyPr/>
          <a:lstStyle/>
          <a:p>
            <a:pPr lvl="0"/>
            <a:r>
              <a:rPr lang="en-US" sz="1600" dirty="0">
                <a:solidFill>
                  <a:schemeClr val="bg1"/>
                </a:solidFill>
              </a:rPr>
              <a:t>Clinical manifestations of  the middle stage of dementias</a:t>
            </a:r>
          </a:p>
          <a:p>
            <a:pPr lvl="1">
              <a:buFont typeface="Courier New" panose="02070309020205020404" pitchFamily="49" charset="0"/>
              <a:buChar char="o"/>
            </a:pPr>
            <a:r>
              <a:rPr lang="en-US" sz="1600" dirty="0"/>
              <a:t>Overview</a:t>
            </a:r>
          </a:p>
          <a:p>
            <a:pPr lvl="1">
              <a:buFont typeface="Courier New" panose="02070309020205020404" pitchFamily="49" charset="0"/>
              <a:buChar char="o"/>
            </a:pPr>
            <a:r>
              <a:rPr lang="en-US" sz="1600" dirty="0"/>
              <a:t>Alzheimer’s disease and related dementias</a:t>
            </a:r>
          </a:p>
          <a:p>
            <a:pPr lvl="2">
              <a:spcBef>
                <a:spcPts val="10"/>
              </a:spcBef>
            </a:pPr>
            <a:r>
              <a:rPr lang="en-US" sz="1600" dirty="0"/>
              <a:t>Alzheimer’s disease (AD)</a:t>
            </a:r>
          </a:p>
          <a:p>
            <a:pPr lvl="2"/>
            <a:r>
              <a:rPr lang="en-US" sz="1600" dirty="0"/>
              <a:t>Vascular dementia (</a:t>
            </a:r>
            <a:r>
              <a:rPr lang="en-US" sz="1600" dirty="0" err="1"/>
              <a:t>VaD</a:t>
            </a:r>
            <a:r>
              <a:rPr lang="en-US" sz="1600" dirty="0"/>
              <a:t>)</a:t>
            </a:r>
          </a:p>
          <a:p>
            <a:pPr lvl="2"/>
            <a:r>
              <a:rPr lang="en-US" sz="1600" dirty="0"/>
              <a:t>Lewy body dementia (LBD) </a:t>
            </a:r>
          </a:p>
          <a:p>
            <a:pPr lvl="2"/>
            <a:r>
              <a:rPr lang="en-US" sz="1600" dirty="0"/>
              <a:t>Frontotemporal degeneration (FTD)</a:t>
            </a:r>
          </a:p>
          <a:p>
            <a:pPr lvl="0"/>
            <a:r>
              <a:rPr lang="en-US" sz="1600" dirty="0"/>
              <a:t>Managing common symptoms and manifestations of middle stage of dementia</a:t>
            </a:r>
          </a:p>
          <a:p>
            <a:pPr lvl="1">
              <a:buFont typeface="Courier New" panose="02070309020205020404" pitchFamily="49" charset="0"/>
              <a:buChar char="o"/>
            </a:pPr>
            <a:r>
              <a:rPr lang="en-US" sz="1600" dirty="0"/>
              <a:t>Behavioral and psychological manifestations of dementia (BPSD)</a:t>
            </a:r>
          </a:p>
          <a:p>
            <a:pPr lvl="1">
              <a:buFont typeface="Courier New" panose="02070309020205020404" pitchFamily="49" charset="0"/>
              <a:buChar char="o"/>
            </a:pPr>
            <a:r>
              <a:rPr lang="en-US" sz="1600" dirty="0"/>
              <a:t>DICE model or Describe, Investigate, Create, and Evaluate Model</a:t>
            </a:r>
          </a:p>
          <a:p>
            <a:pPr lvl="1">
              <a:buFont typeface="Courier New" panose="02070309020205020404" pitchFamily="49" charset="0"/>
              <a:buChar char="o"/>
            </a:pPr>
            <a:r>
              <a:rPr lang="en-US" sz="1600" dirty="0"/>
              <a:t>Sexuality and intimacy Issues</a:t>
            </a:r>
          </a:p>
          <a:p>
            <a:pPr lvl="0"/>
            <a:r>
              <a:rPr lang="en-US" sz="1600" dirty="0"/>
              <a:t>Safety considerations</a:t>
            </a:r>
          </a:p>
          <a:p>
            <a:pPr lvl="1">
              <a:buFont typeface="Courier New" panose="02070309020205020404" pitchFamily="49" charset="0"/>
              <a:buChar char="o"/>
            </a:pPr>
            <a:r>
              <a:rPr lang="en-US" sz="1600" dirty="0"/>
              <a:t>Medication management</a:t>
            </a:r>
          </a:p>
          <a:p>
            <a:pPr lvl="1">
              <a:buFont typeface="Courier New" panose="02070309020205020404" pitchFamily="49" charset="0"/>
              <a:buChar char="o"/>
            </a:pPr>
            <a:r>
              <a:rPr lang="en-US" sz="1600" dirty="0"/>
              <a:t>Driving safety</a:t>
            </a:r>
          </a:p>
          <a:p>
            <a:pPr lvl="1">
              <a:buFont typeface="Courier New" panose="02070309020205020404" pitchFamily="49" charset="0"/>
              <a:buChar char="o"/>
            </a:pPr>
            <a:r>
              <a:rPr lang="en-US" sz="1600" dirty="0"/>
              <a:t>Home safety and environmental modifications</a:t>
            </a:r>
          </a:p>
          <a:p>
            <a:pPr lvl="1">
              <a:buFont typeface="Courier New" panose="02070309020205020404" pitchFamily="49" charset="0"/>
              <a:buChar char="o"/>
            </a:pPr>
            <a:r>
              <a:rPr lang="en-US" sz="1600" dirty="0"/>
              <a:t>Other safety concerns</a:t>
            </a:r>
          </a:p>
          <a:p>
            <a:pPr lvl="0"/>
            <a:r>
              <a:rPr lang="en-US" sz="1600" dirty="0"/>
              <a:t>Transitioning from home to long-term care, when needed</a:t>
            </a:r>
          </a:p>
        </p:txBody>
      </p:sp>
    </p:spTree>
    <p:extLst>
      <p:ext uri="{BB962C8B-B14F-4D97-AF65-F5344CB8AC3E}">
        <p14:creationId xmlns:p14="http://schemas.microsoft.com/office/powerpoint/2010/main" val="368385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09600"/>
            <a:ext cx="8229600" cy="533400"/>
          </a:xfrm>
        </p:spPr>
        <p:txBody>
          <a:bodyPr>
            <a:noAutofit/>
          </a:bodyPr>
          <a:lstStyle/>
          <a:p>
            <a:pPr algn="l"/>
            <a:r>
              <a:rPr lang="en-US" sz="2800" b="1" dirty="0">
                <a:solidFill>
                  <a:schemeClr val="tx2"/>
                </a:solidFill>
              </a:rPr>
              <a:t>Overview: Middle Stage of Dementias </a:t>
            </a:r>
            <a:endParaRPr lang="en-US" sz="2800" dirty="0">
              <a:solidFill>
                <a:schemeClr val="tx2"/>
              </a:solidFill>
            </a:endParaRPr>
          </a:p>
        </p:txBody>
      </p:sp>
      <p:sp>
        <p:nvSpPr>
          <p:cNvPr id="3" name="Content Placeholder 2"/>
          <p:cNvSpPr>
            <a:spLocks noGrp="1"/>
          </p:cNvSpPr>
          <p:nvPr>
            <p:ph idx="1"/>
          </p:nvPr>
        </p:nvSpPr>
        <p:spPr>
          <a:xfrm>
            <a:off x="502920" y="1463040"/>
            <a:ext cx="8229600" cy="3607724"/>
          </a:xfrm>
        </p:spPr>
        <p:txBody>
          <a:bodyPr>
            <a:noAutofit/>
          </a:bodyPr>
          <a:lstStyle/>
          <a:p>
            <a:pPr lvl="0"/>
            <a:r>
              <a:rPr lang="en-US" sz="2000" dirty="0"/>
              <a:t>Manifestations and rate of progression of dementia depend on personal factors and underlying cause of dementia (Aubert et al., 2015; Galvin, 2012; NIA, 2015, 2017a, 2017b, 2017c; Williams, et al., 2010).</a:t>
            </a:r>
          </a:p>
          <a:p>
            <a:pPr lvl="1">
              <a:buFont typeface="Courier New" panose="02070309020205020404" pitchFamily="49" charset="0"/>
              <a:buChar char="o"/>
            </a:pPr>
            <a:r>
              <a:rPr lang="en-US" sz="2000" dirty="0"/>
              <a:t>Middle stage is typically the longest stage of dementia.</a:t>
            </a:r>
          </a:p>
          <a:p>
            <a:pPr lvl="1">
              <a:buFont typeface="Courier New" panose="02070309020205020404" pitchFamily="49" charset="0"/>
              <a:buChar char="o"/>
            </a:pPr>
            <a:r>
              <a:rPr lang="en-US" sz="2000" dirty="0"/>
              <a:t>There is no clear means of determining when a person transitions out of early stage for any dementia. </a:t>
            </a:r>
          </a:p>
          <a:p>
            <a:pPr lvl="1">
              <a:buFont typeface="Courier New" panose="02070309020205020404" pitchFamily="49" charset="0"/>
              <a:buChar char="o"/>
            </a:pPr>
            <a:r>
              <a:rPr lang="en-US" sz="2000" dirty="0"/>
              <a:t>The person with middle stage of dementia may still be able to live at home, with assistance.</a:t>
            </a:r>
          </a:p>
          <a:p>
            <a:pPr lvl="0"/>
            <a:r>
              <a:rPr lang="en-US" sz="2000" dirty="0"/>
              <a:t>There can be increasing concerns surrounding safety issues for the person in middle stage of dementia.</a:t>
            </a:r>
          </a:p>
        </p:txBody>
      </p:sp>
    </p:spTree>
    <p:extLst>
      <p:ext uri="{BB962C8B-B14F-4D97-AF65-F5344CB8AC3E}">
        <p14:creationId xmlns:p14="http://schemas.microsoft.com/office/powerpoint/2010/main" val="81528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p:cNvSpPr>
            <a:spLocks noGrp="1"/>
          </p:cNvSpPr>
          <p:nvPr>
            <p:ph type="title"/>
          </p:nvPr>
        </p:nvSpPr>
        <p:spPr/>
        <p:txBody>
          <a:bodyPr/>
          <a:lstStyle/>
          <a:p>
            <a:r>
              <a:rPr lang="en-US" sz="500" b="0" kern="1200" dirty="0">
                <a:solidFill>
                  <a:schemeClr val="bg1"/>
                </a:solidFill>
                <a:effectLst/>
                <a:latin typeface="+mj-lt"/>
                <a:ea typeface="+mj-ea"/>
                <a:cs typeface="+mj-cs"/>
              </a:rPr>
              <a:t>Photo - </a:t>
            </a:r>
            <a:r>
              <a:rPr lang="en-US" dirty="0"/>
              <a:t>Senior Woman with Attendant</a:t>
            </a:r>
          </a:p>
        </p:txBody>
      </p:sp>
      <p:pic>
        <p:nvPicPr>
          <p:cNvPr id="6" name="Content Placeholder 5" descr="Photo of woman with a stricken face being comforted by a medical attendant (same as photo on slide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3725" y="632331"/>
            <a:ext cx="7956550" cy="5301238"/>
          </a:xfrm>
        </p:spPr>
      </p:pic>
    </p:spTree>
    <p:extLst>
      <p:ext uri="{BB962C8B-B14F-4D97-AF65-F5344CB8AC3E}">
        <p14:creationId xmlns:p14="http://schemas.microsoft.com/office/powerpoint/2010/main" val="16676860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4805</Words>
  <Application>Microsoft Office PowerPoint</Application>
  <PresentationFormat>On-screen Show (4:3)</PresentationFormat>
  <Paragraphs>558</Paragraphs>
  <Slides>68</Slides>
  <Notes>67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68</vt:i4>
      </vt:variant>
    </vt:vector>
  </HeadingPairs>
  <TitlesOfParts>
    <vt:vector size="73" baseType="lpstr">
      <vt:lpstr>Arial</vt:lpstr>
      <vt:lpstr>Calibri</vt:lpstr>
      <vt:lpstr>Courier New</vt:lpstr>
      <vt:lpstr>1_Office Theme</vt:lpstr>
      <vt:lpstr>2_Office Theme</vt:lpstr>
      <vt:lpstr>Understanding the Middle Stage of Dementia for the Interprofessional Team  Module 6 </vt:lpstr>
      <vt:lpstr>Copyright Language  </vt:lpstr>
      <vt:lpstr>Outline</vt:lpstr>
      <vt:lpstr>Learning Objectives</vt:lpstr>
      <vt:lpstr>Photo - Senior Man</vt:lpstr>
      <vt:lpstr>Key Take-Home Messages</vt:lpstr>
      <vt:lpstr>Outline 2 - Clinical manifestations of the middle stage of dementias - Overview</vt:lpstr>
      <vt:lpstr>Overview: Middle Stage of Dementias </vt:lpstr>
      <vt:lpstr>Photo - Senior Woman with Attendant</vt:lpstr>
      <vt:lpstr>Progressive Deterioration of Cognitive  and Executive Functioning</vt:lpstr>
      <vt:lpstr>Behavioral and Psychological Symptoms of Dementia (BPSD): Common Disturbances </vt:lpstr>
      <vt:lpstr>Outline 3 - Clinical manifestations of the middle stage of dementias - Alzheimer’s disease and related dementias</vt:lpstr>
      <vt:lpstr>Middle Stage of Alzheimer’s Disease (AD)</vt:lpstr>
      <vt:lpstr>Photo - Senior Woman with Concerned Look</vt:lpstr>
      <vt:lpstr>Middle Stage of Vascular Dementia (VaD)</vt:lpstr>
      <vt:lpstr>Middle Stage of Lewy Body Dementia (LBD): Including DLB and PDD </vt:lpstr>
      <vt:lpstr>Frontotemporal Degeneration (FTD)</vt:lpstr>
      <vt:lpstr>Outline 4 - Managing common symptoms and manifestations of middle stage of dementia - Behavioral and psychological manifestations of dementia (BPSD)</vt:lpstr>
      <vt:lpstr>Behavioral and Psychological Symptoms of Dementia (BPSD) </vt:lpstr>
      <vt:lpstr>Photo - Senior with Medical Attendant</vt:lpstr>
      <vt:lpstr>Assessing for BPSD</vt:lpstr>
      <vt:lpstr>Managing BPSD: Overview</vt:lpstr>
      <vt:lpstr>Outline 5 - Managing common symptoms and manifestations of middle stage of dementia - DICE model or Describe, Investigate, Create, and Evaluate Model</vt:lpstr>
      <vt:lpstr>A Model for Managing BPSD: The DICE Approach</vt:lpstr>
      <vt:lpstr>General Strategies</vt:lpstr>
      <vt:lpstr>Common Sleep Disorders in Dementia </vt:lpstr>
      <vt:lpstr>Disordered Sleep: Overview</vt:lpstr>
      <vt:lpstr>“Sundown” Syndrome </vt:lpstr>
      <vt:lpstr>Sleep Disorders in Alzheimer’s Disease </vt:lpstr>
      <vt:lpstr>Alzheimer’s Disease and Obstructive Sleep Apnea</vt:lpstr>
      <vt:lpstr>Photo - Senior Man in CPAP mask.</vt:lpstr>
      <vt:lpstr>Sleep Disorders: LBD</vt:lpstr>
      <vt:lpstr>Sleep Disorders: bvFTD</vt:lpstr>
      <vt:lpstr>Sleep Disorders: Vascular Dementia (VaD)</vt:lpstr>
      <vt:lpstr>Treating Sleep Disorders in Dementia</vt:lpstr>
      <vt:lpstr>DICE: Addressing Circadian Rhythm Disruptions</vt:lpstr>
      <vt:lpstr>Photo - Senior Man Taking Medicine</vt:lpstr>
      <vt:lpstr>Psychotic Symptoms</vt:lpstr>
      <vt:lpstr>Using DICE Strategies for Addressing Delusions  and Hallucinations</vt:lpstr>
      <vt:lpstr>Photo - Senior Man in Distress</vt:lpstr>
      <vt:lpstr>Agitation</vt:lpstr>
      <vt:lpstr>Using DICE Strategies to Address Agitation </vt:lpstr>
      <vt:lpstr>Using DICE Strategies to Address Agitation (continued) </vt:lpstr>
      <vt:lpstr>Outline 6 - Managing common symptoms and manifestations of middle stage of dementia - Sexuality and intimacy Issues</vt:lpstr>
      <vt:lpstr>Sexuality and Physical Intimacy Issues</vt:lpstr>
      <vt:lpstr>Photo - Senior Couple</vt:lpstr>
      <vt:lpstr>Using DICE to Address Inappropriate Sexual Behavior </vt:lpstr>
      <vt:lpstr>Outline 7 - Safety considerations</vt:lpstr>
      <vt:lpstr>Safety Overview</vt:lpstr>
      <vt:lpstr>Medication Management </vt:lpstr>
      <vt:lpstr>Photo - Medical Pill Container</vt:lpstr>
      <vt:lpstr>Driving</vt:lpstr>
      <vt:lpstr>Photo - Senior Man Getting out of Car</vt:lpstr>
      <vt:lpstr>Home Safety Concerns</vt:lpstr>
      <vt:lpstr>Are Persons Living with Dementia Able to Live at Home? </vt:lpstr>
      <vt:lpstr>Are Persons with Intellectual Disability Living with Dementia Able to Live at Home? </vt:lpstr>
      <vt:lpstr>Adapting the Home Environment</vt:lpstr>
      <vt:lpstr>Is It Safe to Leave the PLwD Alone?</vt:lpstr>
      <vt:lpstr>Case Study</vt:lpstr>
      <vt:lpstr>Missing—Wandering—Elopement: Getting Lost in the Community</vt:lpstr>
      <vt:lpstr>Outline 8 - Transitioning from home to long-term care, when needed</vt:lpstr>
      <vt:lpstr>Transitioning from Home to Long-Term Care: Residential Care Options</vt:lpstr>
      <vt:lpstr>Photo - Man Looking Outside Window</vt:lpstr>
      <vt:lpstr>Evaluation</vt:lpstr>
      <vt:lpstr>Evaluation (continued 1)</vt:lpstr>
      <vt:lpstr>Evaluation (continued 2)</vt:lpstr>
      <vt:lpstr>Acknowledgements</vt:lpstr>
      <vt:lpstr>Brought to you by the  U.S. Department of Health and Human Services, Health Resources and Services Administration</vt:lpstr>
    </vt:vector>
  </TitlesOfParts>
  <Company>HHS/HRSA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Middle Stage of Dementia for the Interprofessional Team - Module 6</dc:title>
  <dc:subject>Department of Health and Human Services; Health Resources and Services Administration;</dc:subject>
  <dc:creator>Department of Health and Human Services;Health Resources and Services Administration</dc:creator>
  <cp:keywords>Department of Health and Human Services; Health Resources and Services Administration; Middle-Stage Dementia; Care Partner; Interprofessional Team; Module 6; Alzheimer’s disease; Vascular dementia; Vascular cognitive impairment; Lewy body dementia; Frontotemporal degeneration</cp:keywords>
  <cp:lastModifiedBy>Cummings, Mackenzie (HRSA)</cp:lastModifiedBy>
  <cp:revision>84</cp:revision>
  <dcterms:modified xsi:type="dcterms:W3CDTF">2018-11-01T15:47:43Z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