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87" r:id="rId4"/>
    <p:sldId id="259" r:id="rId5"/>
    <p:sldId id="260" r:id="rId6"/>
    <p:sldId id="262" r:id="rId7"/>
    <p:sldId id="284" r:id="rId8"/>
    <p:sldId id="285" r:id="rId9"/>
    <p:sldId id="263" r:id="rId10"/>
    <p:sldId id="264" r:id="rId11"/>
    <p:sldId id="265" r:id="rId12"/>
    <p:sldId id="266" r:id="rId13"/>
    <p:sldId id="277" r:id="rId14"/>
    <p:sldId id="267" r:id="rId15"/>
    <p:sldId id="271" r:id="rId16"/>
    <p:sldId id="272" r:id="rId17"/>
    <p:sldId id="273" r:id="rId18"/>
    <p:sldId id="288"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lonska, Joanna (HRSA)" initials="BJ(" lastIdx="6" clrIdx="0">
    <p:extLst>
      <p:ext uri="{19B8F6BF-5375-455C-9EA6-DF929625EA0E}">
        <p15:presenceInfo xmlns:p15="http://schemas.microsoft.com/office/powerpoint/2012/main" userId="S-1-5-21-1575576018-681398725-1848903544-548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5814" autoAdjust="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notesViewPr>
    <p:cSldViewPr>
      <p:cViewPr>
        <p:scale>
          <a:sx n="75" d="100"/>
          <a:sy n="75" d="100"/>
        </p:scale>
        <p:origin x="-2532" y="-1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767A79-BA38-4785-9042-8123C25DCB8C}" type="datetimeFigureOut">
              <a:rPr lang="en-US" smtClean="0"/>
              <a:pPr/>
              <a:t>11/28/2017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57E7C4-355C-4511-A9F7-CB4D02859140}" type="slidenum">
              <a:rPr lang="en-US" smtClean="0"/>
              <a:pPr/>
              <a:t>‹#›</a:t>
            </a:fld>
            <a:endParaRPr lang="en-US"/>
          </a:p>
        </p:txBody>
      </p:sp>
    </p:spTree>
    <p:extLst>
      <p:ext uri="{BB962C8B-B14F-4D97-AF65-F5344CB8AC3E}">
        <p14:creationId xmlns:p14="http://schemas.microsoft.com/office/powerpoint/2010/main" val="881062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pPr/>
              <a:t>1</a:t>
            </a:fld>
            <a:endParaRPr lang="en-US"/>
          </a:p>
        </p:txBody>
      </p:sp>
    </p:spTree>
    <p:extLst>
      <p:ext uri="{BB962C8B-B14F-4D97-AF65-F5344CB8AC3E}">
        <p14:creationId xmlns:p14="http://schemas.microsoft.com/office/powerpoint/2010/main" val="1654060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10</a:t>
            </a:fld>
            <a:endParaRPr lang="en-US"/>
          </a:p>
        </p:txBody>
      </p:sp>
    </p:spTree>
    <p:extLst>
      <p:ext uri="{BB962C8B-B14F-4D97-AF65-F5344CB8AC3E}">
        <p14:creationId xmlns:p14="http://schemas.microsoft.com/office/powerpoint/2010/main" val="41831495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11</a:t>
            </a:fld>
            <a:endParaRPr lang="en-US"/>
          </a:p>
        </p:txBody>
      </p:sp>
    </p:spTree>
    <p:extLst>
      <p:ext uri="{BB962C8B-B14F-4D97-AF65-F5344CB8AC3E}">
        <p14:creationId xmlns:p14="http://schemas.microsoft.com/office/powerpoint/2010/main" val="42564175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13</a:t>
            </a:fld>
            <a:endParaRPr lang="en-US"/>
          </a:p>
        </p:txBody>
      </p:sp>
    </p:spTree>
    <p:extLst>
      <p:ext uri="{BB962C8B-B14F-4D97-AF65-F5344CB8AC3E}">
        <p14:creationId xmlns:p14="http://schemas.microsoft.com/office/powerpoint/2010/main" val="16983545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14</a:t>
            </a:fld>
            <a:endParaRPr lang="en-US"/>
          </a:p>
        </p:txBody>
      </p:sp>
    </p:spTree>
    <p:extLst>
      <p:ext uri="{BB962C8B-B14F-4D97-AF65-F5344CB8AC3E}">
        <p14:creationId xmlns:p14="http://schemas.microsoft.com/office/powerpoint/2010/main" val="3698409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15</a:t>
            </a:fld>
            <a:endParaRPr lang="en-US"/>
          </a:p>
        </p:txBody>
      </p:sp>
    </p:spTree>
    <p:extLst>
      <p:ext uri="{BB962C8B-B14F-4D97-AF65-F5344CB8AC3E}">
        <p14:creationId xmlns:p14="http://schemas.microsoft.com/office/powerpoint/2010/main" val="22610147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16</a:t>
            </a:fld>
            <a:endParaRPr lang="en-US"/>
          </a:p>
        </p:txBody>
      </p:sp>
    </p:spTree>
    <p:extLst>
      <p:ext uri="{BB962C8B-B14F-4D97-AF65-F5344CB8AC3E}">
        <p14:creationId xmlns:p14="http://schemas.microsoft.com/office/powerpoint/2010/main" val="41831272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17</a:t>
            </a:fld>
            <a:endParaRPr lang="en-US"/>
          </a:p>
        </p:txBody>
      </p:sp>
    </p:spTree>
    <p:extLst>
      <p:ext uri="{BB962C8B-B14F-4D97-AF65-F5344CB8AC3E}">
        <p14:creationId xmlns:p14="http://schemas.microsoft.com/office/powerpoint/2010/main" val="15661265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19</a:t>
            </a:fld>
            <a:endParaRPr lang="en-US"/>
          </a:p>
        </p:txBody>
      </p:sp>
    </p:spTree>
    <p:extLst>
      <p:ext uri="{BB962C8B-B14F-4D97-AF65-F5344CB8AC3E}">
        <p14:creationId xmlns:p14="http://schemas.microsoft.com/office/powerpoint/2010/main" val="4184111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431DB8-260A-47CA-905A-C5865688240A}" type="slidenum">
              <a:rPr lang="en-US" smtClean="0"/>
              <a:pPr/>
              <a:t>2</a:t>
            </a:fld>
            <a:endParaRPr lang="en-US"/>
          </a:p>
        </p:txBody>
      </p:sp>
    </p:spTree>
    <p:extLst>
      <p:ext uri="{BB962C8B-B14F-4D97-AF65-F5344CB8AC3E}">
        <p14:creationId xmlns:p14="http://schemas.microsoft.com/office/powerpoint/2010/main" val="4125753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3</a:t>
            </a:fld>
            <a:endParaRPr lang="en-US"/>
          </a:p>
        </p:txBody>
      </p:sp>
    </p:spTree>
    <p:extLst>
      <p:ext uri="{BB962C8B-B14F-4D97-AF65-F5344CB8AC3E}">
        <p14:creationId xmlns:p14="http://schemas.microsoft.com/office/powerpoint/2010/main" val="1188425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4</a:t>
            </a:fld>
            <a:endParaRPr lang="en-US"/>
          </a:p>
        </p:txBody>
      </p:sp>
    </p:spTree>
    <p:extLst>
      <p:ext uri="{BB962C8B-B14F-4D97-AF65-F5344CB8AC3E}">
        <p14:creationId xmlns:p14="http://schemas.microsoft.com/office/powerpoint/2010/main" val="1088005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5</a:t>
            </a:fld>
            <a:endParaRPr lang="en-US"/>
          </a:p>
        </p:txBody>
      </p:sp>
    </p:spTree>
    <p:extLst>
      <p:ext uri="{BB962C8B-B14F-4D97-AF65-F5344CB8AC3E}">
        <p14:creationId xmlns:p14="http://schemas.microsoft.com/office/powerpoint/2010/main" val="312132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6</a:t>
            </a:fld>
            <a:endParaRPr lang="en-US"/>
          </a:p>
        </p:txBody>
      </p:sp>
    </p:spTree>
    <p:extLst>
      <p:ext uri="{BB962C8B-B14F-4D97-AF65-F5344CB8AC3E}">
        <p14:creationId xmlns:p14="http://schemas.microsoft.com/office/powerpoint/2010/main" val="3974037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7</a:t>
            </a:fld>
            <a:endParaRPr lang="en-US"/>
          </a:p>
        </p:txBody>
      </p:sp>
    </p:spTree>
    <p:extLst>
      <p:ext uri="{BB962C8B-B14F-4D97-AF65-F5344CB8AC3E}">
        <p14:creationId xmlns:p14="http://schemas.microsoft.com/office/powerpoint/2010/main" val="3490546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8</a:t>
            </a:fld>
            <a:endParaRPr lang="en-US"/>
          </a:p>
        </p:txBody>
      </p:sp>
    </p:spTree>
    <p:extLst>
      <p:ext uri="{BB962C8B-B14F-4D97-AF65-F5344CB8AC3E}">
        <p14:creationId xmlns:p14="http://schemas.microsoft.com/office/powerpoint/2010/main" val="2512237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57E7C4-355C-4511-A9F7-CB4D02859140}" type="slidenum">
              <a:rPr lang="en-US" smtClean="0"/>
              <a:pPr/>
              <a:t>9</a:t>
            </a:fld>
            <a:endParaRPr lang="en-US"/>
          </a:p>
        </p:txBody>
      </p:sp>
    </p:spTree>
    <p:extLst>
      <p:ext uri="{BB962C8B-B14F-4D97-AF65-F5344CB8AC3E}">
        <p14:creationId xmlns:p14="http://schemas.microsoft.com/office/powerpoint/2010/main" val="1571529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4646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782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163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696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2698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581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95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332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612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360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3051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103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cid:image001.png@01D20AC4.FCD7BAF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medicare.gov/nursinghomecompare/search.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s://www.cms.gov/medicare/provider-enrollment-and-certification/certificationandcomplianc/nhs.html" TargetMode="External"/><Relationship Id="rId4" Type="http://schemas.openxmlformats.org/officeDocument/2006/relationships/hyperlink" Target="http://www.nursinghomealert.com/federal-nursing-home-regulations-and-state-laws"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www.alz.org/apps/findus.asp"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What to Consider When Choosing a Nursing Home</a:t>
            </a:r>
          </a:p>
        </p:txBody>
      </p:sp>
      <p:sp>
        <p:nvSpPr>
          <p:cNvPr id="3" name="Content Placeholder 2">
            <a:extLst>
              <a:ext uri="{FF2B5EF4-FFF2-40B4-BE49-F238E27FC236}">
                <a16:creationId xmlns:a16="http://schemas.microsoft.com/office/drawing/2014/main" id="{2B82D4AB-C9E5-4652-BF31-4720E3F8DB31}"/>
              </a:ext>
            </a:extLst>
          </p:cNvPr>
          <p:cNvSpPr>
            <a:spLocks noGrp="1"/>
          </p:cNvSpPr>
          <p:nvPr>
            <p:ph idx="1"/>
          </p:nvPr>
        </p:nvSpPr>
        <p:spPr>
          <a:xfrm>
            <a:off x="1600200" y="2133600"/>
            <a:ext cx="5715000" cy="3992563"/>
          </a:xfrm>
        </p:spPr>
        <p:txBody>
          <a:bodyPr/>
          <a:lstStyle/>
          <a:p>
            <a:pPr marL="0" indent="0" algn="ctr">
              <a:buNone/>
            </a:pPr>
            <a:r>
              <a:rPr lang="en-US" altLang="en-US" sz="1400" dirty="0">
                <a:solidFill>
                  <a:prstClr val="black"/>
                </a:solidFill>
              </a:rPr>
              <a:t>We </a:t>
            </a:r>
            <a:r>
              <a:rPr lang="en-US" sz="1400" dirty="0">
                <a:solidFill>
                  <a:prstClr val="black"/>
                </a:solidFill>
              </a:rPr>
              <a:t>developed this module under a contract from the U.S. Department of Health and Human Services, Health Resources and Services Administration. The Department of Health and Human Services, Office of Women’s Health, funded this work.</a:t>
            </a:r>
          </a:p>
          <a:p>
            <a:pPr marL="0" indent="0" algn="ctr">
              <a:buNone/>
            </a:pPr>
            <a:endParaRPr lang="en-US" sz="1400" dirty="0">
              <a:solidFill>
                <a:prstClr val="black"/>
              </a:solidFill>
            </a:endParaRPr>
          </a:p>
          <a:p>
            <a:pPr marL="0" indent="0" algn="ctr">
              <a:buNone/>
            </a:pPr>
            <a:endParaRPr lang="en-US" sz="1400" dirty="0">
              <a:solidFill>
                <a:prstClr val="black"/>
              </a:solidFill>
            </a:endParaRPr>
          </a:p>
          <a:p>
            <a:pPr marL="0" indent="0" algn="ctr">
              <a:buNone/>
            </a:pPr>
            <a:endParaRPr lang="en-US" sz="1400" dirty="0">
              <a:solidFill>
                <a:prstClr val="black"/>
              </a:solidFill>
            </a:endParaRPr>
          </a:p>
          <a:p>
            <a:pPr marL="0" lvl="0" indent="0" algn="ctr" eaLnBrk="0" fontAlgn="base" hangingPunct="0">
              <a:spcBef>
                <a:spcPct val="0"/>
              </a:spcBef>
              <a:spcAft>
                <a:spcPct val="0"/>
              </a:spcAft>
              <a:buNone/>
            </a:pPr>
            <a:r>
              <a:rPr lang="en-US" altLang="en-US" sz="1400" b="1" dirty="0">
                <a:solidFill>
                  <a:prstClr val="black"/>
                </a:solidFill>
                <a:latin typeface="Calibri" panose="020F0502020204030204" pitchFamily="34" charset="0"/>
              </a:rPr>
              <a:t>Disclaimer</a:t>
            </a:r>
            <a:r>
              <a:rPr lang="en-US" altLang="en-US" sz="1400" i="1" dirty="0">
                <a:solidFill>
                  <a:prstClr val="black"/>
                </a:solidFill>
                <a:latin typeface="Calibri" panose="020F0502020204030204" pitchFamily="34" charset="0"/>
              </a:rPr>
              <a:t>: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names imply endorsement by the U.S. Government.</a:t>
            </a:r>
            <a:endParaRPr lang="en-US" altLang="en-US" sz="1400" i="1" dirty="0">
              <a:solidFill>
                <a:prstClr val="black"/>
              </a:solidFill>
            </a:endParaRPr>
          </a:p>
          <a:p>
            <a:endParaRPr lang="en-US" dirty="0">
              <a:solidFill>
                <a:prstClr val="black"/>
              </a:solidFill>
            </a:endParaRPr>
          </a:p>
          <a:p>
            <a:endParaRPr lang="en-US" dirty="0"/>
          </a:p>
        </p:txBody>
      </p:sp>
      <p:pic>
        <p:nvPicPr>
          <p:cNvPr id="4" name="Picture 3" descr="Logo of the U.S. Department of Health &amp; Human Services. "/>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33867" y="5636683"/>
            <a:ext cx="890905" cy="890905"/>
          </a:xfrm>
          <a:prstGeom prst="rect">
            <a:avLst/>
          </a:prstGeom>
          <a:noFill/>
          <a:ln>
            <a:noFill/>
          </a:ln>
        </p:spPr>
      </p:pic>
    </p:spTree>
    <p:extLst>
      <p:ext uri="{BB962C8B-B14F-4D97-AF65-F5344CB8AC3E}">
        <p14:creationId xmlns:p14="http://schemas.microsoft.com/office/powerpoint/2010/main" val="655737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a:t>Staff (continued)</a:t>
            </a:r>
          </a:p>
        </p:txBody>
      </p:sp>
      <p:sp>
        <p:nvSpPr>
          <p:cNvPr id="3" name="Content Placeholder 2"/>
          <p:cNvSpPr>
            <a:spLocks noGrp="1"/>
          </p:cNvSpPr>
          <p:nvPr>
            <p:ph idx="1"/>
          </p:nvPr>
        </p:nvSpPr>
        <p:spPr>
          <a:xfrm>
            <a:off x="457200" y="1600200"/>
            <a:ext cx="8229600" cy="4648200"/>
          </a:xfrm>
        </p:spPr>
        <p:txBody>
          <a:bodyPr>
            <a:normAutofit fontScale="92500"/>
          </a:bodyPr>
          <a:lstStyle/>
          <a:p>
            <a:r>
              <a:rPr lang="en-US" sz="3000" dirty="0"/>
              <a:t>How long have staff members worked for the facility?</a:t>
            </a:r>
          </a:p>
          <a:p>
            <a:r>
              <a:rPr lang="en-US" sz="3000" dirty="0"/>
              <a:t>Are they responsive to resident requests? </a:t>
            </a:r>
          </a:p>
          <a:p>
            <a:r>
              <a:rPr lang="en-US" sz="3000" dirty="0"/>
              <a:t>Can residents pick their own roommate? </a:t>
            </a:r>
          </a:p>
          <a:p>
            <a:pPr lvl="1">
              <a:buFont typeface="Arial" panose="020B0604020202020204" pitchFamily="34" charset="0"/>
              <a:buChar char="•"/>
            </a:pPr>
            <a:r>
              <a:rPr lang="en-US" sz="2600" dirty="0"/>
              <a:t>How do staff treat married residents?</a:t>
            </a:r>
          </a:p>
          <a:p>
            <a:r>
              <a:rPr lang="en-US" sz="3000" dirty="0"/>
              <a:t>How many hours/day is a registered nurse present? </a:t>
            </a:r>
          </a:p>
          <a:p>
            <a:r>
              <a:rPr lang="en-US" sz="3000" dirty="0"/>
              <a:t>How many hours/day is a licensed practical nurse present?</a:t>
            </a:r>
          </a:p>
          <a:p>
            <a:r>
              <a:rPr lang="en-US" sz="3000" dirty="0"/>
              <a:t>How many times/week does the facility's doctor visit?</a:t>
            </a:r>
          </a:p>
          <a:p>
            <a:endParaRPr lang="en-US" dirty="0"/>
          </a:p>
        </p:txBody>
      </p:sp>
    </p:spTree>
    <p:extLst>
      <p:ext uri="{BB962C8B-B14F-4D97-AF65-F5344CB8AC3E}">
        <p14:creationId xmlns:p14="http://schemas.microsoft.com/office/powerpoint/2010/main" val="1889713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t>Services and Programs </a:t>
            </a:r>
          </a:p>
        </p:txBody>
      </p:sp>
      <p:sp>
        <p:nvSpPr>
          <p:cNvPr id="3" name="Content Placeholder 2"/>
          <p:cNvSpPr>
            <a:spLocks noGrp="1"/>
          </p:cNvSpPr>
          <p:nvPr>
            <p:ph idx="1"/>
          </p:nvPr>
        </p:nvSpPr>
        <p:spPr>
          <a:xfrm>
            <a:off x="457200" y="1143000"/>
            <a:ext cx="8229600" cy="4983163"/>
          </a:xfrm>
        </p:spPr>
        <p:txBody>
          <a:bodyPr>
            <a:noAutofit/>
          </a:bodyPr>
          <a:lstStyle/>
          <a:p>
            <a:r>
              <a:rPr lang="en-US" sz="2800" dirty="0"/>
              <a:t>Does a licensed social worker perform social work services?</a:t>
            </a:r>
          </a:p>
          <a:p>
            <a:r>
              <a:rPr lang="en-US" sz="2800" dirty="0"/>
              <a:t>Does the home have a resident council or family council?</a:t>
            </a:r>
          </a:p>
          <a:p>
            <a:r>
              <a:rPr lang="en-US" sz="2800" dirty="0"/>
              <a:t>Do they offer religious services?</a:t>
            </a:r>
          </a:p>
          <a:p>
            <a:r>
              <a:rPr lang="en-US" sz="2800" dirty="0"/>
              <a:t>Do community-based organizations and groups visit?</a:t>
            </a:r>
          </a:p>
          <a:p>
            <a:r>
              <a:rPr lang="en-US" sz="2800" dirty="0"/>
              <a:t>Does the facility have technology available for resident use?</a:t>
            </a:r>
          </a:p>
          <a:p>
            <a:r>
              <a:rPr lang="en-US" sz="2800" dirty="0"/>
              <a:t>Is web-based monitoring used or permitted?</a:t>
            </a:r>
          </a:p>
          <a:p>
            <a:r>
              <a:rPr lang="en-US" sz="2800" dirty="0"/>
              <a:t>Are there quiet areas for residents?</a:t>
            </a:r>
          </a:p>
          <a:p>
            <a:endParaRPr lang="en-US" sz="2800" dirty="0"/>
          </a:p>
        </p:txBody>
      </p:sp>
    </p:spTree>
    <p:extLst>
      <p:ext uri="{BB962C8B-B14F-4D97-AF65-F5344CB8AC3E}">
        <p14:creationId xmlns:p14="http://schemas.microsoft.com/office/powerpoint/2010/main" val="4181393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Services and Programs (continued)</a:t>
            </a:r>
          </a:p>
        </p:txBody>
      </p:sp>
      <p:sp>
        <p:nvSpPr>
          <p:cNvPr id="3" name="Content Placeholder 2"/>
          <p:cNvSpPr>
            <a:spLocks noGrp="1"/>
          </p:cNvSpPr>
          <p:nvPr>
            <p:ph idx="1"/>
          </p:nvPr>
        </p:nvSpPr>
        <p:spPr>
          <a:xfrm>
            <a:off x="457200" y="1524000"/>
            <a:ext cx="8229600" cy="4525963"/>
          </a:xfrm>
        </p:spPr>
        <p:txBody>
          <a:bodyPr>
            <a:normAutofit fontScale="85000" lnSpcReduction="20000"/>
          </a:bodyPr>
          <a:lstStyle/>
          <a:p>
            <a:r>
              <a:rPr lang="en-US" sz="3300" dirty="0"/>
              <a:t>Is wheelchair-accessible transportation available for residents who want to participate in activities outside the facility? </a:t>
            </a:r>
          </a:p>
          <a:p>
            <a:r>
              <a:rPr lang="en-US" sz="3300" dirty="0"/>
              <a:t>Does the facility organize activities and field trips that take into account residents’ interests and preferences?</a:t>
            </a:r>
          </a:p>
          <a:p>
            <a:r>
              <a:rPr lang="en-US" sz="3300" dirty="0"/>
              <a:t>Are there private areas for residents to meet visitors or doctors? </a:t>
            </a:r>
          </a:p>
          <a:p>
            <a:r>
              <a:rPr lang="en-US" sz="3300" dirty="0"/>
              <a:t>Is it safe for residents to go outside? </a:t>
            </a:r>
          </a:p>
          <a:p>
            <a:pPr lvl="1"/>
            <a:r>
              <a:rPr lang="en-US" sz="2900" dirty="0"/>
              <a:t>Can they have a garden?</a:t>
            </a:r>
          </a:p>
          <a:p>
            <a:r>
              <a:rPr lang="en-US" sz="3300" dirty="0"/>
              <a:t>Does the facility provide therapy in a separate room?</a:t>
            </a:r>
          </a:p>
          <a:p>
            <a:endParaRPr lang="en-US" dirty="0"/>
          </a:p>
        </p:txBody>
      </p:sp>
    </p:spTree>
    <p:extLst>
      <p:ext uri="{BB962C8B-B14F-4D97-AF65-F5344CB8AC3E}">
        <p14:creationId xmlns:p14="http://schemas.microsoft.com/office/powerpoint/2010/main" val="3778885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Dementia Care</a:t>
            </a:r>
          </a:p>
        </p:txBody>
      </p:sp>
      <p:sp>
        <p:nvSpPr>
          <p:cNvPr id="3" name="Content Placeholder 2"/>
          <p:cNvSpPr>
            <a:spLocks noGrp="1"/>
          </p:cNvSpPr>
          <p:nvPr>
            <p:ph idx="1"/>
          </p:nvPr>
        </p:nvSpPr>
        <p:spPr/>
        <p:txBody>
          <a:bodyPr>
            <a:normAutofit/>
          </a:bodyPr>
          <a:lstStyle/>
          <a:p>
            <a:pPr lvl="0"/>
            <a:r>
              <a:rPr lang="en-US" sz="2800" dirty="0"/>
              <a:t>Are there special care units/separate areas for those with late stage dementia?</a:t>
            </a:r>
          </a:p>
          <a:p>
            <a:pPr lvl="1">
              <a:buFont typeface="Arial" panose="020B0604020202020204" pitchFamily="34" charset="0"/>
              <a:buChar char="•"/>
            </a:pPr>
            <a:r>
              <a:rPr lang="en-US" sz="2400" dirty="0"/>
              <a:t>What are the criteria for entry into these areas? </a:t>
            </a:r>
          </a:p>
          <a:p>
            <a:r>
              <a:rPr lang="en-US" sz="2800" dirty="0"/>
              <a:t>What training do staff in these units receive?</a:t>
            </a:r>
          </a:p>
          <a:p>
            <a:r>
              <a:rPr lang="en-US" sz="2800" dirty="0"/>
              <a:t>What is different about the care given in these units?</a:t>
            </a:r>
          </a:p>
          <a:p>
            <a:pPr lvl="1">
              <a:buFont typeface="Arial" panose="020B0604020202020204" pitchFamily="34" charset="0"/>
              <a:buChar char="•"/>
            </a:pPr>
            <a:r>
              <a:rPr lang="en-US" sz="2400" dirty="0"/>
              <a:t>Do staff treat residents respectfully?</a:t>
            </a:r>
          </a:p>
          <a:p>
            <a:pPr lvl="1">
              <a:buFont typeface="Arial" panose="020B0604020202020204" pitchFamily="34" charset="0"/>
              <a:buChar char="•"/>
            </a:pPr>
            <a:r>
              <a:rPr lang="en-US" sz="2400" dirty="0"/>
              <a:t>Are staff able to describe the person's interests and abilities over time?</a:t>
            </a:r>
          </a:p>
          <a:p>
            <a:pPr lvl="1">
              <a:buFont typeface="Arial" panose="020B0604020202020204" pitchFamily="34" charset="0"/>
              <a:buChar char="•"/>
            </a:pPr>
            <a:r>
              <a:rPr lang="en-US" sz="2400" dirty="0"/>
              <a:t>Do residents look clean and appropriately dressed?</a:t>
            </a:r>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4162030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Dementia Care (continued)</a:t>
            </a:r>
          </a:p>
        </p:txBody>
      </p:sp>
      <p:sp>
        <p:nvSpPr>
          <p:cNvPr id="3" name="Content Placeholder 2"/>
          <p:cNvSpPr>
            <a:spLocks noGrp="1"/>
          </p:cNvSpPr>
          <p:nvPr>
            <p:ph idx="1"/>
          </p:nvPr>
        </p:nvSpPr>
        <p:spPr/>
        <p:txBody>
          <a:bodyPr>
            <a:normAutofit/>
          </a:bodyPr>
          <a:lstStyle/>
          <a:p>
            <a:r>
              <a:rPr lang="en-US" sz="2800" dirty="0"/>
              <a:t>Are residents restrained or secluded in other ways?</a:t>
            </a:r>
          </a:p>
          <a:p>
            <a:r>
              <a:rPr lang="en-US" sz="2800" dirty="0"/>
              <a:t>Are residents permitted to leave the unit or area? If they are locked in, how is that handled?</a:t>
            </a:r>
          </a:p>
          <a:p>
            <a:r>
              <a:rPr lang="en-US" sz="2800" dirty="0"/>
              <a:t>Are bed alarms used?</a:t>
            </a:r>
          </a:p>
          <a:p>
            <a:r>
              <a:rPr lang="en-US" sz="2800" dirty="0"/>
              <a:t>Do the residents seem overmedicated?</a:t>
            </a:r>
          </a:p>
          <a:p>
            <a:pPr lvl="1">
              <a:buFont typeface="Arial" panose="020B0604020202020204" pitchFamily="34" charset="0"/>
              <a:buChar char="•"/>
            </a:pPr>
            <a:r>
              <a:rPr lang="en-US" sz="2400" dirty="0"/>
              <a:t>Are residents required to eat, sleep, drink and take medications at the same times?</a:t>
            </a:r>
          </a:p>
          <a:p>
            <a:pPr lvl="1">
              <a:buFont typeface="Arial" panose="020B0604020202020204" pitchFamily="34" charset="0"/>
              <a:buChar char="•"/>
            </a:pPr>
            <a:r>
              <a:rPr lang="en-US" sz="2400" dirty="0"/>
              <a:t>Is their speech slurred or do residents seem tired?</a:t>
            </a:r>
          </a:p>
          <a:p>
            <a:endParaRPr lang="en-US" dirty="0"/>
          </a:p>
          <a:p>
            <a:endParaRPr lang="en-US" dirty="0"/>
          </a:p>
        </p:txBody>
      </p:sp>
    </p:spTree>
    <p:extLst>
      <p:ext uri="{BB962C8B-B14F-4D97-AF65-F5344CB8AC3E}">
        <p14:creationId xmlns:p14="http://schemas.microsoft.com/office/powerpoint/2010/main" val="3096330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Opinions of Others</a:t>
            </a:r>
          </a:p>
        </p:txBody>
      </p:sp>
      <p:sp>
        <p:nvSpPr>
          <p:cNvPr id="3" name="Content Placeholder 2"/>
          <p:cNvSpPr>
            <a:spLocks noGrp="1"/>
          </p:cNvSpPr>
          <p:nvPr>
            <p:ph idx="1"/>
          </p:nvPr>
        </p:nvSpPr>
        <p:spPr/>
        <p:txBody>
          <a:bodyPr/>
          <a:lstStyle/>
          <a:p>
            <a:r>
              <a:rPr lang="en-US" sz="2800" dirty="0"/>
              <a:t>What do caregivers, family members, partners, neighbors and friends say?</a:t>
            </a:r>
          </a:p>
          <a:p>
            <a:r>
              <a:rPr lang="en-US" sz="2800" dirty="0"/>
              <a:t>Does the potential resident’s doctor have an opinion about the facility? </a:t>
            </a:r>
          </a:p>
          <a:p>
            <a:r>
              <a:rPr lang="en-US" sz="2800" dirty="0"/>
              <a:t>Is the doctor willing to visit the resident at the facility?</a:t>
            </a:r>
          </a:p>
          <a:p>
            <a:endParaRPr lang="en-US" dirty="0"/>
          </a:p>
          <a:p>
            <a:endParaRPr lang="en-US" dirty="0"/>
          </a:p>
          <a:p>
            <a:endParaRPr lang="en-US" dirty="0"/>
          </a:p>
        </p:txBody>
      </p:sp>
    </p:spTree>
    <p:extLst>
      <p:ext uri="{BB962C8B-B14F-4D97-AF65-F5344CB8AC3E}">
        <p14:creationId xmlns:p14="http://schemas.microsoft.com/office/powerpoint/2010/main" val="1390983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a:t>
            </a:r>
          </a:p>
        </p:txBody>
      </p:sp>
      <p:sp>
        <p:nvSpPr>
          <p:cNvPr id="3" name="Content Placeholder 2"/>
          <p:cNvSpPr>
            <a:spLocks noGrp="1"/>
          </p:cNvSpPr>
          <p:nvPr>
            <p:ph idx="1"/>
          </p:nvPr>
        </p:nvSpPr>
        <p:spPr/>
        <p:txBody>
          <a:bodyPr>
            <a:normAutofit fontScale="70000" lnSpcReduction="20000"/>
          </a:bodyPr>
          <a:lstStyle/>
          <a:p>
            <a:r>
              <a:rPr lang="en-US" sz="3600" dirty="0"/>
              <a:t>How many of the residents are covered by Medicare or by Medicaid?</a:t>
            </a:r>
          </a:p>
          <a:p>
            <a:r>
              <a:rPr lang="en-US" sz="3600" dirty="0"/>
              <a:t>What changes will occur if the resident transitions to Medicaid?</a:t>
            </a:r>
          </a:p>
          <a:p>
            <a:r>
              <a:rPr lang="en-US" sz="3600" dirty="0"/>
              <a:t>Does the facility work with the resident’s health care organization?</a:t>
            </a:r>
          </a:p>
          <a:p>
            <a:r>
              <a:rPr lang="en-US" sz="3600" dirty="0"/>
              <a:t>What is the daily rate?</a:t>
            </a:r>
          </a:p>
          <a:p>
            <a:r>
              <a:rPr lang="en-US" sz="3600" dirty="0"/>
              <a:t>What “extra charges” are not included in the daily rate, e.g., laundry?</a:t>
            </a:r>
          </a:p>
          <a:p>
            <a:r>
              <a:rPr lang="en-US" sz="3600" dirty="0"/>
              <a:t>Is a deposit required? (A deposit cannot be required if the resident’s care will be covered by Medicare and/or Medicaid.)</a:t>
            </a:r>
          </a:p>
          <a:p>
            <a:endParaRPr lang="en-US" dirty="0"/>
          </a:p>
        </p:txBody>
      </p:sp>
    </p:spTree>
    <p:extLst>
      <p:ext uri="{BB962C8B-B14F-4D97-AF65-F5344CB8AC3E}">
        <p14:creationId xmlns:p14="http://schemas.microsoft.com/office/powerpoint/2010/main" val="1857519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Record</a:t>
            </a:r>
          </a:p>
        </p:txBody>
      </p:sp>
      <p:sp>
        <p:nvSpPr>
          <p:cNvPr id="3" name="Content Placeholder 2"/>
          <p:cNvSpPr>
            <a:spLocks noGrp="1"/>
          </p:cNvSpPr>
          <p:nvPr>
            <p:ph idx="1"/>
          </p:nvPr>
        </p:nvSpPr>
        <p:spPr>
          <a:xfrm>
            <a:off x="628650" y="1524000"/>
            <a:ext cx="7886700" cy="4495799"/>
          </a:xfrm>
        </p:spPr>
        <p:txBody>
          <a:bodyPr>
            <a:normAutofit fontScale="62500" lnSpcReduction="20000"/>
          </a:bodyPr>
          <a:lstStyle/>
          <a:p>
            <a:r>
              <a:rPr lang="en-US" sz="4500" dirty="0"/>
              <a:t>What does the report say on </a:t>
            </a:r>
            <a:r>
              <a:rPr lang="en-US" sz="4500" dirty="0">
                <a:hlinkClick r:id="rId3"/>
              </a:rPr>
              <a:t>Nursing Home Compare</a:t>
            </a:r>
            <a:r>
              <a:rPr lang="en-US" sz="4500" dirty="0"/>
              <a:t>?</a:t>
            </a:r>
          </a:p>
          <a:p>
            <a:pPr lvl="1">
              <a:buFont typeface="Arial" panose="020B0604020202020204" pitchFamily="34" charset="0"/>
              <a:buChar char="•"/>
            </a:pPr>
            <a:r>
              <a:rPr lang="en-US" sz="3800" dirty="0"/>
              <a:t>Can you view inspection reports at the facility?</a:t>
            </a:r>
          </a:p>
          <a:p>
            <a:endParaRPr lang="en-US" sz="4500" dirty="0"/>
          </a:p>
          <a:p>
            <a:r>
              <a:rPr lang="en-US" sz="4500" dirty="0"/>
              <a:t>What violations, if any, have been found by the local licensing and certification agency?</a:t>
            </a:r>
          </a:p>
          <a:p>
            <a:pPr lvl="1">
              <a:buFont typeface="Arial" panose="020B0604020202020204" pitchFamily="34" charset="0"/>
              <a:buChar char="•"/>
            </a:pPr>
            <a:r>
              <a:rPr lang="en-US" sz="3800" dirty="0">
                <a:hlinkClick r:id="rId4"/>
              </a:rPr>
              <a:t>Federal Nursing Home Regulations &amp; State Laws</a:t>
            </a:r>
            <a:endParaRPr lang="en-US" sz="3800" dirty="0"/>
          </a:p>
          <a:p>
            <a:pPr lvl="1">
              <a:buFont typeface="Arial" panose="020B0604020202020204" pitchFamily="34" charset="0"/>
              <a:buChar char="•"/>
            </a:pPr>
            <a:r>
              <a:rPr lang="en-US" sz="3800" dirty="0">
                <a:hlinkClick r:id="rId5"/>
              </a:rPr>
              <a:t>Nursing Home Certification &amp; Compliance</a:t>
            </a:r>
            <a:endParaRPr lang="en-US" sz="3800" dirty="0"/>
          </a:p>
          <a:p>
            <a:pPr lvl="1">
              <a:buFont typeface="Arial" panose="020B0604020202020204" pitchFamily="34" charset="0"/>
              <a:buChar char="•"/>
            </a:pPr>
            <a:r>
              <a:rPr lang="en-US" sz="3800" dirty="0"/>
              <a:t>Has the facility lost its license or federal certification?</a:t>
            </a:r>
          </a:p>
          <a:p>
            <a:endParaRPr lang="en-US" sz="4500" dirty="0"/>
          </a:p>
          <a:p>
            <a:r>
              <a:rPr lang="en-US" sz="4500" dirty="0"/>
              <a:t>Have any lawsuits been filed against the facility?</a:t>
            </a:r>
          </a:p>
          <a:p>
            <a:endParaRPr lang="en-US" dirty="0"/>
          </a:p>
        </p:txBody>
      </p:sp>
    </p:spTree>
    <p:extLst>
      <p:ext uri="{BB962C8B-B14F-4D97-AF65-F5344CB8AC3E}">
        <p14:creationId xmlns:p14="http://schemas.microsoft.com/office/powerpoint/2010/main" val="2393070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Resources</a:t>
            </a:r>
          </a:p>
        </p:txBody>
      </p:sp>
    </p:spTree>
    <p:extLst>
      <p:ext uri="{BB962C8B-B14F-4D97-AF65-F5344CB8AC3E}">
        <p14:creationId xmlns:p14="http://schemas.microsoft.com/office/powerpoint/2010/main" val="2253226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3" name="Content Placeholder 2"/>
          <p:cNvSpPr>
            <a:spLocks noGrp="1"/>
          </p:cNvSpPr>
          <p:nvPr>
            <p:ph idx="1"/>
          </p:nvPr>
        </p:nvSpPr>
        <p:spPr/>
        <p:txBody>
          <a:bodyPr>
            <a:normAutofit/>
          </a:bodyPr>
          <a:lstStyle/>
          <a:p>
            <a:r>
              <a:rPr lang="en-US" sz="2800" b="1" dirty="0"/>
              <a:t>The </a:t>
            </a:r>
            <a:r>
              <a:rPr lang="en-US" sz="2800" b="1" dirty="0">
                <a:hlinkClick r:id="rId3"/>
              </a:rPr>
              <a:t>Alzheimer’s Association – In My Community</a:t>
            </a:r>
            <a:r>
              <a:rPr lang="en-US" sz="2800" dirty="0"/>
              <a:t>:</a:t>
            </a:r>
            <a:r>
              <a:rPr lang="en-US" sz="2800" b="1" dirty="0"/>
              <a:t> </a:t>
            </a:r>
            <a:r>
              <a:rPr lang="en-US" sz="2800" dirty="0"/>
              <a:t>provides information and checklists about nursing homes in your area.</a:t>
            </a:r>
          </a:p>
          <a:p>
            <a:r>
              <a:rPr lang="en-US" sz="2800" b="1" dirty="0"/>
              <a:t>Aging and Disability Resource Centers</a:t>
            </a:r>
            <a:r>
              <a:rPr lang="en-US" sz="2800" dirty="0"/>
              <a:t>: offered by many states.</a:t>
            </a:r>
          </a:p>
          <a:p>
            <a:r>
              <a:rPr lang="en-US" sz="2800" b="1" dirty="0"/>
              <a:t>Nursing home report cards</a:t>
            </a:r>
            <a:r>
              <a:rPr lang="en-US" sz="2800" dirty="0"/>
              <a:t>: check to see if your state provides them.</a:t>
            </a:r>
          </a:p>
          <a:p>
            <a:endParaRPr lang="en-US" dirty="0"/>
          </a:p>
          <a:p>
            <a:endParaRPr lang="en-US" dirty="0"/>
          </a:p>
        </p:txBody>
      </p:sp>
    </p:spTree>
    <p:extLst>
      <p:ext uri="{BB962C8B-B14F-4D97-AF65-F5344CB8AC3E}">
        <p14:creationId xmlns:p14="http://schemas.microsoft.com/office/powerpoint/2010/main" val="1906745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a:t>Overview</a:t>
            </a:r>
          </a:p>
        </p:txBody>
      </p:sp>
      <p:sp>
        <p:nvSpPr>
          <p:cNvPr id="5" name="Content Placeholder 4"/>
          <p:cNvSpPr>
            <a:spLocks noGrp="1"/>
          </p:cNvSpPr>
          <p:nvPr>
            <p:ph idx="1"/>
          </p:nvPr>
        </p:nvSpPr>
        <p:spPr/>
        <p:txBody>
          <a:bodyPr>
            <a:normAutofit/>
          </a:bodyPr>
          <a:lstStyle/>
          <a:p>
            <a:pPr lvl="0"/>
            <a:r>
              <a:rPr lang="en-US" sz="2800" dirty="0"/>
              <a:t>Overarching questions:</a:t>
            </a:r>
          </a:p>
          <a:p>
            <a:pPr lvl="1">
              <a:buFont typeface="Courier New" panose="02070309020205020404" pitchFamily="49" charset="0"/>
              <a:buChar char="o"/>
            </a:pPr>
            <a:r>
              <a:rPr lang="en-US" sz="2400" dirty="0"/>
              <a:t>Would I want this place to be my new home?</a:t>
            </a:r>
          </a:p>
          <a:p>
            <a:pPr lvl="1">
              <a:buFont typeface="Courier New" panose="02070309020205020404" pitchFamily="49" charset="0"/>
              <a:buChar char="o"/>
            </a:pPr>
            <a:r>
              <a:rPr lang="en-US" sz="2400" dirty="0"/>
              <a:t>Can I see the person I am caring for living here?</a:t>
            </a:r>
          </a:p>
          <a:p>
            <a:pPr lvl="1">
              <a:buFont typeface="Courier New" panose="02070309020205020404" pitchFamily="49" charset="0"/>
              <a:buChar char="o"/>
            </a:pPr>
            <a:endParaRPr lang="en-US" sz="1500" dirty="0"/>
          </a:p>
          <a:p>
            <a:pPr marL="457200" lvl="1" indent="0">
              <a:buNone/>
            </a:pPr>
            <a:r>
              <a:rPr lang="en-US" sz="1200" dirty="0"/>
              <a:t>Adapted from Bet Tzedek Legal Services and National Senior Law Center, Nursing Home Companion (2003), and Kane R.L. and Ouellette J. (2011). </a:t>
            </a:r>
            <a:r>
              <a:rPr lang="en-US" sz="1200" i="1" dirty="0"/>
              <a:t>The Good Caregiver</a:t>
            </a:r>
            <a:r>
              <a:rPr lang="en-US" sz="1200" dirty="0"/>
              <a:t>. New York, New York. Penguin Press.</a:t>
            </a:r>
          </a:p>
          <a:p>
            <a:endParaRPr lang="en-US" sz="1500" dirty="0"/>
          </a:p>
        </p:txBody>
      </p:sp>
    </p:spTree>
    <p:extLst>
      <p:ext uri="{BB962C8B-B14F-4D97-AF65-F5344CB8AC3E}">
        <p14:creationId xmlns:p14="http://schemas.microsoft.com/office/powerpoint/2010/main" val="630170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Location</a:t>
            </a:r>
          </a:p>
        </p:txBody>
      </p:sp>
      <p:sp>
        <p:nvSpPr>
          <p:cNvPr id="3" name="Content Placeholder 2"/>
          <p:cNvSpPr>
            <a:spLocks noGrp="1"/>
          </p:cNvSpPr>
          <p:nvPr>
            <p:ph idx="1"/>
          </p:nvPr>
        </p:nvSpPr>
        <p:spPr/>
        <p:txBody>
          <a:bodyPr/>
          <a:lstStyle/>
          <a:p>
            <a:r>
              <a:rPr lang="en-US" sz="2800" dirty="0"/>
              <a:t>Can the resident’s caregivers, family members, partners, neighbors and friends easily navigate to the facility?</a:t>
            </a:r>
          </a:p>
          <a:p>
            <a:r>
              <a:rPr lang="en-US" sz="2800" dirty="0"/>
              <a:t>Is it close to the resident’s former home?</a:t>
            </a:r>
          </a:p>
          <a:p>
            <a:r>
              <a:rPr lang="en-US" sz="2800" dirty="0"/>
              <a:t>Is it close to the resident's religious institution?</a:t>
            </a:r>
          </a:p>
          <a:p>
            <a:endParaRPr lang="en-US" dirty="0"/>
          </a:p>
        </p:txBody>
      </p:sp>
    </p:spTree>
    <p:extLst>
      <p:ext uri="{BB962C8B-B14F-4D97-AF65-F5344CB8AC3E}">
        <p14:creationId xmlns:p14="http://schemas.microsoft.com/office/powerpoint/2010/main" val="3568760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Residents</a:t>
            </a:r>
          </a:p>
        </p:txBody>
      </p:sp>
      <p:sp>
        <p:nvSpPr>
          <p:cNvPr id="3" name="Content Placeholder 2"/>
          <p:cNvSpPr>
            <a:spLocks noGrp="1"/>
          </p:cNvSpPr>
          <p:nvPr>
            <p:ph idx="1"/>
          </p:nvPr>
        </p:nvSpPr>
        <p:spPr>
          <a:xfrm>
            <a:off x="457200" y="1447800"/>
            <a:ext cx="8229600" cy="4525963"/>
          </a:xfrm>
        </p:spPr>
        <p:txBody>
          <a:bodyPr>
            <a:normAutofit fontScale="92500" lnSpcReduction="10000"/>
          </a:bodyPr>
          <a:lstStyle/>
          <a:p>
            <a:r>
              <a:rPr lang="en-US" sz="2800" dirty="0"/>
              <a:t>Are the residents’ clothes clean? </a:t>
            </a:r>
          </a:p>
          <a:p>
            <a:pPr lvl="1">
              <a:buFont typeface="Arial" panose="020B0604020202020204" pitchFamily="34" charset="0"/>
              <a:buChar char="•"/>
            </a:pPr>
            <a:r>
              <a:rPr lang="en-US" sz="2400" dirty="0"/>
              <a:t>Appropriate for the time of day? </a:t>
            </a:r>
          </a:p>
          <a:p>
            <a:pPr lvl="1">
              <a:buFont typeface="Arial" panose="020B0604020202020204" pitchFamily="34" charset="0"/>
              <a:buChar char="•"/>
            </a:pPr>
            <a:r>
              <a:rPr lang="en-US" sz="2400" dirty="0"/>
              <a:t>For the season of the year?</a:t>
            </a:r>
          </a:p>
          <a:p>
            <a:r>
              <a:rPr lang="en-US" sz="2800" dirty="0"/>
              <a:t>Are they clean shaven? </a:t>
            </a:r>
          </a:p>
          <a:p>
            <a:pPr lvl="1">
              <a:buFont typeface="Arial" panose="020B0604020202020204" pitchFamily="34" charset="0"/>
              <a:buChar char="•"/>
            </a:pPr>
            <a:r>
              <a:rPr lang="en-US" sz="2400" dirty="0"/>
              <a:t>Hair combed? </a:t>
            </a:r>
          </a:p>
          <a:p>
            <a:pPr lvl="1">
              <a:buFont typeface="Arial" panose="020B0604020202020204" pitchFamily="34" charset="0"/>
              <a:buChar char="•"/>
            </a:pPr>
            <a:r>
              <a:rPr lang="en-US" sz="2400" dirty="0"/>
              <a:t>Nails clipped?</a:t>
            </a:r>
          </a:p>
          <a:p>
            <a:r>
              <a:rPr lang="en-US" sz="2800" dirty="0"/>
              <a:t>Do they appear happy and content?</a:t>
            </a:r>
          </a:p>
          <a:p>
            <a:r>
              <a:rPr lang="en-US" sz="2800" dirty="0"/>
              <a:t>Does it appear that their needs for durable medical equipment (e.g. wheelchairs, walkers) is being appropriately met?</a:t>
            </a:r>
          </a:p>
          <a:p>
            <a:r>
              <a:rPr lang="en-US" sz="2800" dirty="0"/>
              <a:t>What do current residents say about the nursing home? </a:t>
            </a:r>
          </a:p>
          <a:p>
            <a:endParaRPr lang="en-US" sz="2800" dirty="0"/>
          </a:p>
          <a:p>
            <a:endParaRPr lang="en-US" dirty="0"/>
          </a:p>
        </p:txBody>
      </p:sp>
    </p:spTree>
    <p:extLst>
      <p:ext uri="{BB962C8B-B14F-4D97-AF65-F5344CB8AC3E}">
        <p14:creationId xmlns:p14="http://schemas.microsoft.com/office/powerpoint/2010/main" val="3449819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Residents’ Rooms </a:t>
            </a:r>
          </a:p>
        </p:txBody>
      </p:sp>
      <p:sp>
        <p:nvSpPr>
          <p:cNvPr id="3" name="Content Placeholder 2"/>
          <p:cNvSpPr>
            <a:spLocks noGrp="1"/>
          </p:cNvSpPr>
          <p:nvPr>
            <p:ph idx="1"/>
          </p:nvPr>
        </p:nvSpPr>
        <p:spPr/>
        <p:txBody>
          <a:bodyPr>
            <a:normAutofit fontScale="92500" lnSpcReduction="20000"/>
          </a:bodyPr>
          <a:lstStyle/>
          <a:p>
            <a:r>
              <a:rPr lang="en-US" sz="3000" dirty="0"/>
              <a:t>Are rooms clean and quiet?</a:t>
            </a:r>
          </a:p>
          <a:p>
            <a:r>
              <a:rPr lang="en-US" sz="3000" dirty="0"/>
              <a:t>Do they have windows that open? </a:t>
            </a:r>
          </a:p>
          <a:p>
            <a:pPr lvl="1">
              <a:buFont typeface="Arial" panose="020B0604020202020204" pitchFamily="34" charset="0"/>
              <a:buChar char="•"/>
            </a:pPr>
            <a:r>
              <a:rPr lang="en-US" sz="2600" dirty="0"/>
              <a:t>Air conditioning? Individual thermostats?</a:t>
            </a:r>
          </a:p>
          <a:p>
            <a:r>
              <a:rPr lang="en-US" sz="3000" dirty="0"/>
              <a:t>Do they have a locked space for personal items?</a:t>
            </a:r>
          </a:p>
          <a:p>
            <a:r>
              <a:rPr lang="en-US" sz="3000" dirty="0"/>
              <a:t>Are rooms decorated by the residents?</a:t>
            </a:r>
          </a:p>
          <a:p>
            <a:r>
              <a:rPr lang="en-US" sz="3000" dirty="0"/>
              <a:t>Are call buttons easily reached from the bed? </a:t>
            </a:r>
          </a:p>
          <a:p>
            <a:r>
              <a:rPr lang="en-US" sz="3000" dirty="0"/>
              <a:t>Is there enough closet space?</a:t>
            </a:r>
          </a:p>
          <a:p>
            <a:r>
              <a:rPr lang="en-US" sz="3000" dirty="0"/>
              <a:t>Is there a private phone available?</a:t>
            </a:r>
          </a:p>
          <a:p>
            <a:r>
              <a:rPr lang="en-US" sz="3000" dirty="0"/>
              <a:t>Is there a television available?</a:t>
            </a:r>
          </a:p>
          <a:p>
            <a:r>
              <a:rPr lang="en-US" sz="3000" dirty="0"/>
              <a:t>How many beds are in one room? </a:t>
            </a:r>
          </a:p>
          <a:p>
            <a:endParaRPr lang="en-US" dirty="0"/>
          </a:p>
          <a:p>
            <a:endParaRPr lang="en-US" dirty="0"/>
          </a:p>
        </p:txBody>
      </p:sp>
    </p:spTree>
    <p:extLst>
      <p:ext uri="{BB962C8B-B14F-4D97-AF65-F5344CB8AC3E}">
        <p14:creationId xmlns:p14="http://schemas.microsoft.com/office/powerpoint/2010/main" val="1069395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Bathrooms</a:t>
            </a:r>
          </a:p>
        </p:txBody>
      </p:sp>
      <p:sp>
        <p:nvSpPr>
          <p:cNvPr id="3" name="Content Placeholder 2"/>
          <p:cNvSpPr>
            <a:spLocks noGrp="1"/>
          </p:cNvSpPr>
          <p:nvPr>
            <p:ph idx="1"/>
          </p:nvPr>
        </p:nvSpPr>
        <p:spPr/>
        <p:txBody>
          <a:bodyPr>
            <a:normAutofit lnSpcReduction="10000"/>
          </a:bodyPr>
          <a:lstStyle/>
          <a:p>
            <a:r>
              <a:rPr lang="en-US" sz="2800" dirty="0"/>
              <a:t>Do residents have private baths and showers?</a:t>
            </a:r>
          </a:p>
          <a:p>
            <a:pPr lvl="1">
              <a:buFont typeface="Arial" panose="020B0604020202020204" pitchFamily="34" charset="0"/>
              <a:buChar char="•"/>
            </a:pPr>
            <a:r>
              <a:rPr lang="en-US" sz="2400" dirty="0"/>
              <a:t>If there is a communal/shared shower, are there areas for privacy?</a:t>
            </a:r>
          </a:p>
          <a:p>
            <a:r>
              <a:rPr lang="en-US" sz="2800" dirty="0"/>
              <a:t>Do bathrooms have grab bars near toilets and bathtubs?</a:t>
            </a:r>
          </a:p>
          <a:p>
            <a:r>
              <a:rPr lang="en-US" sz="2800" dirty="0"/>
              <a:t>Are there working call buttons?</a:t>
            </a:r>
          </a:p>
          <a:p>
            <a:r>
              <a:rPr lang="en-US" sz="2800" dirty="0"/>
              <a:t>Are doors wide enough to accommodate wheelchairs?</a:t>
            </a:r>
          </a:p>
          <a:p>
            <a:r>
              <a:rPr lang="en-US" sz="2800" dirty="0"/>
              <a:t>Are bathrooms clean? </a:t>
            </a:r>
          </a:p>
          <a:p>
            <a:pPr lvl="1">
              <a:buFont typeface="Arial" panose="020B0604020202020204" pitchFamily="34" charset="0"/>
              <a:buChar char="•"/>
            </a:pPr>
            <a:r>
              <a:rPr lang="en-US" sz="2400" dirty="0"/>
              <a:t>Do they have adequate sanitary supplies?</a:t>
            </a:r>
          </a:p>
          <a:p>
            <a:endParaRPr lang="en-US" dirty="0"/>
          </a:p>
          <a:p>
            <a:endParaRPr lang="en-US" dirty="0"/>
          </a:p>
        </p:txBody>
      </p:sp>
    </p:spTree>
    <p:extLst>
      <p:ext uri="{BB962C8B-B14F-4D97-AF65-F5344CB8AC3E}">
        <p14:creationId xmlns:p14="http://schemas.microsoft.com/office/powerpoint/2010/main" val="3999733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t>Food</a:t>
            </a:r>
          </a:p>
        </p:txBody>
      </p:sp>
      <p:sp>
        <p:nvSpPr>
          <p:cNvPr id="3" name="Content Placeholder 2"/>
          <p:cNvSpPr>
            <a:spLocks noGrp="1"/>
          </p:cNvSpPr>
          <p:nvPr>
            <p:ph idx="1"/>
          </p:nvPr>
        </p:nvSpPr>
        <p:spPr>
          <a:xfrm>
            <a:off x="457200" y="1295400"/>
            <a:ext cx="8229600" cy="4983163"/>
          </a:xfrm>
        </p:spPr>
        <p:txBody>
          <a:bodyPr>
            <a:noAutofit/>
          </a:bodyPr>
          <a:lstStyle/>
          <a:p>
            <a:r>
              <a:rPr lang="en-US" sz="2600" dirty="0"/>
              <a:t>Are the dining room and kitchen clean?</a:t>
            </a:r>
          </a:p>
          <a:p>
            <a:r>
              <a:rPr lang="en-US" sz="2600" dirty="0"/>
              <a:t>Do staff assist residents who cannot feed themselves?</a:t>
            </a:r>
          </a:p>
          <a:p>
            <a:r>
              <a:rPr lang="en-US" sz="2600" dirty="0"/>
              <a:t>Does the food taste, smell, and look good?</a:t>
            </a:r>
          </a:p>
          <a:p>
            <a:r>
              <a:rPr lang="en-US" sz="2600" dirty="0"/>
              <a:t>Can residents choose their food? </a:t>
            </a:r>
          </a:p>
          <a:p>
            <a:pPr lvl="1">
              <a:buFont typeface="Arial" panose="020B0604020202020204" pitchFamily="34" charset="0"/>
              <a:buChar char="•"/>
            </a:pPr>
            <a:r>
              <a:rPr lang="en-US" sz="2200" dirty="0"/>
              <a:t>Are choices consistent with cultural and other preferences? </a:t>
            </a:r>
          </a:p>
          <a:p>
            <a:pPr lvl="1">
              <a:buFont typeface="Arial" panose="020B0604020202020204" pitchFamily="34" charset="0"/>
              <a:buChar char="•"/>
            </a:pPr>
            <a:r>
              <a:rPr lang="en-US" sz="2200" dirty="0"/>
              <a:t>Do they provide food that adheres to special diets?</a:t>
            </a:r>
          </a:p>
          <a:p>
            <a:r>
              <a:rPr lang="en-US" sz="2600" dirty="0"/>
              <a:t>Can residents bring their own food? </a:t>
            </a:r>
          </a:p>
          <a:p>
            <a:pPr lvl="1">
              <a:buFont typeface="Arial" panose="020B0604020202020204" pitchFamily="34" charset="0"/>
              <a:buChar char="•"/>
            </a:pPr>
            <a:r>
              <a:rPr lang="en-US" sz="2200" dirty="0"/>
              <a:t>Will the facility store it?</a:t>
            </a:r>
          </a:p>
          <a:p>
            <a:r>
              <a:rPr lang="en-US" sz="2600" dirty="0"/>
              <a:t>How is food made available between mealtimes?</a:t>
            </a:r>
          </a:p>
          <a:p>
            <a:r>
              <a:rPr lang="en-US" sz="2600" dirty="0"/>
              <a:t>Are drinks, including water, always available?</a:t>
            </a:r>
          </a:p>
          <a:p>
            <a:endParaRPr lang="en-US" sz="2600" dirty="0"/>
          </a:p>
        </p:txBody>
      </p:sp>
    </p:spTree>
    <p:extLst>
      <p:ext uri="{BB962C8B-B14F-4D97-AF65-F5344CB8AC3E}">
        <p14:creationId xmlns:p14="http://schemas.microsoft.com/office/powerpoint/2010/main" val="4219908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a:t>Cultural Environment</a:t>
            </a:r>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r>
              <a:rPr lang="en-US" sz="3000" dirty="0"/>
              <a:t>Does the facility pay attention to customs and traditions such as special foods, holiday celebrations, or special festivals?</a:t>
            </a:r>
          </a:p>
          <a:p>
            <a:r>
              <a:rPr lang="en-US" sz="3000" dirty="0"/>
              <a:t>How do they share and support differences in customs and traditions?</a:t>
            </a:r>
          </a:p>
          <a:p>
            <a:pPr lvl="1">
              <a:buFont typeface="Arial" panose="020B0604020202020204" pitchFamily="34" charset="0"/>
              <a:buChar char="•"/>
            </a:pPr>
            <a:r>
              <a:rPr lang="en-US" sz="2600" dirty="0"/>
              <a:t>Is there a specific emphasis on a given culture?</a:t>
            </a:r>
          </a:p>
          <a:p>
            <a:pPr lvl="1">
              <a:buFont typeface="Arial" panose="020B0604020202020204" pitchFamily="34" charset="0"/>
              <a:buChar char="•"/>
            </a:pPr>
            <a:r>
              <a:rPr lang="en-US" sz="2600" dirty="0"/>
              <a:t>Do most of the residents come from one group?</a:t>
            </a:r>
          </a:p>
          <a:p>
            <a:r>
              <a:rPr lang="en-US" sz="3000" dirty="0"/>
              <a:t>Do they organize programs around specific cultures and related practices or events?</a:t>
            </a:r>
          </a:p>
          <a:p>
            <a:r>
              <a:rPr lang="en-US" sz="3000" dirty="0"/>
              <a:t>Do any staff speak the native language of the potential resident?</a:t>
            </a:r>
          </a:p>
        </p:txBody>
      </p:sp>
    </p:spTree>
    <p:extLst>
      <p:ext uri="{BB962C8B-B14F-4D97-AF65-F5344CB8AC3E}">
        <p14:creationId xmlns:p14="http://schemas.microsoft.com/office/powerpoint/2010/main" val="1843167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 </a:t>
            </a:r>
          </a:p>
        </p:txBody>
      </p:sp>
      <p:sp>
        <p:nvSpPr>
          <p:cNvPr id="3" name="Content Placeholder 2"/>
          <p:cNvSpPr>
            <a:spLocks noGrp="1"/>
          </p:cNvSpPr>
          <p:nvPr>
            <p:ph idx="1"/>
          </p:nvPr>
        </p:nvSpPr>
        <p:spPr/>
        <p:txBody>
          <a:bodyPr>
            <a:normAutofit fontScale="92500"/>
          </a:bodyPr>
          <a:lstStyle/>
          <a:p>
            <a:r>
              <a:rPr lang="en-US" sz="3000" dirty="0"/>
              <a:t>Do employees know residents by name and address them respectfully?</a:t>
            </a:r>
          </a:p>
          <a:p>
            <a:r>
              <a:rPr lang="en-US" sz="3000" dirty="0"/>
              <a:t>Do they have enough time to care for residents?</a:t>
            </a:r>
          </a:p>
          <a:p>
            <a:r>
              <a:rPr lang="en-US" sz="3000" dirty="0"/>
              <a:t>Are staff regularly assigned to the same residents?</a:t>
            </a:r>
          </a:p>
          <a:p>
            <a:r>
              <a:rPr lang="en-US" sz="3000" dirty="0"/>
              <a:t>Do staff smile at one another and the residents?</a:t>
            </a:r>
          </a:p>
          <a:p>
            <a:r>
              <a:rPr lang="en-US" sz="3000" dirty="0"/>
              <a:t>Is the person in charge of the facility open to your questions and requests?</a:t>
            </a:r>
          </a:p>
          <a:p>
            <a:pPr lvl="0"/>
            <a:r>
              <a:rPr lang="en-US" sz="3000" dirty="0"/>
              <a:t>Do they welcome the involvement of caregivers, family, partners, friends, and other visitors?</a:t>
            </a:r>
          </a:p>
          <a:p>
            <a:endParaRPr lang="en-US" dirty="0"/>
          </a:p>
        </p:txBody>
      </p:sp>
    </p:spTree>
    <p:extLst>
      <p:ext uri="{BB962C8B-B14F-4D97-AF65-F5344CB8AC3E}">
        <p14:creationId xmlns:p14="http://schemas.microsoft.com/office/powerpoint/2010/main" val="4019582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HRSA-template-2015</Template>
  <TotalTime>2046</TotalTime>
  <Words>1262</Words>
  <Application>Microsoft Office PowerPoint</Application>
  <PresentationFormat>On-screen Show (4:3)</PresentationFormat>
  <Paragraphs>154</Paragraphs>
  <Slides>19</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Courier New</vt:lpstr>
      <vt:lpstr>Office Theme</vt:lpstr>
      <vt:lpstr>What to Consider When Choosing a Nursing Home</vt:lpstr>
      <vt:lpstr>Overview</vt:lpstr>
      <vt:lpstr>Location</vt:lpstr>
      <vt:lpstr>Residents</vt:lpstr>
      <vt:lpstr>Residents’ Rooms </vt:lpstr>
      <vt:lpstr>Bathrooms</vt:lpstr>
      <vt:lpstr>Food</vt:lpstr>
      <vt:lpstr>Cultural Environment</vt:lpstr>
      <vt:lpstr>Staff </vt:lpstr>
      <vt:lpstr>Staff (continued)</vt:lpstr>
      <vt:lpstr>Services and Programs </vt:lpstr>
      <vt:lpstr>Services and Programs (continued)</vt:lpstr>
      <vt:lpstr>Dementia Care</vt:lpstr>
      <vt:lpstr>Dementia Care (continued)</vt:lpstr>
      <vt:lpstr>Opinions of Others</vt:lpstr>
      <vt:lpstr>Payment</vt:lpstr>
      <vt:lpstr>Public Record</vt:lpstr>
      <vt:lpstr>Additional Resources</vt:lpstr>
      <vt:lpstr>Resources</vt:lpstr>
    </vt:vector>
  </TitlesOfParts>
  <Company>HRSA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Home Considerations</dc:title>
  <dc:creator>HRSA</dc:creator>
  <cp:keywords>Nursing Home; Dementia; Caregiver</cp:keywords>
  <cp:lastModifiedBy>Cummings, Mackenzie (HRSA)</cp:lastModifiedBy>
  <cp:revision>105</cp:revision>
  <dcterms:created xsi:type="dcterms:W3CDTF">2015-08-24T12:09:41Z</dcterms:created>
  <dcterms:modified xsi:type="dcterms:W3CDTF">2017-11-28T16:34:11Z</dcterms:modified>
</cp:coreProperties>
</file>