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handoutMasterIdLst>
    <p:handoutMasterId r:id="rId40"/>
  </p:handoutMasterIdLst>
  <p:sldIdLst>
    <p:sldId id="315" r:id="rId2"/>
    <p:sldId id="288" r:id="rId3"/>
    <p:sldId id="291" r:id="rId4"/>
    <p:sldId id="292" r:id="rId5"/>
    <p:sldId id="290" r:id="rId6"/>
    <p:sldId id="274" r:id="rId7"/>
    <p:sldId id="258" r:id="rId8"/>
    <p:sldId id="276" r:id="rId9"/>
    <p:sldId id="309" r:id="rId10"/>
    <p:sldId id="314" r:id="rId11"/>
    <p:sldId id="259" r:id="rId12"/>
    <p:sldId id="260" r:id="rId13"/>
    <p:sldId id="261" r:id="rId14"/>
    <p:sldId id="299" r:id="rId15"/>
    <p:sldId id="273" r:id="rId16"/>
    <p:sldId id="310" r:id="rId17"/>
    <p:sldId id="312" r:id="rId18"/>
    <p:sldId id="296" r:id="rId19"/>
    <p:sldId id="297" r:id="rId20"/>
    <p:sldId id="303" r:id="rId21"/>
    <p:sldId id="301" r:id="rId22"/>
    <p:sldId id="269" r:id="rId23"/>
    <p:sldId id="277" r:id="rId24"/>
    <p:sldId id="278" r:id="rId25"/>
    <p:sldId id="280" r:id="rId26"/>
    <p:sldId id="304" r:id="rId27"/>
    <p:sldId id="311" r:id="rId28"/>
    <p:sldId id="313" r:id="rId29"/>
    <p:sldId id="283" r:id="rId30"/>
    <p:sldId id="271" r:id="rId31"/>
    <p:sldId id="294" r:id="rId32"/>
    <p:sldId id="308" r:id="rId33"/>
    <p:sldId id="295" r:id="rId34"/>
    <p:sldId id="300" r:id="rId35"/>
    <p:sldId id="286" r:id="rId36"/>
    <p:sldId id="307" r:id="rId37"/>
    <p:sldId id="306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NT" lastIdx="7" clrIdx="0"/>
  <p:cmAuthor id="1" name="Chad Kee" initials="CK" lastIdx="19" clrIdx="1">
    <p:extLst/>
  </p:cmAuthor>
  <p:cmAuthor id="2" name="Robert L Kane" initials="RLK" lastIdx="1" clrIdx="2">
    <p:extLst/>
  </p:cmAuthor>
  <p:cmAuthor id="3" name="Joseph E. Gaugler" initials="JEG" lastIdx="2" clrIdx="3"/>
  <p:cmAuthor id="4" name="Blonska, Joanna (HRSA)" initials="BJ(" lastIdx="22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0015" autoAdjust="0"/>
    <p:restoredTop sz="28438" autoAdjust="0"/>
  </p:normalViewPr>
  <p:slideViewPr>
    <p:cSldViewPr>
      <p:cViewPr varScale="1">
        <p:scale>
          <a:sx n="24" d="100"/>
          <a:sy n="24" d="100"/>
        </p:scale>
        <p:origin x="229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6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D56147-CEC8-45B4-A225-3A36A68E9550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774681-0EAD-4DF8-8C19-D426A2490C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923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1C5F7-2F6E-4847-A421-D72E648B578C}" type="datetimeFigureOut">
              <a:rPr lang="en-US" smtClean="0"/>
              <a:t>4/20/2018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80B89-EA6B-4827-A33F-238B5494BF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7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5969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47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76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2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639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9043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341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997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078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778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38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3360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925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7687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0273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8077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1022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9649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4282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4376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18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303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12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1768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4133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12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574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959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504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9390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URL link on this page takes</a:t>
            </a:r>
            <a:r>
              <a:rPr lang="en-US" baseline="0" dirty="0"/>
              <a:t> the user to a series of videoconferences on Palliative Care in End Stage Dementia that was </a:t>
            </a:r>
            <a:r>
              <a:rPr lang="en-US" dirty="0">
                <a:effectLst/>
              </a:rPr>
              <a:t>supported by </a:t>
            </a:r>
            <a:r>
              <a:rPr lang="en-US" baseline="0" dirty="0">
                <a:effectLst/>
              </a:rPr>
              <a:t>HRSA grant </a:t>
            </a:r>
            <a:r>
              <a:rPr lang="en-US" dirty="0">
                <a:effectLst/>
              </a:rPr>
              <a:t>number UB4HP26039 to</a:t>
            </a:r>
            <a:r>
              <a:rPr lang="en-US" baseline="0" dirty="0">
                <a:effectLst/>
              </a:rPr>
              <a:t> </a:t>
            </a:r>
            <a:r>
              <a:rPr lang="en-US" dirty="0">
                <a:effectLst/>
              </a:rPr>
              <a:t>Rowan University</a:t>
            </a:r>
            <a:r>
              <a:rPr lang="en-US" baseline="0" dirty="0">
                <a:effectLst/>
              </a:rPr>
              <a:t> </a:t>
            </a:r>
            <a:r>
              <a:rPr lang="en-US" dirty="0">
                <a:effectLst/>
              </a:rPr>
              <a:t>between 2010 and 2015  from the Health Resources and Services Administration (HRSA), an operating division of the U.S. Department of Health and Human Services (DHHS). </a:t>
            </a:r>
            <a:r>
              <a:rPr lang="en-US" dirty="0" smtClean="0">
                <a:effectLst/>
              </a:rPr>
              <a:t> The other links are to Alzheimer's Association resources for persons living with dementia and caregivers.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internet links on this slide were last accessed on June 15, 2017.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002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922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823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609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167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558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80B89-EA6B-4827-A33F-238B5494BF7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452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0999"/>
            <a:ext cx="8229600" cy="2057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530352" y="2587752"/>
            <a:ext cx="8156448" cy="313639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230188" y="5559552"/>
            <a:ext cx="886968" cy="88696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7379208" y="6108192"/>
            <a:ext cx="1453896" cy="493776"/>
          </a:xfrm>
        </p:spPr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446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56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55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26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932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with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57200" y="1524000"/>
            <a:ext cx="8229600" cy="9144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1"/>
            <a:ext cx="8229600" cy="259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457200" y="5334000"/>
            <a:ext cx="8229600" cy="685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473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03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70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789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301752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7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6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240" y="6109854"/>
            <a:ext cx="1457960" cy="490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33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10160" y="6553200"/>
            <a:ext cx="7391400" cy="0"/>
          </a:xfrm>
          <a:prstGeom prst="line">
            <a:avLst/>
          </a:prstGeom>
          <a:ln w="19050">
            <a:solidFill>
              <a:srgbClr val="8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F4D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39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areconversations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regiver.org/helping-families-make-everyday-care-choic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.nih.gov/alzheimers/publication/legal-and-financial-planning-people-alzheimers-disease-fact-sheet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ia.nih.gov/alzheimers/publication/when-you-need-help/finding-right-place-person-ad" TargetMode="External"/><Relationship Id="rId4" Type="http://schemas.openxmlformats.org/officeDocument/2006/relationships/hyperlink" Target="http://www.eldercare.gov/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a.nih.gov/alzheimers/publication/legal-and-financial-planning-people-alzheimers-disease-fact-sheet" TargetMode="External"/><Relationship Id="rId7" Type="http://schemas.openxmlformats.org/officeDocument/2006/relationships/hyperlink" Target="https://www.nia.nih.gov/health/publication/end-life-helping-comfort-and-care/introduction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ia.nih.gov/health/publication/advance-care-planning" TargetMode="External"/><Relationship Id="rId5" Type="http://schemas.openxmlformats.org/officeDocument/2006/relationships/hyperlink" Target="https://www.nia.nih.gov/alzheimers/publication/when-you-need-help/finding-right-place-person-ad" TargetMode="External"/><Relationship Id="rId4" Type="http://schemas.openxmlformats.org/officeDocument/2006/relationships/hyperlink" Target="http://www.eldercare.gov/Eldercare.NET/Public/Index.aspx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hrsa.connectsolutions.com/p1feferkbbc/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lz.org/care/alzheimers-dementia-planning-ahead.asp" TargetMode="External"/><Relationship Id="rId4" Type="http://schemas.openxmlformats.org/officeDocument/2006/relationships/hyperlink" Target="http://www.alz.org/care/alzheimers-dementia-hospice.as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edmedicaldecisions.org/what-is-shared-decision-makin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229600" cy="2057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Provider’s Role </a:t>
            </a:r>
            <a:br>
              <a:rPr lang="en-US" dirty="0"/>
            </a:br>
            <a:r>
              <a:rPr lang="en-US" dirty="0"/>
              <a:t>in Shared </a:t>
            </a:r>
            <a:r>
              <a:rPr lang="en-US" dirty="0" smtClean="0"/>
              <a:t>Decision-Making </a:t>
            </a:r>
            <a:r>
              <a:rPr lang="en-US" dirty="0"/>
              <a:t>with Caregivers, Families, and Persons Living with Dementia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09600" y="3264408"/>
            <a:ext cx="8156448" cy="3136392"/>
          </a:xfrm>
        </p:spPr>
        <p:txBody>
          <a:bodyPr>
            <a:normAutofit fontScale="92500" lnSpcReduction="10000"/>
          </a:bodyPr>
          <a:lstStyle/>
          <a:p>
            <a:pPr lvl="0" algn="ctr"/>
            <a:r>
              <a:rPr lang="en-US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This module was</a:t>
            </a:r>
            <a:r>
              <a:rPr lang="en-US" dirty="0">
                <a:solidFill>
                  <a:prstClr val="black"/>
                </a:solidFill>
              </a:rPr>
              <a:t> developed under a contract from the U.S. Department of Health and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 Human Services, Health Resources and Services Administration.  This work was 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funded by the U.S. Department of Health and Human Services, Office of Women’s Health.</a:t>
            </a:r>
          </a:p>
          <a:p>
            <a:pPr algn="ctr"/>
            <a:endParaRPr lang="en-US" i="1" dirty="0"/>
          </a:p>
          <a:p>
            <a:pPr algn="ctr"/>
            <a:r>
              <a:rPr lang="en-US" b="1" dirty="0"/>
              <a:t>Disclaimer:</a:t>
            </a:r>
            <a:r>
              <a:rPr lang="en-US" i="1" dirty="0"/>
              <a:t> Some of the views expressed in this presentation module </a:t>
            </a:r>
          </a:p>
          <a:p>
            <a:pPr algn="ctr"/>
            <a:r>
              <a:rPr lang="en-US" i="1" dirty="0"/>
              <a:t>are solely the opinions of the author(s) and do not necessarily </a:t>
            </a:r>
          </a:p>
          <a:p>
            <a:pPr algn="ctr"/>
            <a:r>
              <a:rPr lang="en-US" i="1" dirty="0"/>
              <a:t>reflect the official policies of the U.S. Department of Health and Human Services </a:t>
            </a:r>
          </a:p>
          <a:p>
            <a:pPr algn="ctr"/>
            <a:r>
              <a:rPr lang="en-US" i="1" dirty="0"/>
              <a:t>or the Health Resources and Services Administration, </a:t>
            </a:r>
          </a:p>
          <a:p>
            <a:pPr algn="ctr"/>
            <a:r>
              <a:rPr lang="en-US" i="1" dirty="0"/>
              <a:t>nor does mention of the department or agency names imply </a:t>
            </a:r>
          </a:p>
          <a:p>
            <a:pPr algn="ctr"/>
            <a:r>
              <a:rPr lang="en-US" i="1" dirty="0"/>
              <a:t>endorsement by the U.S. Government</a:t>
            </a:r>
            <a:r>
              <a:rPr lang="en-US" i="1" dirty="0" smtClean="0"/>
              <a:t>.</a:t>
            </a:r>
            <a:endParaRPr lang="en-CA" dirty="0"/>
          </a:p>
        </p:txBody>
      </p:sp>
      <p:pic>
        <p:nvPicPr>
          <p:cNvPr id="8" name="Picture Placeholder 7" descr="Logo of the U.S. Department of Health &amp; Human Services. 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9" name="Picture Placeholder 8" descr="Logo of the Health Resources and Services Administration (HRSA) "/>
          <p:cNvPicPr>
            <a:picLocks noGrp="1" noChangeAspect="1"/>
          </p:cNvPicPr>
          <p:nvPr>
            <p:ph type="pic" sz="quarter" idx="1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" r="49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30672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Response to Your Role in Shared </a:t>
            </a:r>
            <a:r>
              <a:rPr lang="en-US" dirty="0" smtClean="0"/>
              <a:t>Decision-Making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Call a </a:t>
            </a:r>
            <a:r>
              <a:rPr lang="en-US" dirty="0" smtClean="0"/>
              <a:t>meeting between all parties with </a:t>
            </a:r>
            <a:r>
              <a:rPr lang="en-US" dirty="0"/>
              <a:t>the orthopedic surgeon (and primary care clinician) to discuss the risks and benefits of </a:t>
            </a:r>
            <a:r>
              <a:rPr lang="en-US" dirty="0" smtClean="0"/>
              <a:t>treatment.</a:t>
            </a:r>
            <a:endParaRPr lang="en-US" dirty="0"/>
          </a:p>
          <a:p>
            <a:r>
              <a:rPr lang="en-US" dirty="0"/>
              <a:t>Answer questions and provide pros and cons of suggested </a:t>
            </a:r>
            <a:r>
              <a:rPr lang="en-US" dirty="0" smtClean="0"/>
              <a:t>treatments.</a:t>
            </a:r>
            <a:endParaRPr lang="en-US" dirty="0"/>
          </a:p>
          <a:p>
            <a:r>
              <a:rPr lang="en-US" dirty="0"/>
              <a:t>Help the </a:t>
            </a:r>
            <a:r>
              <a:rPr lang="en-US" dirty="0" smtClean="0"/>
              <a:t>PLwD, caregiver, partner </a:t>
            </a:r>
            <a:r>
              <a:rPr lang="en-US" dirty="0"/>
              <a:t>and </a:t>
            </a:r>
            <a:r>
              <a:rPr lang="en-US" dirty="0" smtClean="0"/>
              <a:t>family members </a:t>
            </a:r>
            <a:r>
              <a:rPr lang="en-US" dirty="0"/>
              <a:t>decide on a course of </a:t>
            </a:r>
            <a:r>
              <a:rPr lang="en-US" dirty="0" smtClean="0"/>
              <a:t>action.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405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dirty="0"/>
              <a:t>Barriers to Active Provider Participation in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276600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sz="3600" dirty="0" smtClean="0"/>
              <a:t>Lack </a:t>
            </a:r>
            <a:r>
              <a:rPr lang="en-US" sz="3600" dirty="0"/>
              <a:t>of expertise in </a:t>
            </a:r>
            <a:r>
              <a:rPr lang="en-US" sz="3600" dirty="0" smtClean="0"/>
              <a:t>decision-making</a:t>
            </a:r>
          </a:p>
          <a:p>
            <a:pPr>
              <a:spcAft>
                <a:spcPts val="3600"/>
              </a:spcAft>
            </a:pPr>
            <a:r>
              <a:rPr lang="en-US" sz="3600" dirty="0" smtClean="0"/>
              <a:t>May </a:t>
            </a:r>
            <a:r>
              <a:rPr lang="en-US" sz="3600" dirty="0"/>
              <a:t>not have all the information needed</a:t>
            </a:r>
          </a:p>
        </p:txBody>
      </p:sp>
    </p:spTree>
    <p:extLst>
      <p:ext uri="{BB962C8B-B14F-4D97-AF65-F5344CB8AC3E}">
        <p14:creationId xmlns:p14="http://schemas.microsoft.com/office/powerpoint/2010/main" val="2550554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47800"/>
          </a:xfrm>
        </p:spPr>
        <p:txBody>
          <a:bodyPr>
            <a:normAutofit/>
          </a:bodyPr>
          <a:lstStyle/>
          <a:p>
            <a:r>
              <a:rPr lang="en-US" dirty="0"/>
              <a:t>Setting the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3962400"/>
          </a:xfrm>
        </p:spPr>
        <p:txBody>
          <a:bodyPr>
            <a:normAutofit/>
          </a:bodyPr>
          <a:lstStyle/>
          <a:p>
            <a:r>
              <a:rPr lang="en-US" sz="3600" dirty="0"/>
              <a:t>Identify the main </a:t>
            </a:r>
            <a:r>
              <a:rPr lang="en-US" sz="3600" dirty="0" smtClean="0"/>
              <a:t>question.</a:t>
            </a:r>
            <a:endParaRPr lang="en-US" sz="3600" dirty="0"/>
          </a:p>
          <a:p>
            <a:r>
              <a:rPr lang="en-US" sz="3600" dirty="0"/>
              <a:t>Identify what the PLwD </a:t>
            </a:r>
            <a:r>
              <a:rPr lang="en-US" sz="3600" dirty="0" smtClean="0"/>
              <a:t>wants.</a:t>
            </a:r>
            <a:endParaRPr lang="en-US" sz="3600" dirty="0"/>
          </a:p>
          <a:p>
            <a:r>
              <a:rPr lang="en-US" sz="3600" dirty="0"/>
              <a:t>Identify everyone’s </a:t>
            </a:r>
            <a:r>
              <a:rPr lang="en-US" sz="3600" dirty="0" smtClean="0"/>
              <a:t>goals.</a:t>
            </a:r>
          </a:p>
          <a:p>
            <a:r>
              <a:rPr lang="en-US" sz="3600" dirty="0"/>
              <a:t>Establish realistic </a:t>
            </a:r>
            <a:r>
              <a:rPr lang="en-US" sz="3600" dirty="0" smtClean="0"/>
              <a:t>expectations.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46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dirty="0"/>
              <a:t>Identifying the Primary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12420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Getting to the main question can be </a:t>
            </a:r>
            <a:r>
              <a:rPr lang="en-US" sz="3600" dirty="0" smtClean="0"/>
              <a:t>hard.</a:t>
            </a:r>
            <a:endParaRPr lang="en-US" sz="3600" dirty="0"/>
          </a:p>
          <a:p>
            <a:r>
              <a:rPr lang="en-US" sz="3600" dirty="0"/>
              <a:t>Help families acknowledge the </a:t>
            </a:r>
            <a:r>
              <a:rPr lang="en-US" sz="3600" dirty="0" smtClean="0"/>
              <a:t>conflicts. </a:t>
            </a:r>
            <a:endParaRPr lang="en-US" sz="3600" dirty="0"/>
          </a:p>
          <a:p>
            <a:r>
              <a:rPr lang="en-US" sz="3600" dirty="0"/>
              <a:t>Make different perspectives </a:t>
            </a:r>
            <a:r>
              <a:rPr lang="en-US" sz="3600" dirty="0" smtClean="0"/>
              <a:t>explicit. </a:t>
            </a:r>
            <a:endParaRPr lang="en-US" sz="3600" dirty="0"/>
          </a:p>
          <a:p>
            <a:r>
              <a:rPr lang="en-US" sz="3600" dirty="0"/>
              <a:t>Achieving agreement takes </a:t>
            </a:r>
            <a:r>
              <a:rPr lang="en-US" sz="3600" dirty="0" smtClean="0"/>
              <a:t>time.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66507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Guidelines for Structured Discussions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600" dirty="0" smtClean="0"/>
              <a:t>Focus </a:t>
            </a:r>
            <a:r>
              <a:rPr lang="en-US" sz="4600" dirty="0"/>
              <a:t>on values and care </a:t>
            </a:r>
            <a:r>
              <a:rPr lang="en-US" sz="4600" dirty="0" smtClean="0"/>
              <a:t>preferences. </a:t>
            </a:r>
            <a:endParaRPr lang="en-US" sz="4600" dirty="0"/>
          </a:p>
          <a:p>
            <a:r>
              <a:rPr lang="en-US" sz="4600" dirty="0"/>
              <a:t>Support active participation of </a:t>
            </a:r>
            <a:r>
              <a:rPr lang="en-US" sz="4600" dirty="0" smtClean="0"/>
              <a:t>all.</a:t>
            </a:r>
            <a:endParaRPr lang="en-US" sz="4600" dirty="0"/>
          </a:p>
          <a:p>
            <a:r>
              <a:rPr lang="en-US" sz="4600" dirty="0">
                <a:solidFill>
                  <a:prstClr val="black"/>
                </a:solidFill>
              </a:rPr>
              <a:t>Recognize caregiver's need for help</a:t>
            </a:r>
          </a:p>
          <a:p>
            <a:r>
              <a:rPr lang="en-US" sz="4600" dirty="0">
                <a:solidFill>
                  <a:prstClr val="black"/>
                </a:solidFill>
              </a:rPr>
              <a:t>Balance needs of the PLwD and </a:t>
            </a:r>
            <a:r>
              <a:rPr lang="en-US" sz="4600" dirty="0" smtClean="0">
                <a:solidFill>
                  <a:prstClr val="black"/>
                </a:solidFill>
              </a:rPr>
              <a:t>caregiver.</a:t>
            </a:r>
            <a:endParaRPr lang="en-US" sz="4600" dirty="0">
              <a:solidFill>
                <a:prstClr val="black"/>
              </a:solidFill>
            </a:endParaRPr>
          </a:p>
          <a:p>
            <a:pPr lvl="0"/>
            <a:r>
              <a:rPr lang="en-US" sz="4600" dirty="0">
                <a:solidFill>
                  <a:prstClr val="black"/>
                </a:solidFill>
              </a:rPr>
              <a:t>Encourage respect for other's </a:t>
            </a:r>
            <a:r>
              <a:rPr lang="en-US" sz="4600" dirty="0"/>
              <a:t>life </a:t>
            </a:r>
            <a:r>
              <a:rPr lang="en-US" sz="4600" dirty="0" smtClean="0"/>
              <a:t>c</a:t>
            </a:r>
            <a:r>
              <a:rPr lang="en-US" sz="4600" dirty="0" smtClean="0">
                <a:solidFill>
                  <a:prstClr val="black"/>
                </a:solidFill>
              </a:rPr>
              <a:t>hoices.            </a:t>
            </a:r>
            <a:endParaRPr lang="en-US" sz="4600" dirty="0">
              <a:solidFill>
                <a:prstClr val="black"/>
              </a:solidFill>
            </a:endParaRPr>
          </a:p>
          <a:p>
            <a:pPr marL="0" lvl="0" indent="0" algn="r">
              <a:buNone/>
            </a:pPr>
            <a:r>
              <a:rPr lang="en-US" dirty="0" smtClean="0">
                <a:solidFill>
                  <a:prstClr val="black"/>
                </a:solidFill>
              </a:rPr>
              <a:t>Family </a:t>
            </a:r>
            <a:r>
              <a:rPr lang="en-US" dirty="0">
                <a:solidFill>
                  <a:prstClr val="black"/>
                </a:solidFill>
              </a:rPr>
              <a:t>Caregiver Alliance, </a:t>
            </a:r>
            <a:r>
              <a:rPr lang="en-US" dirty="0" smtClean="0">
                <a:solidFill>
                  <a:prstClr val="black"/>
                </a:solidFill>
              </a:rPr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23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Treatment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Dementia </a:t>
            </a:r>
            <a:r>
              <a:rPr lang="en-US" sz="3600" dirty="0"/>
              <a:t>complicates treatment of acute and chronic </a:t>
            </a:r>
            <a:r>
              <a:rPr lang="en-US" sz="3600" dirty="0" smtClean="0"/>
              <a:t>illnesses.</a:t>
            </a:r>
            <a:endParaRPr lang="en-US" sz="3600" dirty="0"/>
          </a:p>
          <a:p>
            <a:pPr lvl="0"/>
            <a:r>
              <a:rPr lang="en-US" sz="3600" dirty="0">
                <a:solidFill>
                  <a:prstClr val="black"/>
                </a:solidFill>
              </a:rPr>
              <a:t>Empower caregiver to ask </a:t>
            </a:r>
            <a:r>
              <a:rPr lang="en-US" sz="3600" dirty="0" smtClean="0">
                <a:solidFill>
                  <a:prstClr val="black"/>
                </a:solidFill>
              </a:rPr>
              <a:t>questions.</a:t>
            </a:r>
            <a:endParaRPr lang="en-US" sz="3600" dirty="0">
              <a:solidFill>
                <a:prstClr val="black"/>
              </a:solidFill>
            </a:endParaRPr>
          </a:p>
          <a:p>
            <a:pPr lvl="0"/>
            <a:r>
              <a:rPr lang="en-US" sz="3600" dirty="0">
                <a:solidFill>
                  <a:prstClr val="black"/>
                </a:solidFill>
              </a:rPr>
              <a:t>Refer caregiver to reliable information </a:t>
            </a:r>
            <a:r>
              <a:rPr lang="en-US" sz="3600" dirty="0" smtClean="0">
                <a:solidFill>
                  <a:prstClr val="black"/>
                </a:solidFill>
              </a:rPr>
              <a:t>sources.</a:t>
            </a:r>
          </a:p>
          <a:p>
            <a:pPr lvl="0"/>
            <a:r>
              <a:rPr lang="en-US" sz="3600" dirty="0">
                <a:solidFill>
                  <a:prstClr val="black"/>
                </a:solidFill>
              </a:rPr>
              <a:t>Empower </a:t>
            </a:r>
            <a:r>
              <a:rPr lang="en-US" sz="3600" dirty="0" smtClean="0">
                <a:solidFill>
                  <a:prstClr val="black"/>
                </a:solidFill>
              </a:rPr>
              <a:t>caregiver </a:t>
            </a:r>
            <a:r>
              <a:rPr lang="en-US" sz="3600" dirty="0">
                <a:solidFill>
                  <a:prstClr val="black"/>
                </a:solidFill>
              </a:rPr>
              <a:t>and </a:t>
            </a:r>
            <a:r>
              <a:rPr lang="en-US" sz="3600" dirty="0" smtClean="0">
                <a:solidFill>
                  <a:prstClr val="black"/>
                </a:solidFill>
              </a:rPr>
              <a:t>PLwD </a:t>
            </a:r>
            <a:r>
              <a:rPr lang="en-US" sz="3600" dirty="0">
                <a:solidFill>
                  <a:prstClr val="black"/>
                </a:solidFill>
              </a:rPr>
              <a:t>to ask </a:t>
            </a:r>
            <a:r>
              <a:rPr lang="en-US" sz="3600" dirty="0" smtClean="0">
                <a:solidFill>
                  <a:prstClr val="black"/>
                </a:solidFill>
              </a:rPr>
              <a:t>questions.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4270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Framing Caregiving Questions Effectively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Scenario</a:t>
            </a:r>
            <a:r>
              <a:rPr lang="en-US" sz="3600" dirty="0"/>
              <a:t>: </a:t>
            </a:r>
            <a:r>
              <a:rPr lang="en-US" sz="3600" i="1" dirty="0"/>
              <a:t>You have convened a family meeting to discuss care options for a </a:t>
            </a:r>
            <a:r>
              <a:rPr lang="en-US" sz="3600" i="1" dirty="0" smtClean="0"/>
              <a:t>79-year-old </a:t>
            </a:r>
            <a:r>
              <a:rPr lang="en-US" sz="3600" i="1" dirty="0"/>
              <a:t>man with moderate dementia.</a:t>
            </a:r>
          </a:p>
        </p:txBody>
      </p:sp>
    </p:spTree>
    <p:extLst>
      <p:ext uri="{BB962C8B-B14F-4D97-AF65-F5344CB8AC3E}">
        <p14:creationId xmlns:p14="http://schemas.microsoft.com/office/powerpoint/2010/main" val="250679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Response to Framing Caregiving Questions Effectively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Start </a:t>
            </a:r>
            <a:r>
              <a:rPr lang="en-US" sz="3600" dirty="0"/>
              <a:t>with everyone identifying  their major goal for the next several years for the </a:t>
            </a:r>
            <a:r>
              <a:rPr lang="en-US" sz="3600" dirty="0" smtClean="0"/>
              <a:t>PLwD.</a:t>
            </a:r>
            <a:endParaRPr lang="en-US" sz="3600" dirty="0"/>
          </a:p>
          <a:p>
            <a:r>
              <a:rPr lang="en-US" sz="3600" dirty="0"/>
              <a:t>Use the responses to identify basic </a:t>
            </a:r>
            <a:r>
              <a:rPr lang="en-US" sz="3600" dirty="0" smtClean="0"/>
              <a:t>agreement.</a:t>
            </a:r>
            <a:endParaRPr lang="en-US" sz="3600" dirty="0"/>
          </a:p>
          <a:p>
            <a:r>
              <a:rPr lang="en-US" sz="3600" dirty="0"/>
              <a:t>Talk about the care options and their benefits and </a:t>
            </a:r>
            <a:r>
              <a:rPr lang="en-US" sz="3600" dirty="0" smtClean="0"/>
              <a:t>risks.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016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Re-assessing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Care </a:t>
            </a:r>
            <a:r>
              <a:rPr lang="en-US" sz="3600" dirty="0"/>
              <a:t>plans should be reevaluated </a:t>
            </a:r>
            <a:r>
              <a:rPr lang="en-US" sz="3600" dirty="0" smtClean="0"/>
              <a:t>regularly.</a:t>
            </a:r>
            <a:endParaRPr lang="en-US" sz="3600" dirty="0"/>
          </a:p>
          <a:p>
            <a:r>
              <a:rPr lang="en-US" sz="3600" dirty="0"/>
              <a:t>Advocate for reassessment of care plans following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Changes with the </a:t>
            </a:r>
            <a:r>
              <a:rPr lang="en-US" sz="3200" dirty="0" err="1"/>
              <a:t>PLwD</a:t>
            </a:r>
            <a:endParaRPr lang="en-US" sz="32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Changes with the caregiver</a:t>
            </a:r>
          </a:p>
        </p:txBody>
      </p:sp>
    </p:spTree>
    <p:extLst>
      <p:ext uri="{BB962C8B-B14F-4D97-AF65-F5344CB8AC3E}">
        <p14:creationId xmlns:p14="http://schemas.microsoft.com/office/powerpoint/2010/main" val="2304795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Responding to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Assess their </a:t>
            </a:r>
            <a:r>
              <a:rPr lang="en-US" dirty="0" smtClean="0"/>
              <a:t>perceptions. </a:t>
            </a:r>
            <a:endParaRPr lang="en-US" dirty="0"/>
          </a:p>
          <a:p>
            <a:pPr lvl="0"/>
            <a:r>
              <a:rPr lang="en-US" dirty="0"/>
              <a:t>Evaluate how best to deliver the </a:t>
            </a:r>
            <a:r>
              <a:rPr lang="en-US" dirty="0" smtClean="0"/>
              <a:t>information.</a:t>
            </a:r>
            <a:endParaRPr lang="en-US" dirty="0"/>
          </a:p>
          <a:p>
            <a:pPr lvl="0"/>
            <a:r>
              <a:rPr lang="en-US" dirty="0"/>
              <a:t>Address their emotions with </a:t>
            </a:r>
            <a:r>
              <a:rPr lang="en-US" dirty="0" smtClean="0"/>
              <a:t>empathy. </a:t>
            </a:r>
          </a:p>
          <a:p>
            <a:pPr lvl="0"/>
            <a:r>
              <a:rPr lang="en-US" dirty="0" smtClean="0"/>
              <a:t>Provide access </a:t>
            </a:r>
            <a:r>
              <a:rPr lang="en-US" dirty="0"/>
              <a:t>to </a:t>
            </a:r>
            <a:r>
              <a:rPr lang="en-US" dirty="0" smtClean="0"/>
              <a:t>new resources. </a:t>
            </a:r>
            <a:endParaRPr lang="en-US" dirty="0"/>
          </a:p>
          <a:p>
            <a:pPr lvl="0"/>
            <a:r>
              <a:rPr lang="en-US" dirty="0" smtClean="0"/>
              <a:t>Review practical tips. </a:t>
            </a:r>
            <a:r>
              <a:rPr lang="en-US" dirty="0" smtClean="0">
                <a:hlinkClick r:id="rId3"/>
              </a:rPr>
              <a:t>Care Conversations (</a:t>
            </a:r>
            <a:r>
              <a:rPr lang="en-US" u="sng" dirty="0" smtClean="0">
                <a:hlinkClick r:id="rId3"/>
              </a:rPr>
              <a:t>http://careconversations.org/)</a:t>
            </a:r>
            <a:r>
              <a:rPr lang="en-US" dirty="0" smtClean="0"/>
              <a:t>  or </a:t>
            </a:r>
            <a:r>
              <a:rPr lang="en-CA" dirty="0">
                <a:hlinkClick r:id="rId4"/>
              </a:rPr>
              <a:t>Caregiving at Home: A Guide to Community </a:t>
            </a:r>
            <a:r>
              <a:rPr lang="en-CA" dirty="0" smtClean="0">
                <a:hlinkClick r:id="rId4"/>
              </a:rPr>
              <a:t>Resources (</a:t>
            </a:r>
            <a:r>
              <a:rPr lang="en-US" u="sng" dirty="0" smtClean="0">
                <a:hlinkClick r:id="rId4"/>
              </a:rPr>
              <a:t>https://www.caregiver.org/helping-families-make-everyday-care-choices</a:t>
            </a:r>
            <a:r>
              <a:rPr lang="en-US" u="sng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598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3200"/>
              </a:spcAft>
              <a:buNone/>
            </a:pPr>
            <a:r>
              <a:rPr lang="en-US" sz="4000" dirty="0"/>
              <a:t>At the end of this module, health care providers should be able to: 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sz="3600" dirty="0"/>
              <a:t>Describe their role in shared </a:t>
            </a:r>
            <a:r>
              <a:rPr lang="en-US" sz="3600" dirty="0" smtClean="0"/>
              <a:t>decision-making</a:t>
            </a:r>
            <a:endParaRPr lang="en-US" sz="3600" dirty="0"/>
          </a:p>
          <a:p>
            <a:pPr>
              <a:spcBef>
                <a:spcPts val="0"/>
              </a:spcBef>
            </a:pPr>
            <a:r>
              <a:rPr lang="en-US" sz="3600" dirty="0"/>
              <a:t>Frame caregiving questions effectively </a:t>
            </a:r>
          </a:p>
          <a:p>
            <a:pPr>
              <a:spcBef>
                <a:spcPts val="0"/>
              </a:spcBef>
            </a:pPr>
            <a:r>
              <a:rPr lang="en-US" sz="3600" dirty="0"/>
              <a:t>Feel comfortable raising issues around risk aversion</a:t>
            </a:r>
          </a:p>
        </p:txBody>
      </p:sp>
    </p:spTree>
    <p:extLst>
      <p:ext uri="{BB962C8B-B14F-4D97-AF65-F5344CB8AC3E}">
        <p14:creationId xmlns:p14="http://schemas.microsoft.com/office/powerpoint/2010/main" val="434128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dirty="0"/>
              <a:t>Advance Care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646" y="2057400"/>
            <a:ext cx="8229600" cy="3429000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sz="3600" dirty="0" smtClean="0"/>
              <a:t>Advance </a:t>
            </a:r>
            <a:r>
              <a:rPr lang="en-US" sz="3600" dirty="0"/>
              <a:t>care planning should end in the creation of an advance care </a:t>
            </a:r>
            <a:r>
              <a:rPr lang="en-US" sz="3600" dirty="0" smtClean="0"/>
              <a:t>directive.</a:t>
            </a:r>
          </a:p>
          <a:p>
            <a:pPr>
              <a:spcAft>
                <a:spcPts val="3600"/>
              </a:spcAft>
            </a:pPr>
            <a:r>
              <a:rPr lang="en-US" sz="3600" dirty="0" smtClean="0"/>
              <a:t>Several </a:t>
            </a:r>
            <a:r>
              <a:rPr lang="en-US" sz="3600" dirty="0"/>
              <a:t>discussions may be </a:t>
            </a:r>
            <a:r>
              <a:rPr lang="en-US" sz="3600" dirty="0" smtClean="0"/>
              <a:t>required.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50776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r>
              <a:rPr lang="en-US" dirty="0"/>
              <a:t>Advance Directives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Decisions about medical care and/or life sustaining treatment </a:t>
            </a:r>
            <a:r>
              <a:rPr lang="en-US" sz="4000" dirty="0" smtClean="0"/>
              <a:t>should:</a:t>
            </a:r>
            <a:endParaRPr lang="en-US" sz="4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Involve ongoing discussions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Have </a:t>
            </a:r>
            <a:r>
              <a:rPr lang="en-US" sz="3600" dirty="0" err="1"/>
              <a:t>PLwD</a:t>
            </a:r>
            <a:r>
              <a:rPr lang="en-US" sz="3600" dirty="0"/>
              <a:t> at the center of </a:t>
            </a:r>
            <a:r>
              <a:rPr lang="en-US" sz="3600" dirty="0" smtClean="0"/>
              <a:t>decision-making </a:t>
            </a:r>
            <a:endParaRPr lang="en-US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dirty="0"/>
              <a:t>Result in a health care </a:t>
            </a:r>
            <a:r>
              <a:rPr lang="en-US" sz="3600" dirty="0" smtClean="0"/>
              <a:t>proxy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99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dirty="0"/>
              <a:t>Hospital Discharge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58140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Many care decisions occur at </a:t>
            </a:r>
            <a:r>
              <a:rPr lang="en-US" sz="3600" dirty="0" smtClean="0"/>
              <a:t>discharge.</a:t>
            </a:r>
            <a:endParaRPr lang="en-US" sz="3600" dirty="0"/>
          </a:p>
          <a:p>
            <a:r>
              <a:rPr lang="en-US" sz="3600" dirty="0"/>
              <a:t>Ensure that the PLwD has an </a:t>
            </a:r>
            <a:r>
              <a:rPr lang="en-US" sz="3600" dirty="0" smtClean="0"/>
              <a:t>advocate. </a:t>
            </a:r>
            <a:endParaRPr lang="en-US" sz="3600" dirty="0"/>
          </a:p>
          <a:p>
            <a:r>
              <a:rPr lang="en-US" sz="3600" dirty="0"/>
              <a:t>Advocates need knowledge of values and preferences of the </a:t>
            </a:r>
            <a:r>
              <a:rPr lang="en-US" sz="3600" dirty="0" smtClean="0"/>
              <a:t>PLwD.</a:t>
            </a:r>
          </a:p>
          <a:p>
            <a:r>
              <a:rPr lang="en-US" sz="3600" dirty="0"/>
              <a:t>Advocates need knowledge of available community </a:t>
            </a:r>
            <a:r>
              <a:rPr lang="en-US" sz="3600" dirty="0" smtClean="0"/>
              <a:t>resources.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33602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2-Step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300" dirty="0" smtClean="0"/>
              <a:t>FIRST</a:t>
            </a:r>
            <a:endParaRPr lang="en-US" sz="4300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Deciding what type of care is most likely to achieve the prime goal(s</a:t>
            </a:r>
            <a:r>
              <a:rPr lang="en-US" dirty="0" smtClean="0"/>
              <a:t>) and is available and affordable.</a:t>
            </a:r>
            <a:endParaRPr lang="en-US" dirty="0"/>
          </a:p>
          <a:p>
            <a:pPr marL="0" indent="0" algn="ctr">
              <a:buNone/>
            </a:pPr>
            <a:r>
              <a:rPr lang="en-US" sz="4300" dirty="0" smtClean="0"/>
              <a:t>THEN</a:t>
            </a:r>
            <a:endParaRPr lang="en-US" sz="4300" dirty="0"/>
          </a:p>
          <a:p>
            <a:pPr marL="385763" indent="-385763">
              <a:spcAft>
                <a:spcPts val="3200"/>
              </a:spcAft>
              <a:buFont typeface="+mj-lt"/>
              <a:buAutoNum type="arabicPeriod" startAt="2"/>
            </a:pPr>
            <a:r>
              <a:rPr lang="en-US" dirty="0" smtClean="0"/>
              <a:t>Make a decision about which vendor will </a:t>
            </a:r>
            <a:r>
              <a:rPr lang="en-US" dirty="0"/>
              <a:t>provide the desired </a:t>
            </a:r>
            <a:r>
              <a:rPr lang="en-US" dirty="0" smtClean="0"/>
              <a:t>service.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criteria for each step are </a:t>
            </a:r>
            <a:r>
              <a:rPr lang="en-US" dirty="0" smtClean="0"/>
              <a:t>different.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361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Step 1: How Providers Can Address Best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3500" dirty="0" smtClean="0"/>
              <a:t>What </a:t>
            </a:r>
            <a:r>
              <a:rPr lang="en-US" sz="3500" dirty="0"/>
              <a:t>are realistic goals of care?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What care options are available?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Which options achieve desired outcomes 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/>
              <a:t>What costs are involved in each option?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prstClr val="black"/>
                </a:solidFill>
              </a:rPr>
              <a:t>Where is care currently being provided?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prstClr val="black"/>
                </a:solidFill>
              </a:rPr>
              <a:t>Are cultural values of care addressed</a:t>
            </a:r>
            <a:r>
              <a:rPr lang="en-US" sz="3500" dirty="0" smtClean="0">
                <a:solidFill>
                  <a:prstClr val="black"/>
                </a:solidFill>
              </a:rPr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5626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Risk Aversion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Tolerance </a:t>
            </a:r>
            <a:r>
              <a:rPr lang="en-US" sz="3600" dirty="0"/>
              <a:t>for risk affects decisions</a:t>
            </a:r>
          </a:p>
          <a:p>
            <a:r>
              <a:rPr lang="en-US" sz="3600" dirty="0"/>
              <a:t>Risk Aversion Assessment Tool</a:t>
            </a:r>
          </a:p>
          <a:p>
            <a:r>
              <a:rPr lang="en-US" sz="3600" dirty="0"/>
              <a:t>Knowledge of the answers will inform </a:t>
            </a:r>
            <a:r>
              <a:rPr lang="en-US" sz="3600" dirty="0" smtClean="0"/>
              <a:t>decision-making.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72229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Aversion Assessment Tool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 descr="Table listing risk aversion assessment questions, expecting a Yes or No answer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710744"/>
              </p:ext>
            </p:extLst>
          </p:nvPr>
        </p:nvGraphicFramePr>
        <p:xfrm>
          <a:off x="457200" y="1356360"/>
          <a:ext cx="8229601" cy="4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197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0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400" b="1" kern="1000" dirty="0" smtClean="0">
                          <a:effectLst/>
                          <a:latin typeface="+mj-lt"/>
                          <a:ea typeface="Segoe UI Historic" panose="020B0502040204020203" pitchFamily="34" charset="0"/>
                          <a:cs typeface="Segoe UI Historic" panose="020B0502040204020203" pitchFamily="34" charset="0"/>
                        </a:rPr>
                        <a:t>Assessment Question</a:t>
                      </a:r>
                      <a:endParaRPr lang="en-US" sz="1400" b="1" kern="1000" dirty="0">
                        <a:effectLst/>
                        <a:latin typeface="+mj-lt"/>
                        <a:ea typeface="Segoe UI Historic" panose="020B0502040204020203" pitchFamily="34" charset="0"/>
                        <a:cs typeface="Segoe UI Historic" panose="020B0502040204020203" pitchFamily="34" charset="0"/>
                      </a:endParaRPr>
                    </a:p>
                  </a:txBody>
                  <a:tcPr marL="53671" marR="53671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400" b="1" kern="100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 Yes</a:t>
                      </a:r>
                      <a:endParaRPr lang="en-US" sz="1400" b="1" kern="10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3671" marR="53671" marT="0" marB="0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2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sz="1400" b="1" kern="1000" dirty="0">
                          <a:effectLst/>
                          <a:latin typeface="+mj-lt"/>
                          <a:ea typeface="Calibri" panose="020F0502020204030204" pitchFamily="34" charset="0"/>
                        </a:rPr>
                        <a:t>No</a:t>
                      </a:r>
                      <a:endParaRPr lang="en-US" sz="1400" b="1" kern="1000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53671" marR="53671" marT="0" marB="0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1.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Persons living with dementia need special protections to keep them safe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2.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Persons living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dementia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be allowed to take risks just like everyone else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3.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Persons living with dementia need special treatment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dirty="0"/>
                        <a:t>4.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would be worth limiting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freedom 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persons living with dementia to keep them safe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I would feel terrible if something bad happened to a </a:t>
                      </a:r>
                      <a:r>
                        <a:rPr lang="en-US" sz="1400" dirty="0"/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 living with dementia because I did not do enough to assure his/her safety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Everyone has the right to take risks as long as they know what they are getting into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I would prefer a safer environment for persons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living with dementia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even if it meant restricting the things they could do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Choice and control of one’s life are very important for </a:t>
                      </a:r>
                      <a:r>
                        <a:rPr lang="en-US" sz="1400" dirty="0"/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persons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living with dementia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Accidents can happen even if you take precautions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Fear of having an accident should not keep persons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living with dementia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doing what they want</a:t>
                      </a:r>
                      <a:endParaRPr lang="en-US" sz="14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/>
                          <a:cs typeface="Calibri"/>
                        </a:rPr>
                        <a:t>□</a:t>
                      </a:r>
                      <a:endParaRPr lang="en-US" sz="2000" dirty="0"/>
                    </a:p>
                  </a:txBody>
                  <a:tcPr marL="71562" marR="71562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228600" y="6017919"/>
            <a:ext cx="8229600" cy="3810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Modified from Kane and Ouellette, 2011 </a:t>
            </a:r>
            <a:r>
              <a:rPr lang="en-US" sz="1800" i="1" dirty="0"/>
              <a:t>The Good </a:t>
            </a:r>
            <a:r>
              <a:rPr lang="en-US" sz="1800" i="1" dirty="0" smtClean="0"/>
              <a:t>Caregiver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6753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Do </a:t>
            </a:r>
            <a:r>
              <a:rPr lang="en-US" sz="4900" dirty="0"/>
              <a:t>You Feel Comfortable Raising Issues Around Risk Aversion</a:t>
            </a:r>
            <a:r>
              <a:rPr lang="en-US" sz="4900" dirty="0" smtClean="0"/>
              <a:t>?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dirty="0"/>
              <a:t>Scenario: </a:t>
            </a:r>
            <a:r>
              <a:rPr lang="en-US" sz="3600" i="1" dirty="0"/>
              <a:t>You are convening a family meeting to plan care for an </a:t>
            </a:r>
            <a:r>
              <a:rPr lang="en-US" sz="3600" i="1" dirty="0" smtClean="0"/>
              <a:t>87-year-old </a:t>
            </a:r>
            <a:r>
              <a:rPr lang="en-US" sz="3600" i="1" dirty="0"/>
              <a:t>man with moderate dementia. </a:t>
            </a:r>
            <a:r>
              <a:rPr lang="en-US" sz="3600" i="1" dirty="0" smtClean="0"/>
              <a:t>There </a:t>
            </a:r>
            <a:r>
              <a:rPr lang="en-US" sz="3600" i="1" dirty="0"/>
              <a:t>is clear disagreement about risk tolerance. </a:t>
            </a:r>
            <a:r>
              <a:rPr lang="en-US" sz="3600" i="1" dirty="0" smtClean="0"/>
              <a:t>The </a:t>
            </a:r>
            <a:r>
              <a:rPr lang="en-US" sz="3600" i="1" dirty="0" err="1"/>
              <a:t>PLwD</a:t>
            </a:r>
            <a:r>
              <a:rPr lang="en-US" sz="3600" i="1" dirty="0"/>
              <a:t> wants to stay home even if it means he may fall or cause an accident. </a:t>
            </a:r>
            <a:r>
              <a:rPr lang="en-US" sz="3600" i="1" dirty="0" smtClean="0"/>
              <a:t>One </a:t>
            </a:r>
            <a:r>
              <a:rPr lang="en-US" sz="3600" i="1" dirty="0"/>
              <a:t>son agrees; one daughter disagrees strongly and wants him safe at all costs</a:t>
            </a:r>
            <a:r>
              <a:rPr lang="en-US" sz="3600" i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187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to Risk Aversion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Acknowledge the </a:t>
            </a:r>
            <a:r>
              <a:rPr lang="en-US" sz="3600" dirty="0" smtClean="0"/>
              <a:t>conflict.</a:t>
            </a:r>
            <a:endParaRPr lang="en-US" sz="3600" dirty="0"/>
          </a:p>
          <a:p>
            <a:r>
              <a:rPr lang="en-US" sz="3600" dirty="0"/>
              <a:t>Have everyone fill out the risk aversion </a:t>
            </a:r>
            <a:r>
              <a:rPr lang="en-US" sz="3600" dirty="0" smtClean="0"/>
              <a:t>form.</a:t>
            </a:r>
            <a:endParaRPr lang="en-US" sz="3600" dirty="0"/>
          </a:p>
          <a:p>
            <a:r>
              <a:rPr lang="en-US" sz="3600" dirty="0"/>
              <a:t>Discuss areas of </a:t>
            </a:r>
            <a:r>
              <a:rPr lang="en-US" sz="3600" dirty="0" smtClean="0"/>
              <a:t>agreement.</a:t>
            </a:r>
            <a:endParaRPr lang="en-US" sz="3600" dirty="0"/>
          </a:p>
          <a:p>
            <a:r>
              <a:rPr lang="en-US" sz="3600" dirty="0"/>
              <a:t>Have each acknowledge the other’s </a:t>
            </a:r>
            <a:r>
              <a:rPr lang="en-US" sz="3600" dirty="0" smtClean="0"/>
              <a:t>opinion. </a:t>
            </a:r>
            <a:endParaRPr lang="en-US" sz="3600" dirty="0"/>
          </a:p>
          <a:p>
            <a:r>
              <a:rPr lang="en-US" sz="3600" dirty="0"/>
              <a:t>Be an advocate for the </a:t>
            </a:r>
            <a:r>
              <a:rPr lang="en-US" sz="3600" dirty="0" smtClean="0"/>
              <a:t>PLwD.</a:t>
            </a:r>
            <a:endParaRPr lang="en-US" sz="3600" dirty="0"/>
          </a:p>
          <a:p>
            <a:r>
              <a:rPr lang="en-US" sz="3600" dirty="0"/>
              <a:t>Highlight the caregiver’s </a:t>
            </a:r>
            <a:r>
              <a:rPr lang="en-US" sz="3600" dirty="0" smtClean="0"/>
              <a:t>concerns.</a:t>
            </a:r>
          </a:p>
          <a:p>
            <a:r>
              <a:rPr lang="en-US" sz="3600" dirty="0"/>
              <a:t>Identify </a:t>
            </a:r>
            <a:r>
              <a:rPr lang="en-US" sz="3600" dirty="0" smtClean="0"/>
              <a:t>solutions </a:t>
            </a:r>
            <a:r>
              <a:rPr lang="en-US" sz="3600" dirty="0"/>
              <a:t>all parties </a:t>
            </a:r>
            <a:r>
              <a:rPr lang="en-US" sz="3600" dirty="0" smtClean="0"/>
              <a:t>agree </a:t>
            </a:r>
            <a:r>
              <a:rPr lang="en-US" sz="3600" dirty="0"/>
              <a:t>to try and outline possible next steps in the event the solution is not successful.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28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en-US" dirty="0"/>
              <a:t>Step 2: Issues Providers Can Discuss about Changing Level of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62" y="2286000"/>
            <a:ext cx="8229600" cy="373380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What type of care is needed? </a:t>
            </a:r>
            <a:endParaRPr lang="en-US" dirty="0" smtClean="0"/>
          </a:p>
          <a:p>
            <a:pPr lvl="0"/>
            <a:r>
              <a:rPr lang="en-US" dirty="0" smtClean="0"/>
              <a:t>Where </a:t>
            </a:r>
            <a:r>
              <a:rPr lang="en-US" dirty="0"/>
              <a:t>will the care take place? </a:t>
            </a:r>
            <a:r>
              <a:rPr lang="en-US" dirty="0">
                <a:solidFill>
                  <a:prstClr val="black"/>
                </a:solidFill>
              </a:rPr>
              <a:t> </a:t>
            </a:r>
            <a:endParaRPr lang="en-US" dirty="0"/>
          </a:p>
          <a:p>
            <a:pPr lvl="0"/>
            <a:r>
              <a:rPr lang="en-US" dirty="0"/>
              <a:t>How much dementia training does staff have? </a:t>
            </a:r>
          </a:p>
          <a:p>
            <a:pPr lvl="0"/>
            <a:r>
              <a:rPr lang="en-US" dirty="0"/>
              <a:t>How well do they work with </a:t>
            </a:r>
            <a:r>
              <a:rPr lang="en-US" dirty="0" smtClean="0"/>
              <a:t>interested parties? </a:t>
            </a:r>
            <a:r>
              <a:rPr lang="en-US" dirty="0"/>
              <a:t> </a:t>
            </a:r>
          </a:p>
          <a:p>
            <a:pPr lvl="0"/>
            <a:r>
              <a:rPr lang="en-US" dirty="0"/>
              <a:t>What does it cost? </a:t>
            </a:r>
          </a:p>
        </p:txBody>
      </p:sp>
    </p:spTree>
    <p:extLst>
      <p:ext uri="{BB962C8B-B14F-4D97-AF65-F5344CB8AC3E}">
        <p14:creationId xmlns:p14="http://schemas.microsoft.com/office/powerpoint/2010/main" val="273571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Range of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3200"/>
              </a:spcAft>
              <a:buNone/>
            </a:pPr>
            <a:r>
              <a:rPr lang="en-US" sz="4000" dirty="0"/>
              <a:t>Decisions to be made include</a:t>
            </a:r>
            <a:r>
              <a:rPr lang="en-US" sz="4000" dirty="0" smtClean="0"/>
              <a:t>:</a:t>
            </a:r>
            <a:endParaRPr 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/>
              <a:t>Addressing changing needs of dementia care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/>
              <a:t>Crisis </a:t>
            </a:r>
            <a:r>
              <a:rPr lang="en-US" sz="3600" dirty="0" smtClean="0"/>
              <a:t>management</a:t>
            </a:r>
            <a:endParaRPr lang="en-US" sz="3600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/>
              <a:t>Treating acute and chronic illnesses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600" dirty="0"/>
              <a:t>Plans and preferences for end-of-life care</a:t>
            </a:r>
          </a:p>
        </p:txBody>
      </p:sp>
    </p:spTree>
    <p:extLst>
      <p:ext uri="{BB962C8B-B14F-4D97-AF65-F5344CB8AC3E}">
        <p14:creationId xmlns:p14="http://schemas.microsoft.com/office/powerpoint/2010/main" val="3090648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r>
              <a:rPr lang="en-US" dirty="0"/>
              <a:t>Why Discharge Planning </a:t>
            </a:r>
            <a:br>
              <a:rPr lang="en-US" dirty="0"/>
            </a:br>
            <a:r>
              <a:rPr lang="en-US" dirty="0"/>
              <a:t>Takes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733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Each of these steps takes </a:t>
            </a:r>
            <a:r>
              <a:rPr lang="en-US" sz="4000" dirty="0" smtClean="0"/>
              <a:t>time.</a:t>
            </a:r>
            <a:endParaRPr lang="en-US" sz="4000" dirty="0"/>
          </a:p>
          <a:p>
            <a:r>
              <a:rPr lang="en-US" sz="3600" dirty="0"/>
              <a:t>Determining the overarching goal </a:t>
            </a:r>
          </a:p>
          <a:p>
            <a:r>
              <a:rPr lang="en-US" sz="3600" dirty="0"/>
              <a:t>Identifying the best type of care</a:t>
            </a:r>
          </a:p>
          <a:p>
            <a:r>
              <a:rPr lang="en-US" sz="3600" dirty="0"/>
              <a:t>Identifying the best </a:t>
            </a:r>
            <a:r>
              <a:rPr lang="en-US" sz="3600" dirty="0" smtClean="0"/>
              <a:t>vendor</a:t>
            </a:r>
          </a:p>
          <a:p>
            <a:r>
              <a:rPr lang="en-US" sz="3600" dirty="0"/>
              <a:t>Identifying the costs of each vendor</a:t>
            </a:r>
          </a:p>
          <a:p>
            <a:r>
              <a:rPr lang="en-US" sz="3600" dirty="0"/>
              <a:t>Visiting potential </a:t>
            </a:r>
            <a:r>
              <a:rPr lang="en-US" sz="3600" dirty="0" smtClean="0"/>
              <a:t>vendors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083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 Affecting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Resources for legal issues and finding a care site: </a:t>
            </a:r>
            <a:r>
              <a:rPr lang="en-US" dirty="0">
                <a:hlinkClick r:id="rId3"/>
              </a:rPr>
              <a:t>National Institute on Aging resources on Alzheimer's </a:t>
            </a:r>
            <a:r>
              <a:rPr lang="en-US" dirty="0" smtClean="0">
                <a:hlinkClick r:id="rId3"/>
              </a:rPr>
              <a:t>Disease (</a:t>
            </a:r>
            <a:r>
              <a:rPr lang="en-US" u="sng" dirty="0" smtClean="0">
                <a:hlinkClick r:id="rId3"/>
              </a:rPr>
              <a:t>https</a:t>
            </a:r>
            <a:r>
              <a:rPr lang="en-US" u="sng" dirty="0">
                <a:hlinkClick r:id="rId3"/>
              </a:rPr>
              <a:t>://</a:t>
            </a:r>
            <a:r>
              <a:rPr lang="en-US" u="sng" dirty="0" smtClean="0">
                <a:hlinkClick r:id="rId3"/>
              </a:rPr>
              <a:t>www.nia.nih.gov/alzheimers/publication/legal-and-financial-planning-people-alzheimers-disease-fact-sheet)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>
                <a:hlinkClick r:id="rId4"/>
              </a:rPr>
              <a:t>Eldercare Locator (http://</a:t>
            </a:r>
            <a:r>
              <a:rPr lang="en-US" u="sng" dirty="0" smtClean="0">
                <a:hlinkClick r:id="rId4"/>
              </a:rPr>
              <a:t>www.eldercare.gov</a:t>
            </a:r>
            <a:r>
              <a:rPr lang="en-US" dirty="0" smtClean="0">
                <a:hlinkClick r:id="rId4"/>
              </a:rPr>
              <a:t>)</a:t>
            </a:r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information for making decisions/planning on choosing a care </a:t>
            </a:r>
            <a:r>
              <a:rPr lang="en-US" dirty="0" smtClean="0"/>
              <a:t>setting: </a:t>
            </a:r>
            <a:r>
              <a:rPr lang="en-CA" dirty="0" smtClean="0">
                <a:hlinkClick r:id="rId5"/>
              </a:rPr>
              <a:t>Your </a:t>
            </a:r>
            <a:r>
              <a:rPr lang="en-CA" dirty="0">
                <a:hlinkClick r:id="rId5"/>
              </a:rPr>
              <a:t>Easy-to-Use Guide from the National Institute on </a:t>
            </a:r>
            <a:r>
              <a:rPr lang="en-CA" dirty="0" smtClean="0">
                <a:hlinkClick r:id="rId5"/>
              </a:rPr>
              <a:t>Aging (</a:t>
            </a:r>
            <a:r>
              <a:rPr lang="en-US" u="sng" dirty="0" smtClean="0">
                <a:hlinkClick r:id="rId5"/>
              </a:rPr>
              <a:t>https</a:t>
            </a:r>
            <a:r>
              <a:rPr lang="en-US" u="sng" dirty="0">
                <a:hlinkClick r:id="rId5"/>
              </a:rPr>
              <a:t>://</a:t>
            </a:r>
            <a:r>
              <a:rPr lang="en-US" u="sng" dirty="0" smtClean="0">
                <a:hlinkClick r:id="rId5"/>
              </a:rPr>
              <a:t>www.nia.nih.gov/alzheimers/publication/when-you-need-help/finding-right-place-person-ad)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1489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More Care is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3600"/>
              </a:spcAft>
            </a:pPr>
            <a:r>
              <a:rPr lang="en-US" sz="3600" dirty="0" smtClean="0"/>
              <a:t>Is </a:t>
            </a:r>
            <a:r>
              <a:rPr lang="en-US" sz="3600" dirty="0"/>
              <a:t>it time to introduce palliative care and/or  hospice care</a:t>
            </a:r>
            <a:r>
              <a:rPr lang="en-US" sz="3600" dirty="0" smtClean="0"/>
              <a:t>?</a:t>
            </a:r>
          </a:p>
          <a:p>
            <a:pPr>
              <a:spcAft>
                <a:spcPts val="3600"/>
              </a:spcAft>
            </a:pPr>
            <a:r>
              <a:rPr lang="en-US" sz="3600" dirty="0" smtClean="0"/>
              <a:t>Multiple </a:t>
            </a:r>
            <a:r>
              <a:rPr lang="en-US" sz="3600" dirty="0"/>
              <a:t>discussions may be necessary to distinguish these two types of </a:t>
            </a:r>
            <a:r>
              <a:rPr lang="en-US" sz="3600" dirty="0" smtClean="0"/>
              <a:t>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6408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dirty="0"/>
              <a:t>Palliative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62" y="2286000"/>
            <a:ext cx="8229600" cy="3429000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sz="3600" dirty="0"/>
              <a:t>Palliative care allows more supportive services without eliminating current </a:t>
            </a:r>
            <a:r>
              <a:rPr lang="en-US" sz="3600" dirty="0" smtClean="0"/>
              <a:t>care.</a:t>
            </a:r>
            <a:endParaRPr lang="en-US" sz="3600" dirty="0"/>
          </a:p>
          <a:p>
            <a:pPr>
              <a:spcAft>
                <a:spcPts val="3600"/>
              </a:spcAft>
            </a:pPr>
            <a:r>
              <a:rPr lang="en-US" sz="3600" dirty="0" smtClean="0"/>
              <a:t>This </a:t>
            </a:r>
            <a:r>
              <a:rPr lang="en-US" sz="3600" dirty="0"/>
              <a:t>is consistent with good dementia </a:t>
            </a:r>
            <a:r>
              <a:rPr lang="en-US" sz="3600" dirty="0" smtClean="0"/>
              <a:t>care.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61235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r>
              <a:rPr lang="en-US" dirty="0"/>
              <a:t>Hospice Care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733800"/>
          </a:xfrm>
        </p:spPr>
        <p:txBody>
          <a:bodyPr>
            <a:normAutofit/>
          </a:bodyPr>
          <a:lstStyle/>
          <a:p>
            <a:pPr>
              <a:spcAft>
                <a:spcPts val="3600"/>
              </a:spcAft>
            </a:pPr>
            <a:r>
              <a:rPr lang="en-US" sz="3600" dirty="0"/>
              <a:t>Hospice care is a Medicare benefit that may be appropriate in the late stage of </a:t>
            </a:r>
            <a:r>
              <a:rPr lang="en-US" sz="3600" dirty="0" smtClean="0"/>
              <a:t>dementia.</a:t>
            </a:r>
            <a:endParaRPr lang="en-US" sz="3600" dirty="0"/>
          </a:p>
          <a:p>
            <a:pPr>
              <a:spcAft>
                <a:spcPts val="3600"/>
              </a:spcAft>
            </a:pPr>
            <a:r>
              <a:rPr lang="en-US" sz="3600" dirty="0"/>
              <a:t>Dementia is a qualifying condition for </a:t>
            </a:r>
            <a:r>
              <a:rPr lang="en-US" sz="3600" dirty="0" smtClean="0"/>
              <a:t>hospice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9529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and Conclusions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Shared </a:t>
            </a:r>
            <a:r>
              <a:rPr lang="en-US" sz="3600" dirty="0" smtClean="0"/>
              <a:t>decision-making </a:t>
            </a:r>
            <a:r>
              <a:rPr lang="en-US" sz="3600" dirty="0"/>
              <a:t>is important but </a:t>
            </a:r>
            <a:r>
              <a:rPr lang="en-US" sz="3600" dirty="0" smtClean="0"/>
              <a:t>hard.</a:t>
            </a:r>
            <a:endParaRPr lang="en-US" sz="3600" dirty="0"/>
          </a:p>
          <a:p>
            <a:r>
              <a:rPr lang="en-US" sz="3600" dirty="0"/>
              <a:t>Help </a:t>
            </a:r>
            <a:r>
              <a:rPr lang="en-US" sz="3600" dirty="0" smtClean="0"/>
              <a:t>families, partners, caregivers </a:t>
            </a:r>
            <a:r>
              <a:rPr lang="en-US" sz="3600" dirty="0"/>
              <a:t>and PLwD make thoughtful </a:t>
            </a:r>
            <a:r>
              <a:rPr lang="en-US" sz="3600" dirty="0" smtClean="0"/>
              <a:t>decisions.</a:t>
            </a:r>
            <a:endParaRPr lang="en-US" sz="3600" dirty="0"/>
          </a:p>
          <a:p>
            <a:r>
              <a:rPr lang="en-US" sz="3600" dirty="0"/>
              <a:t>Present questions in terms of quality of life </a:t>
            </a:r>
            <a:r>
              <a:rPr lang="en-US" sz="3600" dirty="0" smtClean="0"/>
              <a:t>goals.</a:t>
            </a:r>
            <a:endParaRPr lang="en-US" sz="3600" dirty="0"/>
          </a:p>
          <a:p>
            <a:r>
              <a:rPr lang="en-US" sz="3600" dirty="0"/>
              <a:t>Use a structured </a:t>
            </a:r>
            <a:r>
              <a:rPr lang="en-US" sz="3600" dirty="0" smtClean="0"/>
              <a:t>approach.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66593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Kane, R.L. and Ouellette, J. 2011. The Good Caregiver; New York: Penguin Books</a:t>
            </a:r>
          </a:p>
          <a:p>
            <a:r>
              <a:rPr lang="en-US" dirty="0">
                <a:hlinkClick r:id="rId3"/>
              </a:rPr>
              <a:t>National Institute on Aging resources on Alzheimer's Disease (</a:t>
            </a:r>
            <a:r>
              <a:rPr lang="en-US" u="sng" dirty="0">
                <a:hlinkClick r:id="rId3"/>
              </a:rPr>
              <a:t>https://www.nia.nih.gov/alzheimers/publication/legal-and-financial-planning-people-alzheimers-disease-fact-sheet</a:t>
            </a:r>
            <a:r>
              <a:rPr lang="en-US" u="sng" dirty="0" smtClean="0">
                <a:hlinkClick r:id="rId3"/>
              </a:rPr>
              <a:t>)</a:t>
            </a:r>
            <a:endParaRPr lang="en-US" dirty="0"/>
          </a:p>
          <a:p>
            <a:r>
              <a:rPr lang="en-US" u="sng" dirty="0" smtClean="0">
                <a:hlinkClick r:id="rId4"/>
              </a:rPr>
              <a:t>Eldercare Locator (http</a:t>
            </a:r>
            <a:r>
              <a:rPr lang="en-US" u="sng" dirty="0">
                <a:hlinkClick r:id="rId4"/>
              </a:rPr>
              <a:t>://</a:t>
            </a:r>
            <a:r>
              <a:rPr lang="en-US" u="sng" dirty="0" smtClean="0">
                <a:hlinkClick r:id="rId4"/>
              </a:rPr>
              <a:t>www.eldercare.gov/Eldercare.NET/Public/Index.aspx</a:t>
            </a:r>
            <a:r>
              <a:rPr lang="en-US" u="sng" dirty="0" smtClean="0"/>
              <a:t>)</a:t>
            </a:r>
            <a:endParaRPr lang="en-US" u="sng" dirty="0"/>
          </a:p>
          <a:p>
            <a:r>
              <a:rPr lang="en-CA" dirty="0">
                <a:hlinkClick r:id="rId5"/>
              </a:rPr>
              <a:t>Your Easy-to-Use Guide from the National Institute on Aging (</a:t>
            </a:r>
            <a:r>
              <a:rPr lang="en-US" u="sng" dirty="0">
                <a:hlinkClick r:id="rId5"/>
              </a:rPr>
              <a:t>https://www.nia.nih.gov/alzheimers/publication/when-you-need-help/finding-right-place-person-ad</a:t>
            </a:r>
            <a:r>
              <a:rPr lang="en-US" u="sng" dirty="0" smtClean="0">
                <a:hlinkClick r:id="rId5"/>
              </a:rPr>
              <a:t>)</a:t>
            </a:r>
            <a:endParaRPr lang="en-US" dirty="0"/>
          </a:p>
          <a:p>
            <a:pPr lvl="0"/>
            <a:r>
              <a:rPr lang="en-CA" u="sng" dirty="0">
                <a:hlinkClick r:id="rId6"/>
              </a:rPr>
              <a:t>Advance Care Planning: Tips from the National Institute on </a:t>
            </a:r>
            <a:r>
              <a:rPr lang="en-CA" u="sng" dirty="0" smtClean="0">
                <a:hlinkClick r:id="rId6"/>
              </a:rPr>
              <a:t>Aging (</a:t>
            </a:r>
            <a:r>
              <a:rPr lang="en-US" u="sng" dirty="0" smtClean="0">
                <a:hlinkClick r:id="rId6"/>
              </a:rPr>
              <a:t>https://www.nia.nih.gov/health/publication/advance-care-planning</a:t>
            </a:r>
            <a:r>
              <a:rPr lang="en-US" u="sng" dirty="0">
                <a:hlinkClick r:id="rId6"/>
              </a:rPr>
              <a:t>)</a:t>
            </a:r>
            <a:endParaRPr lang="en-US" dirty="0" smtClean="0"/>
          </a:p>
          <a:p>
            <a:pPr lvl="0"/>
            <a:r>
              <a:rPr lang="en-CA" u="sng" dirty="0">
                <a:hlinkClick r:id="rId7"/>
              </a:rPr>
              <a:t>End of Life: Helping with Comfort and </a:t>
            </a:r>
            <a:r>
              <a:rPr lang="en-CA" u="sng" dirty="0" smtClean="0">
                <a:hlinkClick r:id="rId7"/>
              </a:rPr>
              <a:t>Care (</a:t>
            </a:r>
            <a:r>
              <a:rPr lang="en-US" u="sng" dirty="0" smtClean="0">
                <a:hlinkClick r:id="rId7"/>
              </a:rPr>
              <a:t>https</a:t>
            </a:r>
            <a:r>
              <a:rPr lang="en-US" u="sng" dirty="0">
                <a:hlinkClick r:id="rId7"/>
              </a:rPr>
              <a:t>://</a:t>
            </a:r>
            <a:r>
              <a:rPr lang="en-US" u="sng" dirty="0" smtClean="0">
                <a:hlinkClick r:id="rId7"/>
              </a:rPr>
              <a:t>www.nia.nih.gov/health/publication/end-life-helping-comfort-and-care/introduction)</a:t>
            </a:r>
            <a:r>
              <a:rPr lang="en-US" u="sng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92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Resources/Link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hlinkClick r:id="rId3"/>
              </a:rPr>
              <a:t>HRSA Connect Solutions https</a:t>
            </a:r>
            <a:r>
              <a:rPr lang="en-US" dirty="0">
                <a:hlinkClick r:id="rId3"/>
              </a:rPr>
              <a:t>://hrsa.connectsolutions.com/p1feferkbbc/</a:t>
            </a:r>
            <a:endParaRPr lang="en-US" dirty="0"/>
          </a:p>
          <a:p>
            <a:pPr marL="0" indent="0">
              <a:spcBef>
                <a:spcPts val="3200"/>
              </a:spcBef>
              <a:buNone/>
            </a:pPr>
            <a:r>
              <a:rPr lang="en-US" dirty="0" smtClean="0"/>
              <a:t>Alzheimer's </a:t>
            </a:r>
            <a:r>
              <a:rPr lang="en-US" dirty="0"/>
              <a:t>Association resources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hlinkClick r:id="rId4"/>
              </a:rPr>
              <a:t>Hospice Care for Alzheimer's</a:t>
            </a:r>
          </a:p>
          <a:p>
            <a:pPr lvl="2"/>
            <a:r>
              <a:rPr lang="en-US" dirty="0" smtClean="0">
                <a:hlinkClick r:id="rId4"/>
              </a:rPr>
              <a:t>http://www.alz.org/care/alzheimers-dementia-hospice.asp</a:t>
            </a:r>
            <a:r>
              <a:rPr lang="en-US" dirty="0" smtClean="0"/>
              <a:t> 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hlinkClick r:id="rId5"/>
              </a:rPr>
              <a:t>Planning Ahead</a:t>
            </a:r>
          </a:p>
          <a:p>
            <a:pPr lvl="2"/>
            <a:r>
              <a:rPr lang="en-US" dirty="0">
                <a:hlinkClick r:id="rId5"/>
              </a:rPr>
              <a:t>http://alz.org/care/alzheimers-dementia-planning-ahead.asp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472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Principles for Shared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sz="3600" dirty="0"/>
              <a:t>Discussions between the person living with dementia (</a:t>
            </a:r>
            <a:r>
              <a:rPr lang="en-US" sz="3600" dirty="0" err="1"/>
              <a:t>PLwD</a:t>
            </a:r>
            <a:r>
              <a:rPr lang="en-US" sz="3600" dirty="0"/>
              <a:t>), </a:t>
            </a:r>
            <a:r>
              <a:rPr lang="en-US" sz="3600" dirty="0" smtClean="0"/>
              <a:t>partners, caregivers</a:t>
            </a:r>
            <a:r>
              <a:rPr lang="en-US" sz="3600" dirty="0"/>
              <a:t>, family members, and members of the health care </a:t>
            </a:r>
            <a:r>
              <a:rPr lang="en-US" sz="3600" dirty="0" smtClean="0"/>
              <a:t>team</a:t>
            </a:r>
            <a:endParaRPr lang="en-US" sz="3600" dirty="0"/>
          </a:p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sz="3600" dirty="0"/>
              <a:t>Different cultures may have beliefs about who should participate in this </a:t>
            </a:r>
            <a:r>
              <a:rPr lang="en-US" sz="3600" dirty="0" smtClean="0"/>
              <a:t>decision-making.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9969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Shared </a:t>
            </a:r>
            <a:r>
              <a:rPr lang="en-US" dirty="0" smtClean="0"/>
              <a:t>Decision-Making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A </a:t>
            </a:r>
            <a:r>
              <a:rPr lang="en-US" sz="3600" dirty="0"/>
              <a:t>collaborative process </a:t>
            </a:r>
            <a:r>
              <a:rPr lang="en-US" sz="3600" dirty="0" smtClean="0"/>
              <a:t>that </a:t>
            </a:r>
            <a:r>
              <a:rPr lang="en-US" sz="3600" dirty="0"/>
              <a:t>provides </a:t>
            </a:r>
            <a:r>
              <a:rPr lang="en-US" sz="3600" dirty="0" err="1"/>
              <a:t>PLwDs</a:t>
            </a:r>
            <a:r>
              <a:rPr lang="en-US" sz="3600" dirty="0"/>
              <a:t> with the </a:t>
            </a:r>
            <a:r>
              <a:rPr lang="en-US" sz="3600" dirty="0" smtClean="0"/>
              <a:t>autonomy and support </a:t>
            </a:r>
            <a:r>
              <a:rPr lang="en-US" sz="3600" dirty="0"/>
              <a:t>they need and allows the health care providers to feel confident in the care </a:t>
            </a:r>
            <a:r>
              <a:rPr lang="en-US" sz="3600" dirty="0" smtClean="0"/>
              <a:t>given.</a:t>
            </a:r>
            <a:endParaRPr lang="en-US" sz="3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600" i="1" u="sng" dirty="0" smtClean="0">
                <a:hlinkClick r:id="rId3"/>
              </a:rPr>
              <a:t>Shared Decision-Making http</a:t>
            </a:r>
            <a:r>
              <a:rPr lang="en-US" sz="3600" i="1" u="sng" dirty="0">
                <a:hlinkClick r:id="rId3"/>
              </a:rPr>
              <a:t>://www.informedmedicaldecisions.org/what-is-shared-decision-making/</a:t>
            </a:r>
            <a:r>
              <a:rPr lang="en-US" sz="3600" i="1" dirty="0"/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5670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Healthcare </a:t>
            </a:r>
            <a:r>
              <a:rPr lang="en-US" sz="3600" dirty="0"/>
              <a:t>providers, PLwD, caregivers, </a:t>
            </a:r>
            <a:r>
              <a:rPr lang="en-US" sz="3600" dirty="0" smtClean="0"/>
              <a:t>partners, and </a:t>
            </a:r>
            <a:r>
              <a:rPr lang="en-US" sz="3600" dirty="0"/>
              <a:t>family review the benefits/risks of </a:t>
            </a:r>
            <a:r>
              <a:rPr lang="en-US" sz="3600" dirty="0" smtClean="0"/>
              <a:t>options.</a:t>
            </a:r>
            <a:endParaRPr lang="en-US" sz="3600" dirty="0"/>
          </a:p>
          <a:p>
            <a:r>
              <a:rPr lang="en-US" sz="3600" dirty="0"/>
              <a:t>Health care providers share information about the </a:t>
            </a:r>
            <a:r>
              <a:rPr lang="en-US" sz="3600" dirty="0" smtClean="0"/>
              <a:t>options.</a:t>
            </a:r>
            <a:endParaRPr lang="en-US" sz="3600" dirty="0"/>
          </a:p>
          <a:p>
            <a:pPr lvl="0"/>
            <a:r>
              <a:rPr lang="en-US" sz="3600" dirty="0">
                <a:solidFill>
                  <a:prstClr val="black"/>
                </a:solidFill>
              </a:rPr>
              <a:t>Decision that reflects the best interests of the </a:t>
            </a:r>
            <a:r>
              <a:rPr lang="en-US" sz="3600" dirty="0" err="1">
                <a:solidFill>
                  <a:prstClr val="black"/>
                </a:solidFill>
              </a:rPr>
              <a:t>PLwD</a:t>
            </a:r>
            <a:r>
              <a:rPr lang="en-US" sz="3600" dirty="0">
                <a:solidFill>
                  <a:prstClr val="black"/>
                </a:solidFill>
              </a:rPr>
              <a:t> is </a:t>
            </a:r>
            <a:r>
              <a:rPr lang="en-US" sz="3600" dirty="0" smtClean="0">
                <a:solidFill>
                  <a:prstClr val="black"/>
                </a:solidFill>
              </a:rPr>
              <a:t>made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01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Provider Roles in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Assessor </a:t>
            </a:r>
            <a:r>
              <a:rPr lang="en-US" sz="3600" dirty="0"/>
              <a:t>of decision-making capacity</a:t>
            </a:r>
          </a:p>
          <a:p>
            <a:r>
              <a:rPr lang="en-US" sz="3600" dirty="0"/>
              <a:t>Information source</a:t>
            </a:r>
          </a:p>
          <a:p>
            <a:r>
              <a:rPr lang="en-US" sz="3600" dirty="0"/>
              <a:t>Facilitator</a:t>
            </a:r>
          </a:p>
          <a:p>
            <a:r>
              <a:rPr lang="en-US" sz="3600" dirty="0"/>
              <a:t>Patient </a:t>
            </a:r>
            <a:r>
              <a:rPr lang="en-US" sz="3600" dirty="0" smtClean="0"/>
              <a:t>advocate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40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sz="3600" smtClean="0"/>
              <a:t>Determine </a:t>
            </a:r>
            <a:r>
              <a:rPr lang="en-US" sz="3600" dirty="0"/>
              <a:t>what is </a:t>
            </a:r>
            <a:r>
              <a:rPr lang="en-US" sz="3600" dirty="0" smtClean="0"/>
              <a:t>wanted.</a:t>
            </a:r>
            <a:endParaRPr lang="en-US" sz="36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sz="3600" dirty="0"/>
              <a:t>Determine how to achieve </a:t>
            </a:r>
            <a:r>
              <a:rPr lang="en-US" sz="3600" dirty="0" smtClean="0"/>
              <a:t>it.</a:t>
            </a:r>
            <a:endParaRPr lang="en-US" sz="3600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sz="3600" dirty="0"/>
              <a:t>Reassess decisions as </a:t>
            </a:r>
            <a:r>
              <a:rPr lang="en-US" sz="3600" dirty="0" smtClean="0"/>
              <a:t>needed.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0884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in Shared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Scenario: </a:t>
            </a:r>
            <a:r>
              <a:rPr lang="en-US" sz="3600" i="1" dirty="0"/>
              <a:t>An </a:t>
            </a:r>
            <a:r>
              <a:rPr lang="en-US" sz="3600" i="1" dirty="0" smtClean="0"/>
              <a:t>82-year-old </a:t>
            </a:r>
            <a:r>
              <a:rPr lang="en-US" sz="3600" i="1" dirty="0"/>
              <a:t>female with advanced dementia sustains a hip fracture.  What is the right treatment?</a:t>
            </a:r>
          </a:p>
        </p:txBody>
      </p:sp>
    </p:spTree>
    <p:extLst>
      <p:ext uri="{BB962C8B-B14F-4D97-AF65-F5344CB8AC3E}">
        <p14:creationId xmlns:p14="http://schemas.microsoft.com/office/powerpoint/2010/main" val="1880844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3037</TotalTime>
  <Words>1716</Words>
  <Application>Microsoft Office PowerPoint</Application>
  <PresentationFormat>On-screen Show (4:3)</PresentationFormat>
  <Paragraphs>246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Courier New</vt:lpstr>
      <vt:lpstr>Segoe UI Historic</vt:lpstr>
      <vt:lpstr>Times New Roman</vt:lpstr>
      <vt:lpstr>1_Office Theme</vt:lpstr>
      <vt:lpstr>The Provider’s Role  in Shared Decision-Making with Caregivers, Families, and Persons Living with Dementia</vt:lpstr>
      <vt:lpstr>Learning Objectives</vt:lpstr>
      <vt:lpstr>The Range of Decisions</vt:lpstr>
      <vt:lpstr>Principles for Shared Decision-Making</vt:lpstr>
      <vt:lpstr>What is Shared Decision-Making?</vt:lpstr>
      <vt:lpstr>Shared Decision-Making</vt:lpstr>
      <vt:lpstr>Provider Roles in Decision-Making</vt:lpstr>
      <vt:lpstr>Components of Decision-Making</vt:lpstr>
      <vt:lpstr>Role in Shared Decision-Making</vt:lpstr>
      <vt:lpstr>Response to Your Role in Shared Decision-Making </vt:lpstr>
      <vt:lpstr>Barriers to Active Provider Participation in Decision-Making</vt:lpstr>
      <vt:lpstr>Setting the Agenda</vt:lpstr>
      <vt:lpstr>Identifying the Primary Goal</vt:lpstr>
      <vt:lpstr>Guidelines for Structured Discussions</vt:lpstr>
      <vt:lpstr>Making Treatment Decisions</vt:lpstr>
      <vt:lpstr>Framing Caregiving Questions Effectively</vt:lpstr>
      <vt:lpstr>Response to Framing Caregiving Questions Effectively</vt:lpstr>
      <vt:lpstr>Re-assessing Decisions</vt:lpstr>
      <vt:lpstr>Responding to Changes</vt:lpstr>
      <vt:lpstr>Advance Care Planning</vt:lpstr>
      <vt:lpstr>Advance Directives</vt:lpstr>
      <vt:lpstr>Hospital Discharge Planning</vt:lpstr>
      <vt:lpstr>The 2-Step Process</vt:lpstr>
      <vt:lpstr>Step 1: How Providers Can Address Best Outcomes</vt:lpstr>
      <vt:lpstr>Resolving Risk Aversion</vt:lpstr>
      <vt:lpstr>Risk Aversion Assessment Tool</vt:lpstr>
      <vt:lpstr>Do You Feel Comfortable Raising Issues Around Risk Aversion?</vt:lpstr>
      <vt:lpstr>Response to Risk Aversion Scenario</vt:lpstr>
      <vt:lpstr>Step 2: Issues Providers Can Discuss about Changing Level of Care</vt:lpstr>
      <vt:lpstr>Why Discharge Planning  Takes Time</vt:lpstr>
      <vt:lpstr>Factors Affecting Decisions</vt:lpstr>
      <vt:lpstr>When More Care is Needed</vt:lpstr>
      <vt:lpstr>Palliative Care</vt:lpstr>
      <vt:lpstr>Hospice Care</vt:lpstr>
      <vt:lpstr>Summary and Conclusions </vt:lpstr>
      <vt:lpstr>References</vt:lpstr>
      <vt:lpstr>Video Resources/Link</vt:lpstr>
    </vt:vector>
  </TitlesOfParts>
  <Company>HRSA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Provider’s Role in Shared Decision-Making with Caregivers, Families, and Persons Living with Dementia</dc:title>
  <dc:subject>The Provider’s Role in Shared Decision-Making with Caregivers, Families, and Persons Living with Dementia</dc:subject>
  <dc:creator>Department of Health and Human Services;Health Resources and Services Administration</dc:creator>
  <cp:keywords>Department of Health and Human Services; Health Resources and Services Administration; Shared Decision-Making; Provider’s Role; Persons Living with Dementia; PLwD; Making Treatment Decisions; Hospital Discharge Planning; 2-Step Process; Risk Aversion Assessment Tool; Palliative Care; Hospice Care;</cp:keywords>
  <cp:lastModifiedBy>Blonska, Joanna (HRSA)</cp:lastModifiedBy>
  <cp:revision>171</cp:revision>
  <cp:lastPrinted>2016-02-29T20:42:05Z</cp:lastPrinted>
  <dcterms:created xsi:type="dcterms:W3CDTF">2015-08-24T12:09:41Z</dcterms:created>
  <dcterms:modified xsi:type="dcterms:W3CDTF">2018-04-20T15:43:12Z</dcterms:modified>
</cp:coreProperties>
</file>