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4"/>
  </p:notesMasterIdLst>
  <p:sldIdLst>
    <p:sldId id="257" r:id="rId2"/>
    <p:sldId id="275" r:id="rId3"/>
    <p:sldId id="260" r:id="rId4"/>
    <p:sldId id="284" r:id="rId5"/>
    <p:sldId id="285" r:id="rId6"/>
    <p:sldId id="261" r:id="rId7"/>
    <p:sldId id="264" r:id="rId8"/>
    <p:sldId id="281" r:id="rId9"/>
    <p:sldId id="267" r:id="rId10"/>
    <p:sldId id="269" r:id="rId11"/>
    <p:sldId id="272" r:id="rId12"/>
    <p:sldId id="274"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5" name="Author" initials="A"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65677" autoAdjust="0"/>
  </p:normalViewPr>
  <p:slideViewPr>
    <p:cSldViewPr>
      <p:cViewPr varScale="1">
        <p:scale>
          <a:sx n="75" d="100"/>
          <a:sy n="75" d="100"/>
        </p:scale>
        <p:origin x="263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7E396B-D277-42AD-9E4A-36208F6CA227}" type="datetimeFigureOut">
              <a:rPr lang="en-US" smtClean="0"/>
              <a:t>11/28/2017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66A65A-18BE-40CE-BBD2-6C5458FBE9B1}" type="slidenum">
              <a:rPr lang="en-US" smtClean="0"/>
              <a:t>‹#›</a:t>
            </a:fld>
            <a:endParaRPr lang="en-US"/>
          </a:p>
        </p:txBody>
      </p:sp>
    </p:spTree>
    <p:extLst>
      <p:ext uri="{BB962C8B-B14F-4D97-AF65-F5344CB8AC3E}">
        <p14:creationId xmlns:p14="http://schemas.microsoft.com/office/powerpoint/2010/main" val="38416173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66A65A-18BE-40CE-BBD2-6C5458FBE9B1}" type="slidenum">
              <a:rPr lang="en-US" smtClean="0"/>
              <a:t>1</a:t>
            </a:fld>
            <a:endParaRPr lang="en-US" dirty="0"/>
          </a:p>
        </p:txBody>
      </p:sp>
    </p:spTree>
    <p:extLst>
      <p:ext uri="{BB962C8B-B14F-4D97-AF65-F5344CB8AC3E}">
        <p14:creationId xmlns:p14="http://schemas.microsoft.com/office/powerpoint/2010/main" val="16304547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566A65A-18BE-40CE-BBD2-6C5458FBE9B1}" type="slidenum">
              <a:rPr lang="en-US" smtClean="0"/>
              <a:t>10</a:t>
            </a:fld>
            <a:endParaRPr lang="en-US"/>
          </a:p>
        </p:txBody>
      </p:sp>
    </p:spTree>
    <p:extLst>
      <p:ext uri="{BB962C8B-B14F-4D97-AF65-F5344CB8AC3E}">
        <p14:creationId xmlns:p14="http://schemas.microsoft.com/office/powerpoint/2010/main" val="13414116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66A65A-18BE-40CE-BBD2-6C5458FBE9B1}" type="slidenum">
              <a:rPr lang="en-US" smtClean="0"/>
              <a:t>11</a:t>
            </a:fld>
            <a:endParaRPr lang="en-US"/>
          </a:p>
        </p:txBody>
      </p:sp>
    </p:spTree>
    <p:extLst>
      <p:ext uri="{BB962C8B-B14F-4D97-AF65-F5344CB8AC3E}">
        <p14:creationId xmlns:p14="http://schemas.microsoft.com/office/powerpoint/2010/main" val="22578684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66A65A-18BE-40CE-BBD2-6C5458FBE9B1}" type="slidenum">
              <a:rPr lang="en-US" smtClean="0"/>
              <a:t>12</a:t>
            </a:fld>
            <a:endParaRPr lang="en-US"/>
          </a:p>
        </p:txBody>
      </p:sp>
    </p:spTree>
    <p:extLst>
      <p:ext uri="{BB962C8B-B14F-4D97-AF65-F5344CB8AC3E}">
        <p14:creationId xmlns:p14="http://schemas.microsoft.com/office/powerpoint/2010/main" val="22575402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566A65A-18BE-40CE-BBD2-6C5458FBE9B1}" type="slidenum">
              <a:rPr lang="en-US" smtClean="0"/>
              <a:t>2</a:t>
            </a:fld>
            <a:endParaRPr lang="en-US" dirty="0"/>
          </a:p>
        </p:txBody>
      </p:sp>
    </p:spTree>
    <p:extLst>
      <p:ext uri="{BB962C8B-B14F-4D97-AF65-F5344CB8AC3E}">
        <p14:creationId xmlns:p14="http://schemas.microsoft.com/office/powerpoint/2010/main" val="5152310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5566A65A-18BE-40CE-BBD2-6C5458FBE9B1}" type="slidenum">
              <a:rPr lang="en-US" smtClean="0"/>
              <a:t>3</a:t>
            </a:fld>
            <a:endParaRPr lang="en-US"/>
          </a:p>
        </p:txBody>
      </p:sp>
    </p:spTree>
    <p:extLst>
      <p:ext uri="{BB962C8B-B14F-4D97-AF65-F5344CB8AC3E}">
        <p14:creationId xmlns:p14="http://schemas.microsoft.com/office/powerpoint/2010/main" val="5223008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566A65A-18BE-40CE-BBD2-6C5458FBE9B1}" type="slidenum">
              <a:rPr lang="en-US" smtClean="0"/>
              <a:t>4</a:t>
            </a:fld>
            <a:endParaRPr lang="en-US"/>
          </a:p>
        </p:txBody>
      </p:sp>
    </p:spTree>
    <p:extLst>
      <p:ext uri="{BB962C8B-B14F-4D97-AF65-F5344CB8AC3E}">
        <p14:creationId xmlns:p14="http://schemas.microsoft.com/office/powerpoint/2010/main" val="19617894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66A65A-18BE-40CE-BBD2-6C5458FBE9B1}" type="slidenum">
              <a:rPr lang="en-US" smtClean="0"/>
              <a:t>5</a:t>
            </a:fld>
            <a:endParaRPr lang="en-US"/>
          </a:p>
        </p:txBody>
      </p:sp>
    </p:spTree>
    <p:extLst>
      <p:ext uri="{BB962C8B-B14F-4D97-AF65-F5344CB8AC3E}">
        <p14:creationId xmlns:p14="http://schemas.microsoft.com/office/powerpoint/2010/main" val="31556787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566A65A-18BE-40CE-BBD2-6C5458FBE9B1}" type="slidenum">
              <a:rPr lang="en-US" smtClean="0"/>
              <a:t>6</a:t>
            </a:fld>
            <a:endParaRPr lang="en-US"/>
          </a:p>
        </p:txBody>
      </p:sp>
    </p:spTree>
    <p:extLst>
      <p:ext uri="{BB962C8B-B14F-4D97-AF65-F5344CB8AC3E}">
        <p14:creationId xmlns:p14="http://schemas.microsoft.com/office/powerpoint/2010/main" val="19931187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66A65A-18BE-40CE-BBD2-6C5458FBE9B1}" type="slidenum">
              <a:rPr lang="en-US" smtClean="0"/>
              <a:t>7</a:t>
            </a:fld>
            <a:endParaRPr lang="en-US"/>
          </a:p>
        </p:txBody>
      </p:sp>
    </p:spTree>
    <p:extLst>
      <p:ext uri="{BB962C8B-B14F-4D97-AF65-F5344CB8AC3E}">
        <p14:creationId xmlns:p14="http://schemas.microsoft.com/office/powerpoint/2010/main" val="37212482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66A65A-18BE-40CE-BBD2-6C5458FBE9B1}" type="slidenum">
              <a:rPr lang="en-US" smtClean="0"/>
              <a:t>8</a:t>
            </a:fld>
            <a:endParaRPr lang="en-US"/>
          </a:p>
        </p:txBody>
      </p:sp>
    </p:spTree>
    <p:extLst>
      <p:ext uri="{BB962C8B-B14F-4D97-AF65-F5344CB8AC3E}">
        <p14:creationId xmlns:p14="http://schemas.microsoft.com/office/powerpoint/2010/main" val="16724766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566A65A-18BE-40CE-BBD2-6C5458FBE9B1}" type="slidenum">
              <a:rPr lang="en-US" smtClean="0"/>
              <a:t>9</a:t>
            </a:fld>
            <a:endParaRPr lang="en-US" dirty="0"/>
          </a:p>
        </p:txBody>
      </p:sp>
    </p:spTree>
    <p:extLst>
      <p:ext uri="{BB962C8B-B14F-4D97-AF65-F5344CB8AC3E}">
        <p14:creationId xmlns:p14="http://schemas.microsoft.com/office/powerpoint/2010/main" val="42103930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2946461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09782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316338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26963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226985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15811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79554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33292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96126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443605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330517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7" name="Straight Connector 6"/>
          <p:cNvCxnSpPr/>
          <p:nvPr userDrawn="1"/>
        </p:nvCxnSpPr>
        <p:spPr>
          <a:xfrm>
            <a:off x="-10160" y="6553200"/>
            <a:ext cx="7391400" cy="0"/>
          </a:xfrm>
          <a:prstGeom prst="line">
            <a:avLst/>
          </a:prstGeom>
          <a:ln w="19050">
            <a:solidFill>
              <a:srgbClr val="800000"/>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381240" y="6109854"/>
            <a:ext cx="1457960" cy="490847"/>
          </a:xfrm>
          <a:prstGeom prst="rect">
            <a:avLst/>
          </a:prstGeom>
        </p:spPr>
      </p:pic>
      <p:sp>
        <p:nvSpPr>
          <p:cNvPr id="9" name="Rectangle 8"/>
          <p:cNvSpPr/>
          <p:nvPr userDrawn="1"/>
        </p:nvSpPr>
        <p:spPr>
          <a:xfrm>
            <a:off x="0" y="6629400"/>
            <a:ext cx="9144000" cy="228600"/>
          </a:xfrm>
          <a:prstGeom prst="rect">
            <a:avLst/>
          </a:prstGeom>
          <a:solidFill>
            <a:srgbClr val="0F4D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510364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cid:image001.png@01D20AC4.FCD7BAF0" TargetMode="External"/></Relationships>
</file>

<file path=ppt/slides/_rels/slide10.xml.rels><?xml version="1.0" encoding="UTF-8" standalone="yes"?>
<Relationships xmlns="http://schemas.openxmlformats.org/package/2006/relationships"><Relationship Id="rId3" Type="http://schemas.openxmlformats.org/officeDocument/2006/relationships/hyperlink" Target="https://medlineplus.gov/ency/patientinstructions/000216.htm"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nia.nih.gov/health/discussing-your-concerns-doctor-worksheet"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s://www.caregiver.va.gov/pdfs/Tips_for_Communicating_with_A_Veterans_Health_Care_Team.pdf"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95401"/>
            <a:ext cx="7772400" cy="2305050"/>
          </a:xfrm>
        </p:spPr>
        <p:txBody>
          <a:bodyPr>
            <a:noAutofit/>
          </a:bodyPr>
          <a:lstStyle/>
          <a:p>
            <a:r>
              <a:rPr lang="en-US" dirty="0"/>
              <a:t>Working</a:t>
            </a:r>
            <a:r>
              <a:rPr lang="en-US" dirty="0">
                <a:solidFill>
                  <a:srgbClr val="00B050"/>
                </a:solidFill>
              </a:rPr>
              <a:t> </a:t>
            </a:r>
            <a:r>
              <a:rPr lang="en-US" dirty="0"/>
              <a:t>with the Healthcare Team</a:t>
            </a:r>
            <a:br>
              <a:rPr lang="en-US" dirty="0"/>
            </a:br>
            <a:endParaRPr lang="en-US" dirty="0">
              <a:solidFill>
                <a:srgbClr val="FF0000"/>
              </a:solidFill>
            </a:endParaRPr>
          </a:p>
        </p:txBody>
      </p:sp>
      <p:sp>
        <p:nvSpPr>
          <p:cNvPr id="3" name="Content Placeholder 1"/>
          <p:cNvSpPr>
            <a:spLocks noGrp="1"/>
          </p:cNvSpPr>
          <p:nvPr>
            <p:ph type="subTitle" idx="1"/>
          </p:nvPr>
        </p:nvSpPr>
        <p:spPr>
          <a:xfrm>
            <a:off x="1371600" y="3429000"/>
            <a:ext cx="6400800" cy="1752600"/>
          </a:xfrm>
        </p:spPr>
        <p:txBody>
          <a:bodyPr>
            <a:normAutofit fontScale="85000" lnSpcReduction="20000"/>
          </a:bodyPr>
          <a:lstStyle/>
          <a:p>
            <a:pPr lvl="0" eaLnBrk="0" fontAlgn="base" hangingPunct="0">
              <a:spcBef>
                <a:spcPct val="0"/>
              </a:spcBef>
              <a:spcAft>
                <a:spcPct val="0"/>
              </a:spcAft>
            </a:pPr>
            <a:r>
              <a:rPr lang="en-US" altLang="en-US" sz="1600" dirty="0">
                <a:solidFill>
                  <a:prstClr val="black"/>
                </a:solidFill>
                <a:latin typeface="Calibri" panose="020F0502020204030204" pitchFamily="34" charset="0"/>
              </a:rPr>
              <a:t>We </a:t>
            </a:r>
            <a:r>
              <a:rPr lang="en-US" sz="1600" dirty="0">
                <a:solidFill>
                  <a:prstClr val="black"/>
                </a:solidFill>
              </a:rPr>
              <a:t>developed this module under a contract from the U.S. Department of Health and Human Services, Health Resources and Services Administration. The Department of Health and Human Services, Office of Women’s Health, funded this work.</a:t>
            </a:r>
          </a:p>
          <a:p>
            <a:pPr lvl="0" eaLnBrk="0" fontAlgn="base" hangingPunct="0">
              <a:spcBef>
                <a:spcPct val="0"/>
              </a:spcBef>
              <a:spcAft>
                <a:spcPct val="0"/>
              </a:spcAft>
            </a:pPr>
            <a:endParaRPr lang="en-US" sz="1600" b="1" dirty="0">
              <a:solidFill>
                <a:prstClr val="black"/>
              </a:solidFill>
            </a:endParaRPr>
          </a:p>
          <a:p>
            <a:pPr lvl="0" eaLnBrk="0" fontAlgn="base" hangingPunct="0">
              <a:spcBef>
                <a:spcPct val="0"/>
              </a:spcBef>
              <a:spcAft>
                <a:spcPct val="0"/>
              </a:spcAft>
            </a:pPr>
            <a:r>
              <a:rPr lang="en-US" altLang="en-US" sz="1600" b="1" dirty="0">
                <a:solidFill>
                  <a:prstClr val="black"/>
                </a:solidFill>
                <a:latin typeface="Calibri" panose="020F0502020204030204" pitchFamily="34" charset="0"/>
              </a:rPr>
              <a:t>Disclaimer:</a:t>
            </a:r>
            <a:r>
              <a:rPr lang="en-US" altLang="en-US" sz="1600" i="1" dirty="0">
                <a:solidFill>
                  <a:prstClr val="black"/>
                </a:solidFill>
                <a:latin typeface="Calibri" panose="020F0502020204030204" pitchFamily="34" charset="0"/>
              </a:rPr>
              <a:t> Some of the views expressed in this presentation module are solely the opinions of the author(s) and do not necessarily reflect the official policies of the U.S. Department of Health and Human Services or the Health Resources and Services Administration, nor does mention of the department or agency </a:t>
            </a:r>
          </a:p>
          <a:p>
            <a:pPr lvl="0" eaLnBrk="0" fontAlgn="base" hangingPunct="0">
              <a:spcBef>
                <a:spcPct val="0"/>
              </a:spcBef>
              <a:spcAft>
                <a:spcPct val="0"/>
              </a:spcAft>
            </a:pPr>
            <a:r>
              <a:rPr lang="en-US" altLang="en-US" sz="1600" i="1" dirty="0">
                <a:solidFill>
                  <a:prstClr val="black"/>
                </a:solidFill>
                <a:latin typeface="Calibri" panose="020F0502020204030204" pitchFamily="34" charset="0"/>
              </a:rPr>
              <a:t>names imply endorsement by the U.S. Government.</a:t>
            </a:r>
            <a:endParaRPr lang="en-US" altLang="en-US" sz="1600" dirty="0">
              <a:solidFill>
                <a:prstClr val="black"/>
              </a:solidFill>
            </a:endParaRPr>
          </a:p>
          <a:p>
            <a:endParaRPr lang="en-US" dirty="0"/>
          </a:p>
        </p:txBody>
      </p:sp>
      <p:pic>
        <p:nvPicPr>
          <p:cNvPr id="4" name="Picture 3" descr="Logo of the U.S. Department of Health &amp; Human Services. "/>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100584" y="5638800"/>
            <a:ext cx="890905" cy="890905"/>
          </a:xfrm>
          <a:prstGeom prst="rect">
            <a:avLst/>
          </a:prstGeom>
          <a:noFill/>
          <a:ln>
            <a:noFill/>
          </a:ln>
        </p:spPr>
      </p:pic>
    </p:spTree>
    <p:extLst>
      <p:ext uri="{BB962C8B-B14F-4D97-AF65-F5344CB8AC3E}">
        <p14:creationId xmlns:p14="http://schemas.microsoft.com/office/powerpoint/2010/main" val="20068359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Skill 3: Persistence</a:t>
            </a:r>
          </a:p>
        </p:txBody>
      </p:sp>
      <p:sp>
        <p:nvSpPr>
          <p:cNvPr id="3" name="Content Placeholder 2"/>
          <p:cNvSpPr>
            <a:spLocks noGrp="1"/>
          </p:cNvSpPr>
          <p:nvPr>
            <p:ph idx="1"/>
          </p:nvPr>
        </p:nvSpPr>
        <p:spPr/>
        <p:txBody>
          <a:bodyPr>
            <a:normAutofit/>
          </a:bodyPr>
          <a:lstStyle/>
          <a:p>
            <a:pPr marL="0" lvl="0" indent="0">
              <a:buNone/>
            </a:pPr>
            <a:r>
              <a:rPr lang="en-US" sz="2800" dirty="0">
                <a:solidFill>
                  <a:prstClr val="black"/>
                </a:solidFill>
              </a:rPr>
              <a:t>Ensuring the best care possible means:</a:t>
            </a:r>
          </a:p>
          <a:p>
            <a:r>
              <a:rPr lang="en-US" sz="2600" dirty="0">
                <a:solidFill>
                  <a:prstClr val="black"/>
                </a:solidFill>
              </a:rPr>
              <a:t>Actively joining decision-making</a:t>
            </a:r>
          </a:p>
          <a:p>
            <a:r>
              <a:rPr lang="en-US" sz="2600" dirty="0">
                <a:solidFill>
                  <a:prstClr val="black"/>
                </a:solidFill>
              </a:rPr>
              <a:t>Receiving health updates </a:t>
            </a:r>
          </a:p>
          <a:p>
            <a:r>
              <a:rPr lang="en-US" sz="2600" dirty="0">
                <a:solidFill>
                  <a:prstClr val="black"/>
                </a:solidFill>
              </a:rPr>
              <a:t>Getting information on risks and benefits </a:t>
            </a:r>
          </a:p>
          <a:p>
            <a:r>
              <a:rPr lang="en-US" sz="2600" dirty="0">
                <a:solidFill>
                  <a:prstClr val="black"/>
                </a:solidFill>
              </a:rPr>
              <a:t>Getting answers to questions</a:t>
            </a:r>
          </a:p>
          <a:p>
            <a:r>
              <a:rPr lang="en-US" sz="2600" dirty="0">
                <a:solidFill>
                  <a:prstClr val="black"/>
                </a:solidFill>
                <a:hlinkClick r:id="rId3"/>
              </a:rPr>
              <a:t>Dementia: What to Ask Your Doctor</a:t>
            </a:r>
            <a:r>
              <a:rPr lang="en-US" sz="2600" dirty="0">
                <a:solidFill>
                  <a:prstClr val="black"/>
                </a:solidFill>
              </a:rPr>
              <a:t> (National Institute of Health’s National Library of Medicine – Medline Plus)</a:t>
            </a:r>
          </a:p>
          <a:p>
            <a:endParaRPr lang="en-US" sz="3600" dirty="0">
              <a:solidFill>
                <a:prstClr val="black"/>
              </a:solidFill>
            </a:endParaRPr>
          </a:p>
          <a:p>
            <a:pPr marL="0" lvl="0" indent="0">
              <a:buNone/>
            </a:pPr>
            <a:endParaRPr lang="en-US" dirty="0">
              <a:solidFill>
                <a:prstClr val="black"/>
              </a:solidFill>
            </a:endParaRPr>
          </a:p>
        </p:txBody>
      </p:sp>
    </p:spTree>
    <p:extLst>
      <p:ext uri="{BB962C8B-B14F-4D97-AF65-F5344CB8AC3E}">
        <p14:creationId xmlns:p14="http://schemas.microsoft.com/office/powerpoint/2010/main" val="27286279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Skill 4: Advocacy</a:t>
            </a:r>
          </a:p>
        </p:txBody>
      </p:sp>
      <p:sp>
        <p:nvSpPr>
          <p:cNvPr id="3" name="Content Placeholder 2"/>
          <p:cNvSpPr>
            <a:spLocks noGrp="1"/>
          </p:cNvSpPr>
          <p:nvPr>
            <p:ph idx="1"/>
          </p:nvPr>
        </p:nvSpPr>
        <p:spPr/>
        <p:txBody>
          <a:bodyPr>
            <a:normAutofit/>
          </a:bodyPr>
          <a:lstStyle/>
          <a:p>
            <a:pPr marL="0" indent="0">
              <a:buNone/>
            </a:pPr>
            <a:r>
              <a:rPr lang="en-US" sz="2800" dirty="0"/>
              <a:t>In the best interest of the person living with dementia, you may need to choose a new healthcare provider.</a:t>
            </a:r>
            <a:endParaRPr lang="en-US" sz="2800" dirty="0">
              <a:solidFill>
                <a:srgbClr val="00B050"/>
              </a:solidFill>
            </a:endParaRPr>
          </a:p>
          <a:p>
            <a:r>
              <a:rPr lang="en-US" sz="2400" dirty="0"/>
              <a:t>This is not easy.</a:t>
            </a:r>
          </a:p>
          <a:p>
            <a:r>
              <a:rPr lang="en-US" sz="2400" dirty="0"/>
              <a:t>The clinic or other provider may enable a transfer.</a:t>
            </a:r>
          </a:p>
          <a:p>
            <a:r>
              <a:rPr lang="en-US" sz="2400" dirty="0"/>
              <a:t>The right healthcare provider makes the caregiver’s job easier.</a:t>
            </a:r>
          </a:p>
        </p:txBody>
      </p:sp>
    </p:spTree>
    <p:extLst>
      <p:ext uri="{BB962C8B-B14F-4D97-AF65-F5344CB8AC3E}">
        <p14:creationId xmlns:p14="http://schemas.microsoft.com/office/powerpoint/2010/main" val="23848819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3" name="Content Placeholder 2"/>
          <p:cNvSpPr>
            <a:spLocks noGrp="1"/>
          </p:cNvSpPr>
          <p:nvPr>
            <p:ph idx="1"/>
          </p:nvPr>
        </p:nvSpPr>
        <p:spPr/>
        <p:txBody>
          <a:bodyPr>
            <a:normAutofit/>
          </a:bodyPr>
          <a:lstStyle/>
          <a:p>
            <a:pPr marL="0" indent="0">
              <a:buNone/>
            </a:pPr>
            <a:r>
              <a:rPr lang="en-US" sz="2800" dirty="0"/>
              <a:t>Good teamwork means all team members:  </a:t>
            </a:r>
          </a:p>
          <a:p>
            <a:pPr lvl="1">
              <a:buFont typeface="Arial" panose="020B0604020202020204" pitchFamily="34" charset="0"/>
              <a:buChar char="•"/>
            </a:pPr>
            <a:r>
              <a:rPr lang="en-US" sz="2400" dirty="0"/>
              <a:t>Participate in shared decision-making</a:t>
            </a:r>
          </a:p>
          <a:p>
            <a:pPr lvl="1">
              <a:buFont typeface="Arial" panose="020B0604020202020204" pitchFamily="34" charset="0"/>
              <a:buChar char="•"/>
            </a:pPr>
            <a:r>
              <a:rPr lang="en-US" sz="2400" dirty="0"/>
              <a:t>Are active members of the team</a:t>
            </a:r>
          </a:p>
          <a:p>
            <a:pPr lvl="1">
              <a:buFont typeface="Arial" panose="020B0604020202020204" pitchFamily="34" charset="0"/>
              <a:buChar char="•"/>
            </a:pPr>
            <a:r>
              <a:rPr lang="en-US" sz="2400" dirty="0"/>
              <a:t>Are proactive </a:t>
            </a:r>
          </a:p>
          <a:p>
            <a:pPr lvl="1">
              <a:buFont typeface="Arial" panose="020B0604020202020204" pitchFamily="34" charset="0"/>
              <a:buChar char="•"/>
            </a:pPr>
            <a:r>
              <a:rPr lang="en-US" sz="2400" dirty="0"/>
              <a:t>Ask questions and get answers</a:t>
            </a:r>
          </a:p>
          <a:p>
            <a:pPr lvl="1">
              <a:buFont typeface="Arial" panose="020B0604020202020204" pitchFamily="34" charset="0"/>
              <a:buChar char="•"/>
            </a:pPr>
            <a:r>
              <a:rPr lang="en-US" sz="2400" dirty="0"/>
              <a:t>Intervene when they see a problem</a:t>
            </a:r>
          </a:p>
        </p:txBody>
      </p:sp>
    </p:spTree>
    <p:extLst>
      <p:ext uri="{BB962C8B-B14F-4D97-AF65-F5344CB8AC3E}">
        <p14:creationId xmlns:p14="http://schemas.microsoft.com/office/powerpoint/2010/main" val="1822874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Overview</a:t>
            </a:r>
          </a:p>
        </p:txBody>
      </p:sp>
      <p:sp>
        <p:nvSpPr>
          <p:cNvPr id="3" name="Content Placeholder 2"/>
          <p:cNvSpPr>
            <a:spLocks noGrp="1"/>
          </p:cNvSpPr>
          <p:nvPr>
            <p:ph idx="1"/>
          </p:nvPr>
        </p:nvSpPr>
        <p:spPr/>
        <p:txBody>
          <a:bodyPr>
            <a:normAutofit/>
          </a:bodyPr>
          <a:lstStyle/>
          <a:p>
            <a:r>
              <a:rPr lang="en-US" sz="2800" dirty="0"/>
              <a:t>The importance of teamwork</a:t>
            </a:r>
          </a:p>
          <a:p>
            <a:r>
              <a:rPr lang="en-US" sz="2800" dirty="0"/>
              <a:t>Your role(s) as part of the healthcare team</a:t>
            </a:r>
          </a:p>
          <a:p>
            <a:r>
              <a:rPr lang="en-US" sz="2800" dirty="0"/>
              <a:t>4 Skills of Successful Caregivers</a:t>
            </a:r>
          </a:p>
        </p:txBody>
      </p:sp>
    </p:spTree>
    <p:extLst>
      <p:ext uri="{BB962C8B-B14F-4D97-AF65-F5344CB8AC3E}">
        <p14:creationId xmlns:p14="http://schemas.microsoft.com/office/powerpoint/2010/main" val="19800923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Importance of Teamwork</a:t>
            </a:r>
          </a:p>
        </p:txBody>
      </p:sp>
      <p:sp>
        <p:nvSpPr>
          <p:cNvPr id="3" name="Content Placeholder 2"/>
          <p:cNvSpPr>
            <a:spLocks noGrp="1"/>
          </p:cNvSpPr>
          <p:nvPr>
            <p:ph idx="1"/>
          </p:nvPr>
        </p:nvSpPr>
        <p:spPr/>
        <p:txBody>
          <a:bodyPr>
            <a:normAutofit/>
          </a:bodyPr>
          <a:lstStyle/>
          <a:p>
            <a:pPr marL="342900" lvl="1" indent="-342900">
              <a:buFont typeface="Arial" panose="020B0604020202020204" pitchFamily="34" charset="0"/>
              <a:buChar char="•"/>
            </a:pPr>
            <a:r>
              <a:rPr lang="en-US" dirty="0"/>
              <a:t>What is a team?</a:t>
            </a:r>
          </a:p>
          <a:p>
            <a:pPr marL="742950" lvl="2" indent="-342900"/>
            <a:r>
              <a:rPr lang="en-US" dirty="0"/>
              <a:t>The person living with dementia, caregivers, medical providers, AND community service providers.</a:t>
            </a:r>
          </a:p>
          <a:p>
            <a:r>
              <a:rPr lang="en-US" sz="2800" dirty="0"/>
              <a:t>There would be </a:t>
            </a:r>
            <a:r>
              <a:rPr lang="en-US" sz="2800" b="1" i="1" dirty="0"/>
              <a:t>no team </a:t>
            </a:r>
            <a:r>
              <a:rPr lang="en-US" sz="2800" dirty="0"/>
              <a:t>without caregivers and persons living with dementia.</a:t>
            </a:r>
          </a:p>
          <a:p>
            <a:r>
              <a:rPr lang="en-US" sz="2800" dirty="0"/>
              <a:t>The team may determine what care is best, but the preferences of the person living with dementia must be the first priority.</a:t>
            </a:r>
          </a:p>
          <a:p>
            <a:r>
              <a:rPr lang="en-US" sz="2800" dirty="0"/>
              <a:t>Communication works both ways. </a:t>
            </a:r>
          </a:p>
        </p:txBody>
      </p:sp>
    </p:spTree>
    <p:extLst>
      <p:ext uri="{BB962C8B-B14F-4D97-AF65-F5344CB8AC3E}">
        <p14:creationId xmlns:p14="http://schemas.microsoft.com/office/powerpoint/2010/main" val="23710737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Informing Caregivers</a:t>
            </a:r>
          </a:p>
        </p:txBody>
      </p:sp>
      <p:sp>
        <p:nvSpPr>
          <p:cNvPr id="3" name="Content Placeholder 2"/>
          <p:cNvSpPr>
            <a:spLocks noGrp="1"/>
          </p:cNvSpPr>
          <p:nvPr>
            <p:ph idx="1"/>
          </p:nvPr>
        </p:nvSpPr>
        <p:spPr>
          <a:xfrm>
            <a:off x="457200" y="1905000"/>
            <a:ext cx="8229600" cy="4525963"/>
          </a:xfrm>
        </p:spPr>
        <p:txBody>
          <a:bodyPr>
            <a:normAutofit/>
          </a:bodyPr>
          <a:lstStyle/>
          <a:p>
            <a:r>
              <a:rPr lang="en-US" sz="2800" dirty="0"/>
              <a:t>Health care providers—general internists, geriatricians, family physicians, nurse practitioners, or physician assistants—inform caregivers about the diagnosis, management, treatment and alternative treatments.</a:t>
            </a:r>
          </a:p>
          <a:p>
            <a:r>
              <a:rPr lang="en-US" sz="2800" dirty="0"/>
              <a:t>Community-based organization—like Area Agencies on Aging—link caregivers to services available for both the person living with dementia and for caregivers themselves.</a:t>
            </a:r>
          </a:p>
          <a:p>
            <a:pPr marL="0" indent="0">
              <a:buNone/>
            </a:pPr>
            <a:endParaRPr lang="en-US" dirty="0"/>
          </a:p>
        </p:txBody>
      </p:sp>
    </p:spTree>
    <p:extLst>
      <p:ext uri="{BB962C8B-B14F-4D97-AF65-F5344CB8AC3E}">
        <p14:creationId xmlns:p14="http://schemas.microsoft.com/office/powerpoint/2010/main" val="3189065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Informing the Healthcare Team</a:t>
            </a:r>
            <a:endParaRPr lang="en-US" sz="4900" dirty="0"/>
          </a:p>
        </p:txBody>
      </p:sp>
      <p:sp>
        <p:nvSpPr>
          <p:cNvPr id="3" name="Content Placeholder 2"/>
          <p:cNvSpPr>
            <a:spLocks noGrp="1"/>
          </p:cNvSpPr>
          <p:nvPr>
            <p:ph idx="1"/>
          </p:nvPr>
        </p:nvSpPr>
        <p:spPr/>
        <p:txBody>
          <a:bodyPr>
            <a:normAutofit/>
          </a:bodyPr>
          <a:lstStyle/>
          <a:p>
            <a:pPr marL="0" indent="0">
              <a:buNone/>
            </a:pPr>
            <a:r>
              <a:rPr lang="en-US" sz="2800" dirty="0"/>
              <a:t>You—the caregiver—should inform the healthcare team and community organizations about:</a:t>
            </a:r>
          </a:p>
          <a:p>
            <a:r>
              <a:rPr lang="en-US" sz="2800" dirty="0"/>
              <a:t>The values of the person living with dementia</a:t>
            </a:r>
          </a:p>
          <a:p>
            <a:r>
              <a:rPr lang="en-US" sz="2800" dirty="0"/>
              <a:t>Regular health-related updates and interactions with other healthcare providers</a:t>
            </a:r>
          </a:p>
          <a:p>
            <a:r>
              <a:rPr lang="en-US" sz="2800" dirty="0"/>
              <a:t>The current health services the person living with dementia is receiving, and the services they may need from community-based organizations</a:t>
            </a:r>
            <a:endParaRPr lang="en-US" dirty="0"/>
          </a:p>
        </p:txBody>
      </p:sp>
    </p:spTree>
    <p:extLst>
      <p:ext uri="{BB962C8B-B14F-4D97-AF65-F5344CB8AC3E}">
        <p14:creationId xmlns:p14="http://schemas.microsoft.com/office/powerpoint/2010/main" val="1398315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Important Skills</a:t>
            </a:r>
          </a:p>
        </p:txBody>
      </p:sp>
      <p:sp>
        <p:nvSpPr>
          <p:cNvPr id="3" name="Content Placeholder 2"/>
          <p:cNvSpPr>
            <a:spLocks noGrp="1"/>
          </p:cNvSpPr>
          <p:nvPr>
            <p:ph idx="1"/>
          </p:nvPr>
        </p:nvSpPr>
        <p:spPr/>
        <p:txBody>
          <a:bodyPr>
            <a:normAutofit/>
          </a:bodyPr>
          <a:lstStyle/>
          <a:p>
            <a:pPr marL="0" indent="0">
              <a:buNone/>
            </a:pPr>
            <a:r>
              <a:rPr lang="en-US" sz="2800" dirty="0"/>
              <a:t>Several skills will help you work well within the healthcare team. </a:t>
            </a:r>
          </a:p>
          <a:p>
            <a:r>
              <a:rPr lang="en-US" sz="2600" dirty="0"/>
              <a:t>Be organized; make lists; take notes.</a:t>
            </a:r>
          </a:p>
          <a:p>
            <a:r>
              <a:rPr lang="en-US" sz="2600" dirty="0"/>
              <a:t>Keep a watchful eye on any changes in behavior, or health of the person living with dementia.</a:t>
            </a:r>
          </a:p>
          <a:p>
            <a:r>
              <a:rPr lang="en-US" sz="2600" dirty="0"/>
              <a:t>Persistently ask questions of the healthcare providers.</a:t>
            </a:r>
          </a:p>
          <a:p>
            <a:r>
              <a:rPr lang="en-US" sz="2600" dirty="0"/>
              <a:t>Advocate for change if something is wrong, or you see room for improvement.</a:t>
            </a:r>
          </a:p>
        </p:txBody>
      </p:sp>
    </p:spTree>
    <p:extLst>
      <p:ext uri="{BB962C8B-B14F-4D97-AF65-F5344CB8AC3E}">
        <p14:creationId xmlns:p14="http://schemas.microsoft.com/office/powerpoint/2010/main" val="25652667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Skill 1: Organization</a:t>
            </a:r>
          </a:p>
        </p:txBody>
      </p:sp>
      <p:sp>
        <p:nvSpPr>
          <p:cNvPr id="3" name="Content Placeholder 2"/>
          <p:cNvSpPr>
            <a:spLocks noGrp="1"/>
          </p:cNvSpPr>
          <p:nvPr>
            <p:ph idx="1"/>
          </p:nvPr>
        </p:nvSpPr>
        <p:spPr/>
        <p:txBody>
          <a:bodyPr>
            <a:normAutofit lnSpcReduction="10000"/>
          </a:bodyPr>
          <a:lstStyle/>
          <a:p>
            <a:pPr lvl="0"/>
            <a:r>
              <a:rPr lang="en-US" sz="3300" dirty="0">
                <a:solidFill>
                  <a:prstClr val="black"/>
                </a:solidFill>
              </a:rPr>
              <a:t>Use a folder and/or computer for:</a:t>
            </a:r>
          </a:p>
          <a:p>
            <a:pPr lvl="1">
              <a:buFont typeface="Arial" panose="020B0604020202020204" pitchFamily="34" charset="0"/>
              <a:buChar char="•"/>
            </a:pPr>
            <a:r>
              <a:rPr lang="en-US" dirty="0">
                <a:solidFill>
                  <a:prstClr val="black"/>
                </a:solidFill>
              </a:rPr>
              <a:t>Continuously updating records</a:t>
            </a:r>
          </a:p>
          <a:p>
            <a:pPr lvl="1">
              <a:buFont typeface="Arial" panose="020B0604020202020204" pitchFamily="34" charset="0"/>
              <a:buChar char="•"/>
            </a:pPr>
            <a:r>
              <a:rPr lang="en-US" dirty="0"/>
              <a:t>Tracking diagnoses, medications, and drug allergies  </a:t>
            </a:r>
          </a:p>
          <a:p>
            <a:r>
              <a:rPr lang="en-US" sz="3300" dirty="0"/>
              <a:t>To prepare for office visits: </a:t>
            </a:r>
          </a:p>
          <a:p>
            <a:pPr lvl="1">
              <a:buFont typeface="Arial" panose="020B0604020202020204" pitchFamily="34" charset="0"/>
              <a:buChar char="•"/>
            </a:pPr>
            <a:r>
              <a:rPr lang="en-US" dirty="0"/>
              <a:t>Take notes/write down questions in advance.</a:t>
            </a:r>
          </a:p>
          <a:p>
            <a:pPr lvl="1">
              <a:buFont typeface="Arial" panose="020B0604020202020204" pitchFamily="34" charset="0"/>
              <a:buChar char="•"/>
            </a:pPr>
            <a:r>
              <a:rPr lang="en-US" dirty="0"/>
              <a:t>Practice intended questions. </a:t>
            </a:r>
          </a:p>
          <a:p>
            <a:pPr lvl="1">
              <a:buFont typeface="Arial" panose="020B0604020202020204" pitchFamily="34" charset="0"/>
              <a:buChar char="•"/>
            </a:pPr>
            <a:r>
              <a:rPr lang="en-US" dirty="0"/>
              <a:t>Send an e-mail to the healthcare provider.</a:t>
            </a:r>
          </a:p>
          <a:p>
            <a:pPr lvl="1">
              <a:buFont typeface="Arial" panose="020B0604020202020204" pitchFamily="34" charset="0"/>
              <a:buChar char="•"/>
            </a:pPr>
            <a:r>
              <a:rPr lang="en-US" dirty="0">
                <a:solidFill>
                  <a:prstClr val="black"/>
                </a:solidFill>
              </a:rPr>
              <a:t>Ask if you can record the visit on your cell phone.</a:t>
            </a:r>
          </a:p>
          <a:p>
            <a:pPr lvl="1"/>
            <a:endParaRPr lang="en-US" sz="3200" dirty="0"/>
          </a:p>
        </p:txBody>
      </p:sp>
    </p:spTree>
    <p:extLst>
      <p:ext uri="{BB962C8B-B14F-4D97-AF65-F5344CB8AC3E}">
        <p14:creationId xmlns:p14="http://schemas.microsoft.com/office/powerpoint/2010/main" val="19869964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Resources: Healthcare Provider Visits</a:t>
            </a:r>
          </a:p>
        </p:txBody>
      </p:sp>
      <p:sp>
        <p:nvSpPr>
          <p:cNvPr id="5" name="Content Placeholder 4"/>
          <p:cNvSpPr>
            <a:spLocks noGrp="1"/>
          </p:cNvSpPr>
          <p:nvPr>
            <p:ph idx="1"/>
          </p:nvPr>
        </p:nvSpPr>
        <p:spPr/>
        <p:txBody>
          <a:bodyPr>
            <a:noAutofit/>
          </a:bodyPr>
          <a:lstStyle/>
          <a:p>
            <a:pPr lvl="0"/>
            <a:r>
              <a:rPr lang="en-US" dirty="0">
                <a:hlinkClick r:id="rId3"/>
              </a:rPr>
              <a:t>Discussing Your Concerns with Your Doctor: A Worksheet</a:t>
            </a:r>
            <a:r>
              <a:rPr lang="en-US" dirty="0"/>
              <a:t> (National Institute of Health’s National Institute on Aging)</a:t>
            </a:r>
          </a:p>
          <a:p>
            <a:pPr lvl="0"/>
            <a:endParaRPr lang="en-US" dirty="0"/>
          </a:p>
          <a:p>
            <a:pPr lvl="0"/>
            <a:r>
              <a:rPr lang="en-US" dirty="0">
                <a:hlinkClick r:id="rId4"/>
              </a:rPr>
              <a:t>Tips for Communicating with a Veteran’s Health Care Team</a:t>
            </a:r>
            <a:r>
              <a:rPr lang="en-US" dirty="0"/>
              <a:t> (U.S. Department of Veterans Affairs)</a:t>
            </a:r>
            <a:endParaRPr lang="en-US" u="sng" dirty="0">
              <a:solidFill>
                <a:schemeClr val="accent1"/>
              </a:solidFill>
            </a:endParaRPr>
          </a:p>
          <a:p>
            <a:pPr marL="0" lvl="0" indent="0">
              <a:buNone/>
            </a:pPr>
            <a:endParaRPr lang="en-US" dirty="0"/>
          </a:p>
        </p:txBody>
      </p:sp>
    </p:spTree>
    <p:extLst>
      <p:ext uri="{BB962C8B-B14F-4D97-AF65-F5344CB8AC3E}">
        <p14:creationId xmlns:p14="http://schemas.microsoft.com/office/powerpoint/2010/main" val="1141625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Skill 2: Watchfulness</a:t>
            </a:r>
          </a:p>
        </p:txBody>
      </p:sp>
      <p:sp>
        <p:nvSpPr>
          <p:cNvPr id="3" name="Content Placeholder 2"/>
          <p:cNvSpPr>
            <a:spLocks noGrp="1"/>
          </p:cNvSpPr>
          <p:nvPr>
            <p:ph idx="1"/>
          </p:nvPr>
        </p:nvSpPr>
        <p:spPr/>
        <p:txBody>
          <a:bodyPr>
            <a:normAutofit/>
          </a:bodyPr>
          <a:lstStyle/>
          <a:p>
            <a:pPr marL="0" indent="0">
              <a:buNone/>
            </a:pPr>
            <a:r>
              <a:rPr lang="en-US" sz="2800" dirty="0"/>
              <a:t>As the caregiver, you know the person living with dementia best. </a:t>
            </a:r>
          </a:p>
          <a:p>
            <a:pPr lvl="1">
              <a:buFont typeface="Arial" panose="020B0604020202020204" pitchFamily="34" charset="0"/>
              <a:buChar char="•"/>
            </a:pPr>
            <a:r>
              <a:rPr lang="en-US" sz="2400" dirty="0"/>
              <a:t>Identify any changes in health and report them immediately.</a:t>
            </a:r>
          </a:p>
          <a:p>
            <a:pPr lvl="1">
              <a:buFont typeface="Arial" panose="020B0604020202020204" pitchFamily="34" charset="0"/>
              <a:buChar char="•"/>
            </a:pPr>
            <a:r>
              <a:rPr lang="en-US" sz="2400" dirty="0">
                <a:solidFill>
                  <a:prstClr val="black"/>
                </a:solidFill>
              </a:rPr>
              <a:t>Your input is especially important when care is provided in a new setting.</a:t>
            </a:r>
            <a:endParaRPr lang="en-US" sz="2400" dirty="0"/>
          </a:p>
        </p:txBody>
      </p:sp>
    </p:spTree>
    <p:extLst>
      <p:ext uri="{BB962C8B-B14F-4D97-AF65-F5344CB8AC3E}">
        <p14:creationId xmlns:p14="http://schemas.microsoft.com/office/powerpoint/2010/main" val="24013596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HRSA-template-2015</Template>
  <TotalTime>0</TotalTime>
  <Words>645</Words>
  <Application>Microsoft Office PowerPoint</Application>
  <PresentationFormat>On-screen Show (4:3)</PresentationFormat>
  <Paragraphs>77</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Working with the Healthcare Team </vt:lpstr>
      <vt:lpstr>Overview</vt:lpstr>
      <vt:lpstr>The Importance of Teamwork</vt:lpstr>
      <vt:lpstr>Informing Caregivers</vt:lpstr>
      <vt:lpstr>Informing the Healthcare Team</vt:lpstr>
      <vt:lpstr>Important Skills</vt:lpstr>
      <vt:lpstr>Skill 1: Organization</vt:lpstr>
      <vt:lpstr>Resources: Healthcare Provider Visits</vt:lpstr>
      <vt:lpstr>Skill 2: Watchfulness</vt:lpstr>
      <vt:lpstr>Skill 3: Persistence</vt:lpstr>
      <vt:lpstr>Skill 4: Advocacy</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Working with the Health Care Team</dc:title>
  <dc:creator/>
  <cp:keywords>Caretaker; Dimentia; Healthcare</cp:keywords>
  <cp:lastModifiedBy/>
  <cp:revision>1</cp:revision>
  <dcterms:created xsi:type="dcterms:W3CDTF">2017-11-27T16:25:47Z</dcterms:created>
  <dcterms:modified xsi:type="dcterms:W3CDTF">2017-11-28T16:34:55Z</dcterms:modified>
</cp:coreProperties>
</file>