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1078" r:id="rId2"/>
    <p:sldId id="1079" r:id="rId3"/>
    <p:sldId id="259" r:id="rId4"/>
    <p:sldId id="260" r:id="rId5"/>
    <p:sldId id="1080" r:id="rId6"/>
    <p:sldId id="261" r:id="rId7"/>
    <p:sldId id="266" r:id="rId8"/>
    <p:sldId id="1081" r:id="rId9"/>
    <p:sldId id="265" r:id="rId10"/>
    <p:sldId id="10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4E9D3-654A-4B53-B8B6-49677B1D0C7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A2DDB-1359-4824-855D-072B3E93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4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Collaborate with providers and schools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11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there is a positive case of a reportable illness, investigation may be performed at facility or be contacted by local public 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685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Guidelines for reporting are on the IHHS website</a:t>
            </a:r>
          </a:p>
          <a:p>
            <a:r>
              <a:rPr lang="en-US" dirty="0"/>
              <a:t>Assisted living facilities are not required to notify at state level through survey</a:t>
            </a:r>
          </a:p>
          <a:p>
            <a:r>
              <a:rPr lang="en-US" dirty="0"/>
              <a:t>Long-term care and SNF are require to report/fill out survey</a:t>
            </a:r>
          </a:p>
          <a:p>
            <a:r>
              <a:rPr lang="en-US" dirty="0"/>
              <a:t>Implementation of precautions and prevention measures</a:t>
            </a:r>
          </a:p>
          <a:p>
            <a:r>
              <a:rPr lang="en-US" dirty="0"/>
              <a:t>Provide recommendations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19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 we care about communicable diseases in seniors?</a:t>
            </a:r>
          </a:p>
          <a:p>
            <a:r>
              <a:rPr lang="en-US" dirty="0"/>
              <a:t>	-At increased risk for more severe illness as they are at higher risk for immunosuppression or have variety of chronic comorbidities</a:t>
            </a:r>
          </a:p>
          <a:p>
            <a:r>
              <a:rPr lang="en-US" dirty="0"/>
              <a:t>	May also live in a more congregated setting with higher risk for exposure and transmission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31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Moving residents during illness</a:t>
            </a:r>
          </a:p>
          <a:p>
            <a:r>
              <a:rPr lang="en-US" dirty="0"/>
              <a:t>Isolation precautions</a:t>
            </a:r>
          </a:p>
          <a:p>
            <a:r>
              <a:rPr lang="en-US" dirty="0"/>
              <a:t>Have procedures in place – consult health department for recommendations and guidance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09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Applies to everyone</a:t>
            </a:r>
          </a:p>
          <a:p>
            <a:r>
              <a:rPr lang="en-US" dirty="0"/>
              <a:t>Ensuring proper training of staff involved in food preparation, ensuring no ill food handlers</a:t>
            </a:r>
          </a:p>
          <a:p>
            <a:r>
              <a:rPr lang="en-US" dirty="0"/>
              <a:t>	Have been instances of foodborne illness outbreaks in healthcare setting</a:t>
            </a:r>
          </a:p>
          <a:p>
            <a:r>
              <a:rPr lang="en-US" dirty="0"/>
              <a:t>Offering and ensuring adults are up to date on immunizations</a:t>
            </a:r>
          </a:p>
          <a:p>
            <a:r>
              <a:rPr lang="en-US" dirty="0"/>
              <a:t>	Tdap for protection against pertussis </a:t>
            </a:r>
          </a:p>
          <a:p>
            <a:r>
              <a:rPr lang="en-US" dirty="0"/>
              <a:t>	Annual flu vaccine, covid, </a:t>
            </a:r>
            <a:r>
              <a:rPr lang="en-US" dirty="0" err="1"/>
              <a:t>rsv</a:t>
            </a:r>
            <a:r>
              <a:rPr lang="en-US" dirty="0"/>
              <a:t>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34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Preventative – routine screenings, vaccinations - Shingles, Prevnar, flu, covid, RSV, up to date on Tdap, others as indicated or based on risk factors</a:t>
            </a:r>
          </a:p>
          <a:p>
            <a:r>
              <a:rPr lang="en-US" dirty="0"/>
              <a:t>Reduce foodborne illnesses/outbreaks – management and education of employees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E4ABF-9E1F-4329-9210-9E8EE7ED69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73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FA1B3-8F81-FB9C-5BDE-66D2422F93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AB65C5-97E7-EF15-4434-C349110ED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ECD91-9964-C97C-07A2-A66985BBE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69224-8D65-6BB5-480B-D67887A1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17C69-80DB-7B74-CF0C-54CFADE94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9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D6607-1DA7-BCC9-A80D-CAD581A25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0070C0-3F6C-22D1-7057-44A37104A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53853-04EC-73BC-ECD7-FACB94D4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BD704-54D0-CF1D-C9E3-31EA8FF78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71B34-06F6-069D-74A7-8CB92923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7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D2411B-4DA9-CB50-AD4B-BF6FB231B1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F15CBF-8A00-DDB1-9840-0AF82A84B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EB33D-0535-07C8-2CA4-4CAC7154A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F3652-4E6E-39FD-9F04-3BD81DB25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068D6-6AA7-26A1-B7E8-CF8FFB0B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13BAF-5C61-E5EC-1951-F8D2AFF3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0BB90-533C-4ABA-5A4F-B91150CC2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00749-61F9-7020-19F5-95458F1A0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D62DB-81E0-DAF3-AA02-E29BF9850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C32E0-59E1-926E-BF38-862389114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41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876AC-F69F-5691-C27E-EC99D1F82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1367E-F7B7-FC6A-67E3-2281A5DBA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7D29B-3EC5-622C-15DF-7EAF0B2C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44DD7-6A06-25EE-D9D8-DB7A8B96F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37DA9-2B1E-9E06-C4EE-86251BAC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DAA83-86FD-DC35-076C-412B679BE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62AC7-233B-00B6-588C-F209622C2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AB791-3B0A-E5E7-601D-990BAAAD4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8F463-F48C-F901-DAE0-2AE6F610B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EC037-448D-F70F-F090-D34A855FF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5F91F-9E5F-AA74-9AF9-6CE927449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5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60B78-91C6-BB7F-AFC0-FA0E8AA41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921BD-3B30-9E66-1A9F-A26D029A0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7742D-49D2-6A13-E91E-5F7632CD1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F7C07-6597-E6A2-6C54-54CA2A5EC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5FC93D-40AA-7CB0-7751-E54780C8C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D2F415-5E20-6584-7537-0D89FF9C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4E5E99-C957-03B2-5101-C46A62810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66E23F-5EFB-2EFF-1486-BC7C3A403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36DE8-7FB1-62C8-A79A-2BA9BDFEE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357A78-466D-C5AE-7646-5D98BF34A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751BD-C79A-6FEC-80F8-7622470F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FD5E6-CBE9-82CB-D485-D52533CC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3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8A8D9-25A4-DD52-37F3-9DE3BA32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F96D01-246E-2B6C-3EAF-FBDEA6676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8EBA6-64F0-6CF9-0C0D-7BF0313D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2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4651-5F43-E869-A60C-C9898D85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37FE7-71B9-449A-5769-9873C67C5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01CE3-7838-9A40-DD24-F97A7D429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DC325-9BEB-C6A6-2B32-CE2C2140E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B248A-8208-B31E-D479-FE5D0970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89CA6-79FF-0D51-F3F8-784F5483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8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5F538-34D9-9448-A44D-38ED2947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43F55-01CB-5EB2-1BA3-4D654BAFA6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0D7A7-2697-4FA5-9E78-553FE1E38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C56C2C-3656-8798-F183-4231EBB1B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EE3B8-2B4C-EC4D-EA50-74542519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80486-0F8B-1B79-E84B-D637A0DDD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1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142680-D1ED-8BE6-F15F-2AA54F8B6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01BD1-4C77-6F99-8658-8E931D1CA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75C02-300B-140C-8551-C23E9D802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83641-AAC1-4892-9CBC-0586E0B7FC0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29FF4-A544-9DA4-4079-596340FE8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06D3D-370B-028B-F8B7-FA976753D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E8881B-E727-40EA-BE16-4D28DD10C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Role of Public Health &amp; Communicable Disease Prevention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981200" y="4038600"/>
            <a:ext cx="4953000" cy="16627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Bailey Schneden, BSN, RN</a:t>
            </a:r>
          </a:p>
          <a:p>
            <a:r>
              <a:rPr lang="en-US" dirty="0"/>
              <a:t>Public Health Nurse</a:t>
            </a:r>
          </a:p>
          <a:p>
            <a:r>
              <a:rPr lang="en-US" dirty="0"/>
              <a:t>Communicable Disease Lead</a:t>
            </a:r>
          </a:p>
          <a:p>
            <a:r>
              <a:rPr lang="en-US" dirty="0"/>
              <a:t>Scott County Health Department</a:t>
            </a:r>
          </a:p>
        </p:txBody>
      </p:sp>
    </p:spTree>
    <p:extLst>
      <p:ext uri="{BB962C8B-B14F-4D97-AF65-F5344CB8AC3E}">
        <p14:creationId xmlns:p14="http://schemas.microsoft.com/office/powerpoint/2010/main" val="2958278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39469"/>
            <a:ext cx="10515600" cy="2852737"/>
          </a:xfrm>
        </p:spPr>
        <p:txBody>
          <a:bodyPr/>
          <a:lstStyle/>
          <a:p>
            <a:r>
              <a:rPr lang="en-US" dirty="0"/>
              <a:t>Bailey Schneden, BSN, RN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Health Nurse | Communicable Disease Lead</a:t>
            </a:r>
          </a:p>
          <a:p>
            <a:r>
              <a:rPr lang="en-US" dirty="0"/>
              <a:t>Bailey.Schneden@scottcountyiowa.gov </a:t>
            </a:r>
          </a:p>
        </p:txBody>
      </p:sp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9AA15D4-FE2E-5518-3DC8-8E681D27C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465" y="4264475"/>
            <a:ext cx="9167070" cy="2611727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92BEBAE-5B81-22FC-4308-41B1D8935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932" y="4468537"/>
            <a:ext cx="2034331" cy="2034331"/>
          </a:xfrm>
          <a:prstGeom prst="rect">
            <a:avLst/>
          </a:prstGeom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B515086-FA60-5F7A-6EBF-E8B60055F7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064" y="5334000"/>
            <a:ext cx="2023872" cy="74676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12CDE150-7F9B-D948-FB2B-3F23910E51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93" y="4578135"/>
            <a:ext cx="1961277" cy="19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7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AF2E36-C70F-C36D-8033-6B28E38D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Department Services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952898-C323-141B-AF3A-0E1505DED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Childhood immunizations</a:t>
            </a:r>
          </a:p>
          <a:p>
            <a:r>
              <a:rPr lang="en-US" dirty="0"/>
              <a:t>Lead testing/lead poisoning case management</a:t>
            </a:r>
          </a:p>
          <a:p>
            <a:r>
              <a:rPr lang="en-US" dirty="0"/>
              <a:t>Animal bite rabies risk assessments</a:t>
            </a:r>
          </a:p>
          <a:p>
            <a:r>
              <a:rPr lang="en-US" dirty="0"/>
              <a:t>Communicable disease investigation</a:t>
            </a:r>
          </a:p>
          <a:p>
            <a:pPr lvl="1"/>
            <a:r>
              <a:rPr lang="en-US" dirty="0"/>
              <a:t>Foodborne illness investigation</a:t>
            </a:r>
          </a:p>
          <a:p>
            <a:pPr lvl="1"/>
            <a:r>
              <a:rPr lang="en-US" dirty="0"/>
              <a:t>Monitoring trends of illnesses in schools</a:t>
            </a:r>
          </a:p>
          <a:p>
            <a:r>
              <a:rPr lang="en-US" dirty="0"/>
              <a:t>STI Clinic – testing and treatment</a:t>
            </a:r>
          </a:p>
          <a:p>
            <a:r>
              <a:rPr lang="en-US" dirty="0"/>
              <a:t>Dental services</a:t>
            </a:r>
          </a:p>
        </p:txBody>
      </p:sp>
    </p:spTree>
    <p:extLst>
      <p:ext uri="{BB962C8B-B14F-4D97-AF65-F5344CB8AC3E}">
        <p14:creationId xmlns:p14="http://schemas.microsoft.com/office/powerpoint/2010/main" val="262638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5C235-E1CE-1A1A-AF77-C5E48CF4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Communicable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31D3C-2C96-2ED4-83CB-CD0E59EF7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Communicable disease = any disease spread from person to person or animal to person</a:t>
            </a:r>
          </a:p>
          <a:p>
            <a:r>
              <a:rPr lang="en-US" dirty="0"/>
              <a:t>Iowa law requires all healthcare providers and labs to report positive reportable illness cases to the state</a:t>
            </a:r>
          </a:p>
          <a:p>
            <a:r>
              <a:rPr lang="en-US" dirty="0"/>
              <a:t>Reportable illnesses are investigated by local public health</a:t>
            </a:r>
          </a:p>
          <a:p>
            <a:pPr lvl="1"/>
            <a:r>
              <a:rPr lang="en-US" dirty="0"/>
              <a:t>Provide education and minimize the spread of these illnesses</a:t>
            </a:r>
          </a:p>
        </p:txBody>
      </p:sp>
    </p:spTree>
    <p:extLst>
      <p:ext uri="{BB962C8B-B14F-4D97-AF65-F5344CB8AC3E}">
        <p14:creationId xmlns:p14="http://schemas.microsoft.com/office/powerpoint/2010/main" val="494970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F10F-4C66-3FBC-5178-AD45DF409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 of Reportable Communicable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3B39B-CAE2-0EBE-9E64-FE1606763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Pertussis</a:t>
            </a:r>
          </a:p>
          <a:p>
            <a:r>
              <a:rPr lang="en-US" dirty="0"/>
              <a:t>Measles</a:t>
            </a:r>
          </a:p>
          <a:p>
            <a:r>
              <a:rPr lang="en-US" dirty="0"/>
              <a:t>Mumps</a:t>
            </a:r>
          </a:p>
          <a:p>
            <a:r>
              <a:rPr lang="en-US" dirty="0"/>
              <a:t>E. Coli</a:t>
            </a:r>
          </a:p>
          <a:p>
            <a:r>
              <a:rPr lang="en-US" dirty="0"/>
              <a:t>Salmonella</a:t>
            </a:r>
          </a:p>
          <a:p>
            <a:r>
              <a:rPr lang="en-US" dirty="0"/>
              <a:t>Campylobacter</a:t>
            </a:r>
          </a:p>
          <a:p>
            <a:r>
              <a:rPr lang="en-US" dirty="0"/>
              <a:t>Shigella</a:t>
            </a:r>
          </a:p>
          <a:p>
            <a:r>
              <a:rPr lang="en-US" dirty="0"/>
              <a:t>Hepatitis</a:t>
            </a:r>
          </a:p>
          <a:p>
            <a:endParaRPr lang="en-US" dirty="0"/>
          </a:p>
          <a:p>
            <a:r>
              <a:rPr lang="en-US" dirty="0"/>
              <a:t>Complete list of reportable illnesses can be found on the Iowa Health &amp; Human Services website</a:t>
            </a:r>
          </a:p>
        </p:txBody>
      </p:sp>
    </p:spTree>
    <p:extLst>
      <p:ext uri="{BB962C8B-B14F-4D97-AF65-F5344CB8AC3E}">
        <p14:creationId xmlns:p14="http://schemas.microsoft.com/office/powerpoint/2010/main" val="1867841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2E72D-6451-1DA3-21F2-866713FB2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Outbreak Management in Long Term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D5E22-79F0-F4FA-233B-E573CACD1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Outbreaks are reportable </a:t>
            </a:r>
          </a:p>
          <a:p>
            <a:pPr lvl="1"/>
            <a:r>
              <a:rPr lang="en-US" dirty="0"/>
              <a:t>Influenza</a:t>
            </a:r>
          </a:p>
          <a:p>
            <a:pPr lvl="1"/>
            <a:r>
              <a:rPr lang="en-US" dirty="0"/>
              <a:t>COVID-19</a:t>
            </a:r>
          </a:p>
          <a:p>
            <a:pPr lvl="1"/>
            <a:r>
              <a:rPr lang="en-US" dirty="0"/>
              <a:t>Other respiratory viruses</a:t>
            </a:r>
          </a:p>
          <a:p>
            <a:r>
              <a:rPr lang="en-US" dirty="0"/>
              <a:t>State-level involvement</a:t>
            </a:r>
          </a:p>
          <a:p>
            <a:pPr lvl="1"/>
            <a:r>
              <a:rPr lang="en-US" dirty="0"/>
              <a:t>Iowa HHS Respiratory Outbreak Reporting Survey</a:t>
            </a:r>
          </a:p>
          <a:p>
            <a:pPr lvl="1"/>
            <a:r>
              <a:rPr lang="en-US" dirty="0"/>
              <a:t>Nurse clinician from the state provides guidance and recommendations</a:t>
            </a:r>
          </a:p>
          <a:p>
            <a:r>
              <a:rPr lang="en-US" dirty="0"/>
              <a:t>Notify LPH to keep us aware of trends in the community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8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1FFA3-96AE-6F18-A59C-BE88848BE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Communicable Diseases in Seniors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87A43-C02A-8EF0-B1E9-9FF7213B5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Individuals may be at higher risk for severe illness</a:t>
            </a:r>
          </a:p>
          <a:p>
            <a:pPr lvl="1"/>
            <a:r>
              <a:rPr lang="en-US" dirty="0"/>
              <a:t>Immunocompromised individuals, infants, pregnant women</a:t>
            </a:r>
          </a:p>
          <a:p>
            <a:r>
              <a:rPr lang="en-US" dirty="0"/>
              <a:t>Congregated settings = higher risk for exposure and transmission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039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A207-AF32-43E2-6218-DB4E83F2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Supporting Seniors in Prevention of Communicable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F7A05-D26E-C86F-A333-84D6234DE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supporting immune system, reducing infection risk, and promoting healthy aging</a:t>
            </a:r>
          </a:p>
          <a:p>
            <a:pPr lvl="1"/>
            <a:r>
              <a:rPr lang="en-US" dirty="0"/>
              <a:t>Vaccination</a:t>
            </a:r>
          </a:p>
          <a:p>
            <a:pPr lvl="1"/>
            <a:r>
              <a:rPr lang="en-US" dirty="0"/>
              <a:t>Hygiene practices</a:t>
            </a:r>
          </a:p>
          <a:p>
            <a:pPr lvl="1"/>
            <a:r>
              <a:rPr lang="en-US" dirty="0"/>
              <a:t>Environmental control in living facilities</a:t>
            </a:r>
          </a:p>
        </p:txBody>
      </p:sp>
    </p:spTree>
    <p:extLst>
      <p:ext uri="{BB962C8B-B14F-4D97-AF65-F5344CB8AC3E}">
        <p14:creationId xmlns:p14="http://schemas.microsoft.com/office/powerpoint/2010/main" val="80001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2A029-1A72-5AE8-CA5E-C90BB3855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Prevention of Communicable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CEB46-7DA5-7CCE-8FED-7E7C0100D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Adequate handwashing, proper food preparation, and cleaning of surfaces</a:t>
            </a:r>
          </a:p>
          <a:p>
            <a:r>
              <a:rPr lang="en-US" dirty="0"/>
              <a:t>Sending staff home who are ill</a:t>
            </a:r>
          </a:p>
          <a:p>
            <a:r>
              <a:rPr lang="en-US" dirty="0"/>
              <a:t>Having appropriate PPE and isolation procedures</a:t>
            </a:r>
          </a:p>
          <a:p>
            <a:r>
              <a:rPr lang="en-US" dirty="0"/>
              <a:t>Ensuring up to date on vaccinations</a:t>
            </a:r>
          </a:p>
          <a:p>
            <a:r>
              <a:rPr lang="en-US" dirty="0"/>
              <a:t>Pertussis prevention = Tdap boosters</a:t>
            </a:r>
          </a:p>
          <a:p>
            <a:r>
              <a:rPr lang="en-US" dirty="0"/>
              <a:t>Annual flu vaccine</a:t>
            </a:r>
          </a:p>
          <a:p>
            <a:r>
              <a:rPr lang="en-US" dirty="0"/>
              <a:t>Education for families</a:t>
            </a:r>
          </a:p>
          <a:p>
            <a:pPr lvl="1"/>
            <a:r>
              <a:rPr lang="en-US" dirty="0"/>
              <a:t>Post-exposure prophylaxis for close contacts depending on illness (ex. Pertussis)</a:t>
            </a:r>
          </a:p>
        </p:txBody>
      </p:sp>
    </p:spTree>
    <p:extLst>
      <p:ext uri="{BB962C8B-B14F-4D97-AF65-F5344CB8AC3E}">
        <p14:creationId xmlns:p14="http://schemas.microsoft.com/office/powerpoint/2010/main" val="121449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B1753-BD4F-32E2-221A-BECE2DF7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Promoting Healthy 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C7BEE-07EE-0BFA-1EBE-4DC0E6ED1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Healthy Aging = public health goal</a:t>
            </a:r>
          </a:p>
          <a:p>
            <a:r>
              <a:rPr lang="en-US" dirty="0"/>
              <a:t>Prevention, early intervention, and promotion of healthy lifestyles = important</a:t>
            </a:r>
          </a:p>
          <a:p>
            <a:r>
              <a:rPr lang="en-US" dirty="0"/>
              <a:t>Focus on maintaining physical, mental, and social well-being</a:t>
            </a:r>
          </a:p>
          <a:p>
            <a:r>
              <a:rPr lang="en-US" dirty="0"/>
              <a:t>Maintaining </a:t>
            </a:r>
            <a:r>
              <a:rPr lang="en-US"/>
              <a:t>functional abilities</a:t>
            </a:r>
            <a:endParaRPr lang="en-US" dirty="0"/>
          </a:p>
          <a:p>
            <a:r>
              <a:rPr lang="en-US" dirty="0"/>
              <a:t>Preventative healthcare</a:t>
            </a:r>
          </a:p>
          <a:p>
            <a:r>
              <a:rPr lang="en-US" dirty="0"/>
              <a:t>Proper nutrition</a:t>
            </a:r>
          </a:p>
          <a:p>
            <a:r>
              <a:rPr lang="en-US" dirty="0"/>
              <a:t>Regular physical activity</a:t>
            </a:r>
          </a:p>
        </p:txBody>
      </p:sp>
    </p:spTree>
    <p:extLst>
      <p:ext uri="{BB962C8B-B14F-4D97-AF65-F5344CB8AC3E}">
        <p14:creationId xmlns:p14="http://schemas.microsoft.com/office/powerpoint/2010/main" val="3285106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</Words>
  <Application>Microsoft Office PowerPoint</Application>
  <PresentationFormat>Widescreen</PresentationFormat>
  <Paragraphs>96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Role of Public Health &amp; Communicable Disease Prevention</vt:lpstr>
      <vt:lpstr>Health Department Services</vt:lpstr>
      <vt:lpstr>Communicable Diseases</vt:lpstr>
      <vt:lpstr>Examples of Reportable Communicable Diseases</vt:lpstr>
      <vt:lpstr>Outbreak Management in Long Term Care</vt:lpstr>
      <vt:lpstr>Communicable Diseases in Seniors</vt:lpstr>
      <vt:lpstr>Supporting Seniors in Prevention of Communicable Diseases</vt:lpstr>
      <vt:lpstr>Prevention of Communicable Diseases</vt:lpstr>
      <vt:lpstr>Promoting Healthy Aging</vt:lpstr>
      <vt:lpstr>Bailey Schneden, BSN, RN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Ryleigh Lind</dc:creator>
  <cp:lastModifiedBy>Ryleigh Lind</cp:lastModifiedBy>
  <cp:revision>2</cp:revision>
  <dcterms:created xsi:type="dcterms:W3CDTF">2026-09-02T14:20:03Z</dcterms:created>
  <dcterms:modified xsi:type="dcterms:W3CDTF">2026-09-02T14:21:05Z</dcterms:modified>
</cp:coreProperties>
</file>