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1070" r:id="rId2"/>
    <p:sldId id="313" r:id="rId3"/>
    <p:sldId id="314" r:id="rId4"/>
    <p:sldId id="1071" r:id="rId5"/>
    <p:sldId id="1072" r:id="rId6"/>
    <p:sldId id="258" r:id="rId7"/>
    <p:sldId id="315" r:id="rId8"/>
    <p:sldId id="263" r:id="rId9"/>
    <p:sldId id="303" r:id="rId10"/>
    <p:sldId id="291" r:id="rId11"/>
    <p:sldId id="262" r:id="rId12"/>
    <p:sldId id="264" r:id="rId13"/>
    <p:sldId id="269" r:id="rId14"/>
    <p:sldId id="271" r:id="rId15"/>
    <p:sldId id="272" r:id="rId16"/>
    <p:sldId id="274" r:id="rId17"/>
    <p:sldId id="293" r:id="rId18"/>
    <p:sldId id="288" r:id="rId19"/>
    <p:sldId id="270" r:id="rId20"/>
    <p:sldId id="283" r:id="rId21"/>
    <p:sldId id="107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3" autoAdjust="0"/>
    <p:restoredTop sz="94660"/>
  </p:normalViewPr>
  <p:slideViewPr>
    <p:cSldViewPr snapToGrid="0">
      <p:cViewPr varScale="1">
        <p:scale>
          <a:sx n="87" d="100"/>
          <a:sy n="87" d="100"/>
        </p:scale>
        <p:origin x="120"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24E9D3-654A-4B53-B8B6-49677B1D0C7B}" type="datetimeFigureOut">
              <a:rPr lang="en-US" smtClean="0"/>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4A2DDB-1359-4824-855D-072B3E93BD41}" type="slidenum">
              <a:rPr lang="en-US" smtClean="0"/>
              <a:t>‹#›</a:t>
            </a:fld>
            <a:endParaRPr lang="en-US"/>
          </a:p>
        </p:txBody>
      </p:sp>
    </p:spTree>
    <p:extLst>
      <p:ext uri="{BB962C8B-B14F-4D97-AF65-F5344CB8AC3E}">
        <p14:creationId xmlns:p14="http://schemas.microsoft.com/office/powerpoint/2010/main" val="3380945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73BC39-1DEC-4675-89E6-2DB0F0B1C2D6}" type="slidenum">
              <a:rPr lang="en-US" smtClean="0"/>
              <a:t>1</a:t>
            </a:fld>
            <a:endParaRPr lang="en-US"/>
          </a:p>
        </p:txBody>
      </p:sp>
    </p:spTree>
    <p:extLst>
      <p:ext uri="{BB962C8B-B14F-4D97-AF65-F5344CB8AC3E}">
        <p14:creationId xmlns:p14="http://schemas.microsoft.com/office/powerpoint/2010/main" val="35486973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1"/>
              <a:t>Every 4-6 hours 20 billion bacteria replicate in the oral cavity. – Remember</a:t>
            </a:r>
            <a:r>
              <a:rPr lang="en-US" b="1" baseline="0"/>
              <a:t> there are laminated sheets showing bacteria formation available </a:t>
            </a:r>
            <a:r>
              <a:rPr lang="en-US" b="1"/>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r>
              <a:rPr lang="en-US" b="1"/>
              <a:t>RECENT</a:t>
            </a:r>
            <a:r>
              <a:rPr lang="en-US" b="1" baseline="0"/>
              <a:t> LITERATURE SHOWS THAT NON-VENTILATOR HOSPITAL ACQUIRED PNEUMONIA-ALTHOUGH NOT REPORTABLE</a:t>
            </a:r>
          </a:p>
          <a:p>
            <a:endParaRPr lang="en-US" b="1" baseline="0"/>
          </a:p>
          <a:p>
            <a:r>
              <a:rPr lang="en-US" b="1" baseline="0"/>
              <a:t>IS NOW THE MOST COMMON HOSPITAL-ACQUIRED INFECTION </a:t>
            </a:r>
          </a:p>
          <a:p>
            <a:endParaRPr lang="en-US" b="1" baseline="0"/>
          </a:p>
          <a:p>
            <a:r>
              <a:rPr lang="en-US" b="1" baseline="0"/>
              <a:t>WITH HIIGHEST COST AND MORTALITY.  </a:t>
            </a:r>
          </a:p>
          <a:p>
            <a:endParaRPr lang="en-US" b="1" baseline="0"/>
          </a:p>
          <a:p>
            <a:pPr marL="0" indent="0">
              <a:buNone/>
            </a:pPr>
            <a:endParaRPr lang="en-US" b="1" i="1" u="sng"/>
          </a:p>
          <a:p>
            <a:endParaRPr lang="en-US"/>
          </a:p>
        </p:txBody>
      </p:sp>
      <p:sp>
        <p:nvSpPr>
          <p:cNvPr id="4" name="Slide Number Placeholder 3"/>
          <p:cNvSpPr>
            <a:spLocks noGrp="1"/>
          </p:cNvSpPr>
          <p:nvPr>
            <p:ph type="sldNum" sz="quarter" idx="10"/>
          </p:nvPr>
        </p:nvSpPr>
        <p:spPr/>
        <p:txBody>
          <a:bodyPr/>
          <a:lstStyle/>
          <a:p>
            <a:fld id="{E873BC39-1DEC-4675-89E6-2DB0F0B1C2D6}" type="slidenum">
              <a:rPr lang="en-US" smtClean="0"/>
              <a:t>14</a:t>
            </a:fld>
            <a:endParaRPr lang="en-US"/>
          </a:p>
        </p:txBody>
      </p:sp>
    </p:spTree>
    <p:extLst>
      <p:ext uri="{BB962C8B-B14F-4D97-AF65-F5344CB8AC3E}">
        <p14:creationId xmlns:p14="http://schemas.microsoft.com/office/powerpoint/2010/main" val="11035424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b="1"/>
              <a:t>Aspiration Pneumonia: Pneumonia is a condition in which there is swelling or an infection of the small air sacs in the lungs. Aspiration pneumonia occurs when food, saliva, liquids, or vomit is breathed into the lungs. </a:t>
            </a:r>
          </a:p>
          <a:p>
            <a:endParaRPr lang="en-US" b="1"/>
          </a:p>
          <a:p>
            <a:r>
              <a:rPr lang="en-US" b="1"/>
              <a:t>Three predisposing key factors to HAP:</a:t>
            </a:r>
          </a:p>
          <a:p>
            <a:r>
              <a:rPr lang="en-US" b="1"/>
              <a:t>-Changes in oral microbes</a:t>
            </a:r>
          </a:p>
          <a:p>
            <a:r>
              <a:rPr lang="en-US" b="1"/>
              <a:t>-Micro aspiration</a:t>
            </a:r>
          </a:p>
          <a:p>
            <a:r>
              <a:rPr lang="en-US" b="1"/>
              <a:t>-Weakened host</a:t>
            </a:r>
          </a:p>
          <a:p>
            <a:endParaRPr lang="en-US" b="1"/>
          </a:p>
          <a:p>
            <a:r>
              <a:rPr lang="en-US" b="1"/>
              <a:t>Studies show that within 48 hours of admission, critically ill patients experience changes in oral bacterial colonization (gram negative organisms are more virulent).</a:t>
            </a:r>
          </a:p>
          <a:p>
            <a:endParaRPr lang="en-US" b="1"/>
          </a:p>
          <a:p>
            <a:r>
              <a:rPr lang="en-US" b="1"/>
              <a:t>Its important to note that even healthy adults </a:t>
            </a:r>
            <a:r>
              <a:rPr lang="en-US" b="1" err="1"/>
              <a:t>microaspirate</a:t>
            </a:r>
            <a:r>
              <a:rPr lang="en-US" b="1"/>
              <a:t> while sleeping caused by a supine position and drugs that suppress the central nervous system.</a:t>
            </a:r>
          </a:p>
          <a:p>
            <a:endParaRPr lang="en-US" b="1"/>
          </a:p>
          <a:p>
            <a:r>
              <a:rPr lang="en-US" b="1"/>
              <a:t>This is a growing problem for nursing facility residents and other seniors. Pneumonia is the number one cause of death in nursing homes. </a:t>
            </a:r>
          </a:p>
          <a:p>
            <a:endParaRPr lang="en-US"/>
          </a:p>
        </p:txBody>
      </p:sp>
      <p:sp>
        <p:nvSpPr>
          <p:cNvPr id="4" name="Slide Number Placeholder 3"/>
          <p:cNvSpPr>
            <a:spLocks noGrp="1"/>
          </p:cNvSpPr>
          <p:nvPr>
            <p:ph type="sldNum" sz="quarter" idx="10"/>
          </p:nvPr>
        </p:nvSpPr>
        <p:spPr/>
        <p:txBody>
          <a:bodyPr/>
          <a:lstStyle/>
          <a:p>
            <a:fld id="{E873BC39-1DEC-4675-89E6-2DB0F0B1C2D6}" type="slidenum">
              <a:rPr lang="en-US" smtClean="0"/>
              <a:t>15</a:t>
            </a:fld>
            <a:endParaRPr lang="en-US"/>
          </a:p>
        </p:txBody>
      </p:sp>
    </p:spTree>
    <p:extLst>
      <p:ext uri="{BB962C8B-B14F-4D97-AF65-F5344CB8AC3E}">
        <p14:creationId xmlns:p14="http://schemas.microsoft.com/office/powerpoint/2010/main" val="5716675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b="1"/>
              <a:t>Sutter Medical Center Sacramento California</a:t>
            </a:r>
          </a:p>
          <a:p>
            <a:r>
              <a:rPr lang="en-US" b="1"/>
              <a:t> </a:t>
            </a:r>
          </a:p>
          <a:p>
            <a:r>
              <a:rPr lang="en-US"/>
              <a:t>Implemented oral hygiene care 4 times a day on patients to brush away germs in the mouth </a:t>
            </a:r>
          </a:p>
          <a:p>
            <a:endParaRPr lang="en-US"/>
          </a:p>
          <a:p>
            <a:r>
              <a:rPr lang="en-US"/>
              <a:t>49% reduction in patients who acquired Non-Ventilator Hospital Acquired Pneumonia (NV-HAP) avoiding 60 cases in one year’s time</a:t>
            </a:r>
          </a:p>
          <a:p>
            <a:endParaRPr lang="en-US"/>
          </a:p>
          <a:p>
            <a:r>
              <a:rPr lang="en-US"/>
              <a:t>First Year Annual Return on Investment = $2.28 million by avoiding extra hospital days due to NV-HAP</a:t>
            </a:r>
          </a:p>
        </p:txBody>
      </p:sp>
      <p:sp>
        <p:nvSpPr>
          <p:cNvPr id="4" name="Slide Number Placeholder 3"/>
          <p:cNvSpPr>
            <a:spLocks noGrp="1"/>
          </p:cNvSpPr>
          <p:nvPr>
            <p:ph type="sldNum" sz="quarter" idx="10"/>
          </p:nvPr>
        </p:nvSpPr>
        <p:spPr/>
        <p:txBody>
          <a:bodyPr/>
          <a:lstStyle/>
          <a:p>
            <a:fld id="{E873BC39-1DEC-4675-89E6-2DB0F0B1C2D6}" type="slidenum">
              <a:rPr lang="en-US" smtClean="0"/>
              <a:t>16</a:t>
            </a:fld>
            <a:endParaRPr lang="en-US"/>
          </a:p>
        </p:txBody>
      </p:sp>
    </p:spTree>
    <p:extLst>
      <p:ext uri="{BB962C8B-B14F-4D97-AF65-F5344CB8AC3E}">
        <p14:creationId xmlns:p14="http://schemas.microsoft.com/office/powerpoint/2010/main" val="188031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t>2018 data at a “small/medium” hospital</a:t>
            </a:r>
            <a:r>
              <a:rPr lang="en-US" baseline="0"/>
              <a:t> system</a:t>
            </a:r>
            <a:endParaRPr lang="en-US"/>
          </a:p>
        </p:txBody>
      </p:sp>
      <p:sp>
        <p:nvSpPr>
          <p:cNvPr id="4" name="Slide Number Placeholder 3"/>
          <p:cNvSpPr>
            <a:spLocks noGrp="1"/>
          </p:cNvSpPr>
          <p:nvPr>
            <p:ph type="sldNum" sz="quarter" idx="10"/>
          </p:nvPr>
        </p:nvSpPr>
        <p:spPr/>
        <p:txBody>
          <a:bodyPr/>
          <a:lstStyle/>
          <a:p>
            <a:fld id="{E873BC39-1DEC-4675-89E6-2DB0F0B1C2D6}" type="slidenum">
              <a:rPr lang="en-US" smtClean="0"/>
              <a:t>17</a:t>
            </a:fld>
            <a:endParaRPr lang="en-US"/>
          </a:p>
        </p:txBody>
      </p:sp>
    </p:spTree>
    <p:extLst>
      <p:ext uri="{BB962C8B-B14F-4D97-AF65-F5344CB8AC3E}">
        <p14:creationId xmlns:p14="http://schemas.microsoft.com/office/powerpoint/2010/main" val="35674018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t>American Academy</a:t>
            </a:r>
            <a:r>
              <a:rPr lang="en-US" baseline="0"/>
              <a:t> of Critical Nursing</a:t>
            </a:r>
            <a:endParaRPr lang="en-US"/>
          </a:p>
        </p:txBody>
      </p:sp>
      <p:sp>
        <p:nvSpPr>
          <p:cNvPr id="4" name="Slide Number Placeholder 3"/>
          <p:cNvSpPr>
            <a:spLocks noGrp="1"/>
          </p:cNvSpPr>
          <p:nvPr>
            <p:ph type="sldNum" sz="quarter" idx="10"/>
          </p:nvPr>
        </p:nvSpPr>
        <p:spPr/>
        <p:txBody>
          <a:bodyPr/>
          <a:lstStyle/>
          <a:p>
            <a:fld id="{E873BC39-1DEC-4675-89E6-2DB0F0B1C2D6}" type="slidenum">
              <a:rPr lang="en-US" smtClean="0"/>
              <a:t>18</a:t>
            </a:fld>
            <a:endParaRPr lang="en-US"/>
          </a:p>
        </p:txBody>
      </p:sp>
    </p:spTree>
    <p:extLst>
      <p:ext uri="{BB962C8B-B14F-4D97-AF65-F5344CB8AC3E}">
        <p14:creationId xmlns:p14="http://schemas.microsoft.com/office/powerpoint/2010/main" val="258876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73BC39-1DEC-4675-89E6-2DB0F0B1C2D6}" type="slidenum">
              <a:rPr lang="en-US" smtClean="0"/>
              <a:t>19</a:t>
            </a:fld>
            <a:endParaRPr lang="en-US"/>
          </a:p>
        </p:txBody>
      </p:sp>
    </p:spTree>
    <p:extLst>
      <p:ext uri="{BB962C8B-B14F-4D97-AF65-F5344CB8AC3E}">
        <p14:creationId xmlns:p14="http://schemas.microsoft.com/office/powerpoint/2010/main" val="3983524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73BC39-1DEC-4675-89E6-2DB0F0B1C2D6}" type="slidenum">
              <a:rPr lang="en-US" smtClean="0"/>
              <a:t>20</a:t>
            </a:fld>
            <a:endParaRPr lang="en-US"/>
          </a:p>
        </p:txBody>
      </p:sp>
    </p:spTree>
    <p:extLst>
      <p:ext uri="{BB962C8B-B14F-4D97-AF65-F5344CB8AC3E}">
        <p14:creationId xmlns:p14="http://schemas.microsoft.com/office/powerpoint/2010/main" val="24357790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73BC39-1DEC-4675-89E6-2DB0F0B1C2D6}" type="slidenum">
              <a:rPr lang="en-US" smtClean="0"/>
              <a:t>21</a:t>
            </a:fld>
            <a:endParaRPr lang="en-US"/>
          </a:p>
        </p:txBody>
      </p:sp>
    </p:spTree>
    <p:extLst>
      <p:ext uri="{BB962C8B-B14F-4D97-AF65-F5344CB8AC3E}">
        <p14:creationId xmlns:p14="http://schemas.microsoft.com/office/powerpoint/2010/main" val="3918966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73BC39-1DEC-4675-89E6-2DB0F0B1C2D6}" type="slidenum">
              <a:rPr lang="en-US" smtClean="0"/>
              <a:t>6</a:t>
            </a:fld>
            <a:endParaRPr lang="en-US"/>
          </a:p>
        </p:txBody>
      </p:sp>
    </p:spTree>
    <p:extLst>
      <p:ext uri="{BB962C8B-B14F-4D97-AF65-F5344CB8AC3E}">
        <p14:creationId xmlns:p14="http://schemas.microsoft.com/office/powerpoint/2010/main" val="2742864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b="1"/>
          </a:p>
          <a:p>
            <a:r>
              <a:rPr lang="en-US" b="1"/>
              <a:t>Biofilm is a collective of microorganisms</a:t>
            </a:r>
            <a:r>
              <a:rPr lang="en-US" b="1" baseline="0"/>
              <a:t> that grow on many different surfaces including plant and animal tissues.</a:t>
            </a:r>
          </a:p>
          <a:p>
            <a:endParaRPr lang="en-US" b="1" baseline="0"/>
          </a:p>
          <a:p>
            <a:r>
              <a:rPr lang="en-US" b="1" baseline="0"/>
              <a:t>Dental plaque also is a biofilm.  As oral bacteria colonize they create a plaque consisting of saliva, food, and fluids that is sticky and colorless.  We recognize it as the fuzzy feeling that forms on our teeth. </a:t>
            </a:r>
          </a:p>
          <a:p>
            <a:endParaRPr lang="en-US" b="1" baseline="0"/>
          </a:p>
          <a:p>
            <a:r>
              <a:rPr lang="en-US" b="1" baseline="0"/>
              <a:t>Plaque thrives in sheltered areas like where the teeth and gums meet.  These bacterial colonies are easily disrupted through mechanical motions like brushing</a:t>
            </a:r>
            <a:r>
              <a:rPr lang="en-US" baseline="0"/>
              <a:t>. </a:t>
            </a:r>
          </a:p>
          <a:p>
            <a:endParaRPr lang="en-US" baseline="0"/>
          </a:p>
          <a:p>
            <a:r>
              <a:rPr lang="en-US"/>
              <a:t>Biofilm…“</a:t>
            </a:r>
            <a:r>
              <a:rPr lang="en-US" sz="1200"/>
              <a:t>Cities for microbes” </a:t>
            </a:r>
            <a:r>
              <a:rPr lang="en-US" sz="1200" baseline="0"/>
              <a:t> “community lifestyle”</a:t>
            </a:r>
          </a:p>
          <a:p>
            <a:r>
              <a:rPr lang="en-US" sz="1200"/>
              <a:t>The human mouth is full of bacteria.  </a:t>
            </a:r>
          </a:p>
          <a:p>
            <a:endParaRPr lang="en-US"/>
          </a:p>
        </p:txBody>
      </p:sp>
      <p:sp>
        <p:nvSpPr>
          <p:cNvPr id="4" name="Slide Number Placeholder 3"/>
          <p:cNvSpPr>
            <a:spLocks noGrp="1"/>
          </p:cNvSpPr>
          <p:nvPr>
            <p:ph type="sldNum" sz="quarter" idx="10"/>
          </p:nvPr>
        </p:nvSpPr>
        <p:spPr/>
        <p:txBody>
          <a:bodyPr/>
          <a:lstStyle/>
          <a:p>
            <a:fld id="{E873BC39-1DEC-4675-89E6-2DB0F0B1C2D6}" type="slidenum">
              <a:rPr lang="en-US" smtClean="0"/>
              <a:t>7</a:t>
            </a:fld>
            <a:endParaRPr lang="en-US"/>
          </a:p>
        </p:txBody>
      </p:sp>
    </p:spTree>
    <p:extLst>
      <p:ext uri="{BB962C8B-B14F-4D97-AF65-F5344CB8AC3E}">
        <p14:creationId xmlns:p14="http://schemas.microsoft.com/office/powerpoint/2010/main" val="4086229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73BC39-1DEC-4675-89E6-2DB0F0B1C2D6}" type="slidenum">
              <a:rPr lang="en-US" smtClean="0"/>
              <a:t>8</a:t>
            </a:fld>
            <a:endParaRPr lang="en-US"/>
          </a:p>
        </p:txBody>
      </p:sp>
    </p:spTree>
    <p:extLst>
      <p:ext uri="{BB962C8B-B14F-4D97-AF65-F5344CB8AC3E}">
        <p14:creationId xmlns:p14="http://schemas.microsoft.com/office/powerpoint/2010/main" val="1016982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73BC39-1DEC-4675-89E6-2DB0F0B1C2D6}" type="slidenum">
              <a:rPr lang="en-US" smtClean="0"/>
              <a:t>9</a:t>
            </a:fld>
            <a:endParaRPr lang="en-US"/>
          </a:p>
        </p:txBody>
      </p:sp>
    </p:spTree>
    <p:extLst>
      <p:ext uri="{BB962C8B-B14F-4D97-AF65-F5344CB8AC3E}">
        <p14:creationId xmlns:p14="http://schemas.microsoft.com/office/powerpoint/2010/main" val="797295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sz="1400" b="1"/>
              <a:t>The</a:t>
            </a:r>
            <a:r>
              <a:rPr lang="en-US" sz="1400" b="1" baseline="0"/>
              <a:t> most efficient way to remove bacteria in the mouth is mechanical removal…a toothbrush is your superhero! </a:t>
            </a:r>
          </a:p>
          <a:p>
            <a:endParaRPr lang="en-US" sz="1400" b="1" baseline="0"/>
          </a:p>
          <a:p>
            <a:r>
              <a:rPr lang="en-US" sz="1400" b="1"/>
              <a:t>Remember plaque</a:t>
            </a:r>
            <a:r>
              <a:rPr lang="en-US" sz="1400" b="1" baseline="0"/>
              <a:t> loves shelter areas and accumulates at the gum line where the tooth and gum meet.</a:t>
            </a:r>
          </a:p>
          <a:p>
            <a:endParaRPr lang="en-US" sz="1400" b="1" baseline="0"/>
          </a:p>
          <a:p>
            <a:endParaRPr lang="en-US" sz="2000" b="1" baseline="0"/>
          </a:p>
          <a:p>
            <a:r>
              <a:rPr lang="en-US" sz="2000" b="1" baseline="0"/>
              <a:t>A MINIMUM OF TWICE PER DAY IS NECESSARY FOR HEALTHY PEOPLE…MORE IS BETTER FOR VULNERABEL. </a:t>
            </a:r>
          </a:p>
          <a:p>
            <a:endParaRPr lang="en-US" sz="1400" b="1"/>
          </a:p>
        </p:txBody>
      </p:sp>
      <p:sp>
        <p:nvSpPr>
          <p:cNvPr id="4" name="Slide Number Placeholder 3"/>
          <p:cNvSpPr>
            <a:spLocks noGrp="1"/>
          </p:cNvSpPr>
          <p:nvPr>
            <p:ph type="sldNum" sz="quarter" idx="10"/>
          </p:nvPr>
        </p:nvSpPr>
        <p:spPr/>
        <p:txBody>
          <a:bodyPr/>
          <a:lstStyle/>
          <a:p>
            <a:fld id="{E873BC39-1DEC-4675-89E6-2DB0F0B1C2D6}" type="slidenum">
              <a:rPr lang="en-US" smtClean="0"/>
              <a:t>10</a:t>
            </a:fld>
            <a:endParaRPr lang="en-US"/>
          </a:p>
        </p:txBody>
      </p:sp>
    </p:spTree>
    <p:extLst>
      <p:ext uri="{BB962C8B-B14F-4D97-AF65-F5344CB8AC3E}">
        <p14:creationId xmlns:p14="http://schemas.microsoft.com/office/powerpoint/2010/main" val="1778754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t>Candida…Thrush…Yeast Infection</a:t>
            </a:r>
          </a:p>
          <a:p>
            <a:endParaRPr lang="en-US"/>
          </a:p>
        </p:txBody>
      </p:sp>
      <p:sp>
        <p:nvSpPr>
          <p:cNvPr id="4" name="Slide Number Placeholder 3"/>
          <p:cNvSpPr>
            <a:spLocks noGrp="1"/>
          </p:cNvSpPr>
          <p:nvPr>
            <p:ph type="sldNum" sz="quarter" idx="10"/>
          </p:nvPr>
        </p:nvSpPr>
        <p:spPr/>
        <p:txBody>
          <a:bodyPr/>
          <a:lstStyle/>
          <a:p>
            <a:fld id="{E873BC39-1DEC-4675-89E6-2DB0F0B1C2D6}" type="slidenum">
              <a:rPr lang="en-US" smtClean="0"/>
              <a:t>11</a:t>
            </a:fld>
            <a:endParaRPr lang="en-US"/>
          </a:p>
        </p:txBody>
      </p:sp>
    </p:spTree>
    <p:extLst>
      <p:ext uri="{BB962C8B-B14F-4D97-AF65-F5344CB8AC3E}">
        <p14:creationId xmlns:p14="http://schemas.microsoft.com/office/powerpoint/2010/main" val="1441428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a:t>The connection of the mouth to the body can be a serious issue for hospitalized patients</a:t>
            </a:r>
          </a:p>
          <a:p>
            <a:r>
              <a:rPr lang="en-US"/>
              <a:t> </a:t>
            </a:r>
          </a:p>
          <a:p>
            <a:r>
              <a:rPr lang="en-US"/>
              <a:t>They may have chronic health conditions.</a:t>
            </a:r>
          </a:p>
          <a:p>
            <a:endParaRPr lang="en-US"/>
          </a:p>
          <a:p>
            <a:r>
              <a:rPr lang="en-US"/>
              <a:t>They likely have a weakened immune system.</a:t>
            </a:r>
          </a:p>
          <a:p>
            <a:endParaRPr lang="en-US"/>
          </a:p>
          <a:p>
            <a:r>
              <a:rPr lang="en-US"/>
              <a:t>They may have poor oral hygiene if they lack the ability to clean their own teeth.</a:t>
            </a:r>
          </a:p>
          <a:p>
            <a:endParaRPr lang="en-US"/>
          </a:p>
          <a:p>
            <a:r>
              <a:rPr lang="en-US"/>
              <a:t>They may have a dry mouth from medications.</a:t>
            </a:r>
          </a:p>
          <a:p>
            <a:endParaRPr lang="en-US"/>
          </a:p>
          <a:p>
            <a:r>
              <a:rPr lang="en-US"/>
              <a:t>They may have eating issues from tooth problems, swallowing difficulties, or ill-fitting dentures.</a:t>
            </a:r>
          </a:p>
          <a:p>
            <a:endParaRPr lang="en-US"/>
          </a:p>
        </p:txBody>
      </p:sp>
      <p:sp>
        <p:nvSpPr>
          <p:cNvPr id="4" name="Slide Number Placeholder 3"/>
          <p:cNvSpPr>
            <a:spLocks noGrp="1"/>
          </p:cNvSpPr>
          <p:nvPr>
            <p:ph type="sldNum" sz="quarter" idx="10"/>
          </p:nvPr>
        </p:nvSpPr>
        <p:spPr/>
        <p:txBody>
          <a:bodyPr/>
          <a:lstStyle/>
          <a:p>
            <a:fld id="{E873BC39-1DEC-4675-89E6-2DB0F0B1C2D6}" type="slidenum">
              <a:rPr lang="en-US" smtClean="0"/>
              <a:t>12</a:t>
            </a:fld>
            <a:endParaRPr lang="en-US"/>
          </a:p>
        </p:txBody>
      </p:sp>
    </p:spTree>
    <p:extLst>
      <p:ext uri="{BB962C8B-B14F-4D97-AF65-F5344CB8AC3E}">
        <p14:creationId xmlns:p14="http://schemas.microsoft.com/office/powerpoint/2010/main" val="1996160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p>
          <a:p>
            <a:r>
              <a:rPr lang="en-US"/>
              <a:t>“What would you do if you woke up with an area the size of that square with oozing infection?”  </a:t>
            </a:r>
          </a:p>
        </p:txBody>
      </p:sp>
      <p:sp>
        <p:nvSpPr>
          <p:cNvPr id="4" name="Slide Number Placeholder 3"/>
          <p:cNvSpPr>
            <a:spLocks noGrp="1"/>
          </p:cNvSpPr>
          <p:nvPr>
            <p:ph type="sldNum" sz="quarter" idx="10"/>
          </p:nvPr>
        </p:nvSpPr>
        <p:spPr/>
        <p:txBody>
          <a:bodyPr/>
          <a:lstStyle/>
          <a:p>
            <a:fld id="{E873BC39-1DEC-4675-89E6-2DB0F0B1C2D6}" type="slidenum">
              <a:rPr lang="en-US" smtClean="0"/>
              <a:t>13</a:t>
            </a:fld>
            <a:endParaRPr lang="en-US"/>
          </a:p>
        </p:txBody>
      </p:sp>
    </p:spTree>
    <p:extLst>
      <p:ext uri="{BB962C8B-B14F-4D97-AF65-F5344CB8AC3E}">
        <p14:creationId xmlns:p14="http://schemas.microsoft.com/office/powerpoint/2010/main" val="356415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FA1B3-8F81-FB9C-5BDE-66D2422F93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4AB65C5-97E7-EF15-4434-C349110ED1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CFECD91-9964-C97C-07A2-A66985BBE853}"/>
              </a:ext>
            </a:extLst>
          </p:cNvPr>
          <p:cNvSpPr>
            <a:spLocks noGrp="1"/>
          </p:cNvSpPr>
          <p:nvPr>
            <p:ph type="dt" sz="half" idx="10"/>
          </p:nvPr>
        </p:nvSpPr>
        <p:spPr/>
        <p:txBody>
          <a:bodyPr/>
          <a:lstStyle/>
          <a:p>
            <a:fld id="{27C83641-AAC1-4892-9CBC-0586E0B7FC0C}" type="datetimeFigureOut">
              <a:rPr lang="en-US" smtClean="0"/>
              <a:t>9/2/2026</a:t>
            </a:fld>
            <a:endParaRPr lang="en-US"/>
          </a:p>
        </p:txBody>
      </p:sp>
      <p:sp>
        <p:nvSpPr>
          <p:cNvPr id="5" name="Footer Placeholder 4">
            <a:extLst>
              <a:ext uri="{FF2B5EF4-FFF2-40B4-BE49-F238E27FC236}">
                <a16:creationId xmlns:a16="http://schemas.microsoft.com/office/drawing/2014/main" id="{26C69224-8D65-6BB5-480B-D67887A153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617C69-80DB-7B74-CF0C-54CFADE94F31}"/>
              </a:ext>
            </a:extLst>
          </p:cNvPr>
          <p:cNvSpPr>
            <a:spLocks noGrp="1"/>
          </p:cNvSpPr>
          <p:nvPr>
            <p:ph type="sldNum" sz="quarter" idx="12"/>
          </p:nvPr>
        </p:nvSpPr>
        <p:spPr/>
        <p:txBody>
          <a:bodyPr/>
          <a:lstStyle/>
          <a:p>
            <a:fld id="{19E8881B-E727-40EA-BE16-4D28DD10C5E6}" type="slidenum">
              <a:rPr lang="en-US" smtClean="0"/>
              <a:t>‹#›</a:t>
            </a:fld>
            <a:endParaRPr lang="en-US"/>
          </a:p>
        </p:txBody>
      </p:sp>
    </p:spTree>
    <p:extLst>
      <p:ext uri="{BB962C8B-B14F-4D97-AF65-F5344CB8AC3E}">
        <p14:creationId xmlns:p14="http://schemas.microsoft.com/office/powerpoint/2010/main" val="1690190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D6607-1DA7-BCC9-A80D-CAD581A252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0070C0-3F6C-22D1-7057-44A37104AB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A53853-04EC-73BC-ECD7-FACB94D418E7}"/>
              </a:ext>
            </a:extLst>
          </p:cNvPr>
          <p:cNvSpPr>
            <a:spLocks noGrp="1"/>
          </p:cNvSpPr>
          <p:nvPr>
            <p:ph type="dt" sz="half" idx="10"/>
          </p:nvPr>
        </p:nvSpPr>
        <p:spPr/>
        <p:txBody>
          <a:bodyPr/>
          <a:lstStyle/>
          <a:p>
            <a:fld id="{27C83641-AAC1-4892-9CBC-0586E0B7FC0C}" type="datetimeFigureOut">
              <a:rPr lang="en-US" smtClean="0"/>
              <a:t>9/2/2026</a:t>
            </a:fld>
            <a:endParaRPr lang="en-US"/>
          </a:p>
        </p:txBody>
      </p:sp>
      <p:sp>
        <p:nvSpPr>
          <p:cNvPr id="5" name="Footer Placeholder 4">
            <a:extLst>
              <a:ext uri="{FF2B5EF4-FFF2-40B4-BE49-F238E27FC236}">
                <a16:creationId xmlns:a16="http://schemas.microsoft.com/office/drawing/2014/main" id="{C60BD704-54D0-CF1D-C9E3-31EA8FF783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E71B34-06F6-069D-74A7-8CB929231886}"/>
              </a:ext>
            </a:extLst>
          </p:cNvPr>
          <p:cNvSpPr>
            <a:spLocks noGrp="1"/>
          </p:cNvSpPr>
          <p:nvPr>
            <p:ph type="sldNum" sz="quarter" idx="12"/>
          </p:nvPr>
        </p:nvSpPr>
        <p:spPr/>
        <p:txBody>
          <a:bodyPr/>
          <a:lstStyle/>
          <a:p>
            <a:fld id="{19E8881B-E727-40EA-BE16-4D28DD10C5E6}" type="slidenum">
              <a:rPr lang="en-US" smtClean="0"/>
              <a:t>‹#›</a:t>
            </a:fld>
            <a:endParaRPr lang="en-US"/>
          </a:p>
        </p:txBody>
      </p:sp>
    </p:spTree>
    <p:extLst>
      <p:ext uri="{BB962C8B-B14F-4D97-AF65-F5344CB8AC3E}">
        <p14:creationId xmlns:p14="http://schemas.microsoft.com/office/powerpoint/2010/main" val="3302577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D2411B-4DA9-CB50-AD4B-BF6FB231B1F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F15CBF-8A00-DDB1-9840-0AF82A84BA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EB33D-0535-07C8-2CA4-4CAC7154A403}"/>
              </a:ext>
            </a:extLst>
          </p:cNvPr>
          <p:cNvSpPr>
            <a:spLocks noGrp="1"/>
          </p:cNvSpPr>
          <p:nvPr>
            <p:ph type="dt" sz="half" idx="10"/>
          </p:nvPr>
        </p:nvSpPr>
        <p:spPr/>
        <p:txBody>
          <a:bodyPr/>
          <a:lstStyle/>
          <a:p>
            <a:fld id="{27C83641-AAC1-4892-9CBC-0586E0B7FC0C}" type="datetimeFigureOut">
              <a:rPr lang="en-US" smtClean="0"/>
              <a:t>9/2/2026</a:t>
            </a:fld>
            <a:endParaRPr lang="en-US"/>
          </a:p>
        </p:txBody>
      </p:sp>
      <p:sp>
        <p:nvSpPr>
          <p:cNvPr id="5" name="Footer Placeholder 4">
            <a:extLst>
              <a:ext uri="{FF2B5EF4-FFF2-40B4-BE49-F238E27FC236}">
                <a16:creationId xmlns:a16="http://schemas.microsoft.com/office/drawing/2014/main" id="{122F3652-4E6E-39FD-9F04-3BD81DB259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9068D6-6AA7-26A1-B7E8-CF8FFB0BACB4}"/>
              </a:ext>
            </a:extLst>
          </p:cNvPr>
          <p:cNvSpPr>
            <a:spLocks noGrp="1"/>
          </p:cNvSpPr>
          <p:nvPr>
            <p:ph type="sldNum" sz="quarter" idx="12"/>
          </p:nvPr>
        </p:nvSpPr>
        <p:spPr/>
        <p:txBody>
          <a:bodyPr/>
          <a:lstStyle/>
          <a:p>
            <a:fld id="{19E8881B-E727-40EA-BE16-4D28DD10C5E6}" type="slidenum">
              <a:rPr lang="en-US" smtClean="0"/>
              <a:t>‹#›</a:t>
            </a:fld>
            <a:endParaRPr lang="en-US"/>
          </a:p>
        </p:txBody>
      </p:sp>
    </p:spTree>
    <p:extLst>
      <p:ext uri="{BB962C8B-B14F-4D97-AF65-F5344CB8AC3E}">
        <p14:creationId xmlns:p14="http://schemas.microsoft.com/office/powerpoint/2010/main" val="11442741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Blank2">
    <p:spTree>
      <p:nvGrpSpPr>
        <p:cNvPr id="1" name=""/>
        <p:cNvGrpSpPr/>
        <p:nvPr/>
      </p:nvGrpSpPr>
      <p:grpSpPr>
        <a:xfrm>
          <a:off x="0" y="0"/>
          <a:ext cx="0" cy="0"/>
          <a:chOff x="0" y="0"/>
          <a:chExt cx="0" cy="0"/>
        </a:xfrm>
      </p:grpSpPr>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extLst>
      <p:ext uri="{BB962C8B-B14F-4D97-AF65-F5344CB8AC3E}">
        <p14:creationId xmlns:p14="http://schemas.microsoft.com/office/powerpoint/2010/main" val="479193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13BAF-5C61-E5EC-1951-F8D2AFF3D6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F0BB90-533C-4ABA-5A4F-B91150CC20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B00749-61F9-7020-19F5-95458F1A0CB5}"/>
              </a:ext>
            </a:extLst>
          </p:cNvPr>
          <p:cNvSpPr>
            <a:spLocks noGrp="1"/>
          </p:cNvSpPr>
          <p:nvPr>
            <p:ph type="dt" sz="half" idx="10"/>
          </p:nvPr>
        </p:nvSpPr>
        <p:spPr/>
        <p:txBody>
          <a:bodyPr/>
          <a:lstStyle/>
          <a:p>
            <a:fld id="{27C83641-AAC1-4892-9CBC-0586E0B7FC0C}" type="datetimeFigureOut">
              <a:rPr lang="en-US" smtClean="0"/>
              <a:t>9/2/2026</a:t>
            </a:fld>
            <a:endParaRPr lang="en-US"/>
          </a:p>
        </p:txBody>
      </p:sp>
      <p:sp>
        <p:nvSpPr>
          <p:cNvPr id="5" name="Footer Placeholder 4">
            <a:extLst>
              <a:ext uri="{FF2B5EF4-FFF2-40B4-BE49-F238E27FC236}">
                <a16:creationId xmlns:a16="http://schemas.microsoft.com/office/drawing/2014/main" id="{619D62DB-81E0-DAF3-AA02-E29BF98505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9C32E0-59E1-926E-BF38-86238911430A}"/>
              </a:ext>
            </a:extLst>
          </p:cNvPr>
          <p:cNvSpPr>
            <a:spLocks noGrp="1"/>
          </p:cNvSpPr>
          <p:nvPr>
            <p:ph type="sldNum" sz="quarter" idx="12"/>
          </p:nvPr>
        </p:nvSpPr>
        <p:spPr/>
        <p:txBody>
          <a:bodyPr/>
          <a:lstStyle/>
          <a:p>
            <a:fld id="{19E8881B-E727-40EA-BE16-4D28DD10C5E6}" type="slidenum">
              <a:rPr lang="en-US" smtClean="0"/>
              <a:t>‹#›</a:t>
            </a:fld>
            <a:endParaRPr lang="en-US"/>
          </a:p>
        </p:txBody>
      </p:sp>
    </p:spTree>
    <p:extLst>
      <p:ext uri="{BB962C8B-B14F-4D97-AF65-F5344CB8AC3E}">
        <p14:creationId xmlns:p14="http://schemas.microsoft.com/office/powerpoint/2010/main" val="4093441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876AC-F69F-5691-C27E-EC99D1F82E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7D1367E-F7B7-FC6A-67E3-2281A5DBAF4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77D29B-3EC5-622C-15DF-7EAF0B2C0EDD}"/>
              </a:ext>
            </a:extLst>
          </p:cNvPr>
          <p:cNvSpPr>
            <a:spLocks noGrp="1"/>
          </p:cNvSpPr>
          <p:nvPr>
            <p:ph type="dt" sz="half" idx="10"/>
          </p:nvPr>
        </p:nvSpPr>
        <p:spPr/>
        <p:txBody>
          <a:bodyPr/>
          <a:lstStyle/>
          <a:p>
            <a:fld id="{27C83641-AAC1-4892-9CBC-0586E0B7FC0C}" type="datetimeFigureOut">
              <a:rPr lang="en-US" smtClean="0"/>
              <a:t>9/2/2026</a:t>
            </a:fld>
            <a:endParaRPr lang="en-US"/>
          </a:p>
        </p:txBody>
      </p:sp>
      <p:sp>
        <p:nvSpPr>
          <p:cNvPr id="5" name="Footer Placeholder 4">
            <a:extLst>
              <a:ext uri="{FF2B5EF4-FFF2-40B4-BE49-F238E27FC236}">
                <a16:creationId xmlns:a16="http://schemas.microsoft.com/office/drawing/2014/main" id="{FC844DD7-6A06-25EE-D9D8-DB7A8B96F0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637DA9-2B1E-9E06-C4EE-86251BACF911}"/>
              </a:ext>
            </a:extLst>
          </p:cNvPr>
          <p:cNvSpPr>
            <a:spLocks noGrp="1"/>
          </p:cNvSpPr>
          <p:nvPr>
            <p:ph type="sldNum" sz="quarter" idx="12"/>
          </p:nvPr>
        </p:nvSpPr>
        <p:spPr/>
        <p:txBody>
          <a:bodyPr/>
          <a:lstStyle/>
          <a:p>
            <a:fld id="{19E8881B-E727-40EA-BE16-4D28DD10C5E6}" type="slidenum">
              <a:rPr lang="en-US" smtClean="0"/>
              <a:t>‹#›</a:t>
            </a:fld>
            <a:endParaRPr lang="en-US"/>
          </a:p>
        </p:txBody>
      </p:sp>
    </p:spTree>
    <p:extLst>
      <p:ext uri="{BB962C8B-B14F-4D97-AF65-F5344CB8AC3E}">
        <p14:creationId xmlns:p14="http://schemas.microsoft.com/office/powerpoint/2010/main" val="302417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DAA83-86FD-DC35-076C-412B679BE6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D62AC7-233B-00B6-588C-F209622C24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9AB791-3B0A-E5E7-601D-990BAAAD40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E8F463-F48C-F901-DAE0-2AE6F610B3DF}"/>
              </a:ext>
            </a:extLst>
          </p:cNvPr>
          <p:cNvSpPr>
            <a:spLocks noGrp="1"/>
          </p:cNvSpPr>
          <p:nvPr>
            <p:ph type="dt" sz="half" idx="10"/>
          </p:nvPr>
        </p:nvSpPr>
        <p:spPr/>
        <p:txBody>
          <a:bodyPr/>
          <a:lstStyle/>
          <a:p>
            <a:fld id="{27C83641-AAC1-4892-9CBC-0586E0B7FC0C}" type="datetimeFigureOut">
              <a:rPr lang="en-US" smtClean="0"/>
              <a:t>9/2/2026</a:t>
            </a:fld>
            <a:endParaRPr lang="en-US"/>
          </a:p>
        </p:txBody>
      </p:sp>
      <p:sp>
        <p:nvSpPr>
          <p:cNvPr id="6" name="Footer Placeholder 5">
            <a:extLst>
              <a:ext uri="{FF2B5EF4-FFF2-40B4-BE49-F238E27FC236}">
                <a16:creationId xmlns:a16="http://schemas.microsoft.com/office/drawing/2014/main" id="{482EC037-448D-F70F-F090-D34A855FFE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A5F91F-9E5F-AA74-9AF9-6CE92744919E}"/>
              </a:ext>
            </a:extLst>
          </p:cNvPr>
          <p:cNvSpPr>
            <a:spLocks noGrp="1"/>
          </p:cNvSpPr>
          <p:nvPr>
            <p:ph type="sldNum" sz="quarter" idx="12"/>
          </p:nvPr>
        </p:nvSpPr>
        <p:spPr/>
        <p:txBody>
          <a:bodyPr/>
          <a:lstStyle/>
          <a:p>
            <a:fld id="{19E8881B-E727-40EA-BE16-4D28DD10C5E6}" type="slidenum">
              <a:rPr lang="en-US" smtClean="0"/>
              <a:t>‹#›</a:t>
            </a:fld>
            <a:endParaRPr lang="en-US"/>
          </a:p>
        </p:txBody>
      </p:sp>
    </p:spTree>
    <p:extLst>
      <p:ext uri="{BB962C8B-B14F-4D97-AF65-F5344CB8AC3E}">
        <p14:creationId xmlns:p14="http://schemas.microsoft.com/office/powerpoint/2010/main" val="3513052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60B78-91C6-BB7F-AFC0-FA0E8AA414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0921BD-3B30-9E66-1A9F-A26D029A0A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B7742D-49D2-6A13-E91E-5F7632CD1F8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2F7C07-6597-E6A2-6C54-54CA2A5ECA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5FC93D-40AA-7CB0-7751-E54780C8CC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D2F415-5E20-6584-7537-0D89FF9C389F}"/>
              </a:ext>
            </a:extLst>
          </p:cNvPr>
          <p:cNvSpPr>
            <a:spLocks noGrp="1"/>
          </p:cNvSpPr>
          <p:nvPr>
            <p:ph type="dt" sz="half" idx="10"/>
          </p:nvPr>
        </p:nvSpPr>
        <p:spPr/>
        <p:txBody>
          <a:bodyPr/>
          <a:lstStyle/>
          <a:p>
            <a:fld id="{27C83641-AAC1-4892-9CBC-0586E0B7FC0C}" type="datetimeFigureOut">
              <a:rPr lang="en-US" smtClean="0"/>
              <a:t>9/2/2026</a:t>
            </a:fld>
            <a:endParaRPr lang="en-US"/>
          </a:p>
        </p:txBody>
      </p:sp>
      <p:sp>
        <p:nvSpPr>
          <p:cNvPr id="8" name="Footer Placeholder 7">
            <a:extLst>
              <a:ext uri="{FF2B5EF4-FFF2-40B4-BE49-F238E27FC236}">
                <a16:creationId xmlns:a16="http://schemas.microsoft.com/office/drawing/2014/main" id="{BB4E5E99-C957-03B2-5101-C46A628105E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66E23F-5EFB-2EFF-1486-BC7C3A403492}"/>
              </a:ext>
            </a:extLst>
          </p:cNvPr>
          <p:cNvSpPr>
            <a:spLocks noGrp="1"/>
          </p:cNvSpPr>
          <p:nvPr>
            <p:ph type="sldNum" sz="quarter" idx="12"/>
          </p:nvPr>
        </p:nvSpPr>
        <p:spPr/>
        <p:txBody>
          <a:bodyPr/>
          <a:lstStyle/>
          <a:p>
            <a:fld id="{19E8881B-E727-40EA-BE16-4D28DD10C5E6}" type="slidenum">
              <a:rPr lang="en-US" smtClean="0"/>
              <a:t>‹#›</a:t>
            </a:fld>
            <a:endParaRPr lang="en-US"/>
          </a:p>
        </p:txBody>
      </p:sp>
    </p:spTree>
    <p:extLst>
      <p:ext uri="{BB962C8B-B14F-4D97-AF65-F5344CB8AC3E}">
        <p14:creationId xmlns:p14="http://schemas.microsoft.com/office/powerpoint/2010/main" val="55478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36DE8-7FB1-62C8-A79A-2BA9BDFEEB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8357A78-466D-C5AE-7646-5D98BF34A252}"/>
              </a:ext>
            </a:extLst>
          </p:cNvPr>
          <p:cNvSpPr>
            <a:spLocks noGrp="1"/>
          </p:cNvSpPr>
          <p:nvPr>
            <p:ph type="dt" sz="half" idx="10"/>
          </p:nvPr>
        </p:nvSpPr>
        <p:spPr/>
        <p:txBody>
          <a:bodyPr/>
          <a:lstStyle/>
          <a:p>
            <a:fld id="{27C83641-AAC1-4892-9CBC-0586E0B7FC0C}" type="datetimeFigureOut">
              <a:rPr lang="en-US" smtClean="0"/>
              <a:t>9/2/2026</a:t>
            </a:fld>
            <a:endParaRPr lang="en-US"/>
          </a:p>
        </p:txBody>
      </p:sp>
      <p:sp>
        <p:nvSpPr>
          <p:cNvPr id="4" name="Footer Placeholder 3">
            <a:extLst>
              <a:ext uri="{FF2B5EF4-FFF2-40B4-BE49-F238E27FC236}">
                <a16:creationId xmlns:a16="http://schemas.microsoft.com/office/drawing/2014/main" id="{45E751BD-C79A-6FEC-80F8-7622470F9A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09FD5E6-CBE9-82CB-D485-D52533CCA0EB}"/>
              </a:ext>
            </a:extLst>
          </p:cNvPr>
          <p:cNvSpPr>
            <a:spLocks noGrp="1"/>
          </p:cNvSpPr>
          <p:nvPr>
            <p:ph type="sldNum" sz="quarter" idx="12"/>
          </p:nvPr>
        </p:nvSpPr>
        <p:spPr/>
        <p:txBody>
          <a:bodyPr/>
          <a:lstStyle/>
          <a:p>
            <a:fld id="{19E8881B-E727-40EA-BE16-4D28DD10C5E6}" type="slidenum">
              <a:rPr lang="en-US" smtClean="0"/>
              <a:t>‹#›</a:t>
            </a:fld>
            <a:endParaRPr lang="en-US"/>
          </a:p>
        </p:txBody>
      </p:sp>
    </p:spTree>
    <p:extLst>
      <p:ext uri="{BB962C8B-B14F-4D97-AF65-F5344CB8AC3E}">
        <p14:creationId xmlns:p14="http://schemas.microsoft.com/office/powerpoint/2010/main" val="2950232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08A8D9-25A4-DD52-37F3-9DE3BA32C16E}"/>
              </a:ext>
            </a:extLst>
          </p:cNvPr>
          <p:cNvSpPr>
            <a:spLocks noGrp="1"/>
          </p:cNvSpPr>
          <p:nvPr>
            <p:ph type="dt" sz="half" idx="10"/>
          </p:nvPr>
        </p:nvSpPr>
        <p:spPr/>
        <p:txBody>
          <a:bodyPr/>
          <a:lstStyle/>
          <a:p>
            <a:fld id="{27C83641-AAC1-4892-9CBC-0586E0B7FC0C}" type="datetimeFigureOut">
              <a:rPr lang="en-US" smtClean="0"/>
              <a:t>9/2/2026</a:t>
            </a:fld>
            <a:endParaRPr lang="en-US"/>
          </a:p>
        </p:txBody>
      </p:sp>
      <p:sp>
        <p:nvSpPr>
          <p:cNvPr id="3" name="Footer Placeholder 2">
            <a:extLst>
              <a:ext uri="{FF2B5EF4-FFF2-40B4-BE49-F238E27FC236}">
                <a16:creationId xmlns:a16="http://schemas.microsoft.com/office/drawing/2014/main" id="{A1F96D01-246E-2B6C-3EAF-FBDEA66762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EF8EBA6-64F0-6CF9-0C0D-7BF0313DBAF3}"/>
              </a:ext>
            </a:extLst>
          </p:cNvPr>
          <p:cNvSpPr>
            <a:spLocks noGrp="1"/>
          </p:cNvSpPr>
          <p:nvPr>
            <p:ph type="sldNum" sz="quarter" idx="12"/>
          </p:nvPr>
        </p:nvSpPr>
        <p:spPr/>
        <p:txBody>
          <a:bodyPr/>
          <a:lstStyle/>
          <a:p>
            <a:fld id="{19E8881B-E727-40EA-BE16-4D28DD10C5E6}" type="slidenum">
              <a:rPr lang="en-US" smtClean="0"/>
              <a:t>‹#›</a:t>
            </a:fld>
            <a:endParaRPr lang="en-US"/>
          </a:p>
        </p:txBody>
      </p:sp>
    </p:spTree>
    <p:extLst>
      <p:ext uri="{BB962C8B-B14F-4D97-AF65-F5344CB8AC3E}">
        <p14:creationId xmlns:p14="http://schemas.microsoft.com/office/powerpoint/2010/main" val="1385528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4651-5F43-E869-A60C-C9898D85B4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F437FE7-71B9-449A-5769-9873C67C57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BD01CE3-7838-9A40-DD24-F97A7D4299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9DC325-9BEB-C6A6-2B32-CE2C2140EA1C}"/>
              </a:ext>
            </a:extLst>
          </p:cNvPr>
          <p:cNvSpPr>
            <a:spLocks noGrp="1"/>
          </p:cNvSpPr>
          <p:nvPr>
            <p:ph type="dt" sz="half" idx="10"/>
          </p:nvPr>
        </p:nvSpPr>
        <p:spPr/>
        <p:txBody>
          <a:bodyPr/>
          <a:lstStyle/>
          <a:p>
            <a:fld id="{27C83641-AAC1-4892-9CBC-0586E0B7FC0C}" type="datetimeFigureOut">
              <a:rPr lang="en-US" smtClean="0"/>
              <a:t>9/2/2026</a:t>
            </a:fld>
            <a:endParaRPr lang="en-US"/>
          </a:p>
        </p:txBody>
      </p:sp>
      <p:sp>
        <p:nvSpPr>
          <p:cNvPr id="6" name="Footer Placeholder 5">
            <a:extLst>
              <a:ext uri="{FF2B5EF4-FFF2-40B4-BE49-F238E27FC236}">
                <a16:creationId xmlns:a16="http://schemas.microsoft.com/office/drawing/2014/main" id="{608B248A-8208-B31E-D479-FE5D0970BF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A89CA6-79FF-0D51-F3F8-784F5483E15D}"/>
              </a:ext>
            </a:extLst>
          </p:cNvPr>
          <p:cNvSpPr>
            <a:spLocks noGrp="1"/>
          </p:cNvSpPr>
          <p:nvPr>
            <p:ph type="sldNum" sz="quarter" idx="12"/>
          </p:nvPr>
        </p:nvSpPr>
        <p:spPr/>
        <p:txBody>
          <a:bodyPr/>
          <a:lstStyle/>
          <a:p>
            <a:fld id="{19E8881B-E727-40EA-BE16-4D28DD10C5E6}" type="slidenum">
              <a:rPr lang="en-US" smtClean="0"/>
              <a:t>‹#›</a:t>
            </a:fld>
            <a:endParaRPr lang="en-US"/>
          </a:p>
        </p:txBody>
      </p:sp>
    </p:spTree>
    <p:extLst>
      <p:ext uri="{BB962C8B-B14F-4D97-AF65-F5344CB8AC3E}">
        <p14:creationId xmlns:p14="http://schemas.microsoft.com/office/powerpoint/2010/main" val="1713885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5F538-34D9-9448-A44D-38ED294764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643F55-01CB-5EB2-1BA3-4D654BAFA6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B60D7A7-2697-4FA5-9E78-553FE1E381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C56C2C-3656-8798-F183-4231EBB1B41E}"/>
              </a:ext>
            </a:extLst>
          </p:cNvPr>
          <p:cNvSpPr>
            <a:spLocks noGrp="1"/>
          </p:cNvSpPr>
          <p:nvPr>
            <p:ph type="dt" sz="half" idx="10"/>
          </p:nvPr>
        </p:nvSpPr>
        <p:spPr/>
        <p:txBody>
          <a:bodyPr/>
          <a:lstStyle/>
          <a:p>
            <a:fld id="{27C83641-AAC1-4892-9CBC-0586E0B7FC0C}" type="datetimeFigureOut">
              <a:rPr lang="en-US" smtClean="0"/>
              <a:t>9/2/2026</a:t>
            </a:fld>
            <a:endParaRPr lang="en-US"/>
          </a:p>
        </p:txBody>
      </p:sp>
      <p:sp>
        <p:nvSpPr>
          <p:cNvPr id="6" name="Footer Placeholder 5">
            <a:extLst>
              <a:ext uri="{FF2B5EF4-FFF2-40B4-BE49-F238E27FC236}">
                <a16:creationId xmlns:a16="http://schemas.microsoft.com/office/drawing/2014/main" id="{475EE3B8-2B4C-EC4D-EA50-7454251967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780486-0F8B-1B79-E84B-D637A0DDD8E8}"/>
              </a:ext>
            </a:extLst>
          </p:cNvPr>
          <p:cNvSpPr>
            <a:spLocks noGrp="1"/>
          </p:cNvSpPr>
          <p:nvPr>
            <p:ph type="sldNum" sz="quarter" idx="12"/>
          </p:nvPr>
        </p:nvSpPr>
        <p:spPr/>
        <p:txBody>
          <a:bodyPr/>
          <a:lstStyle/>
          <a:p>
            <a:fld id="{19E8881B-E727-40EA-BE16-4D28DD10C5E6}" type="slidenum">
              <a:rPr lang="en-US" smtClean="0"/>
              <a:t>‹#›</a:t>
            </a:fld>
            <a:endParaRPr lang="en-US"/>
          </a:p>
        </p:txBody>
      </p:sp>
    </p:spTree>
    <p:extLst>
      <p:ext uri="{BB962C8B-B14F-4D97-AF65-F5344CB8AC3E}">
        <p14:creationId xmlns:p14="http://schemas.microsoft.com/office/powerpoint/2010/main" val="3388216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142680-D1ED-8BE6-F15F-2AA54F8B6F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D01BD1-4C77-6F99-8658-8E931D1CA1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375C02-300B-140C-8551-C23E9D802D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7C83641-AAC1-4892-9CBC-0586E0B7FC0C}" type="datetimeFigureOut">
              <a:rPr lang="en-US" smtClean="0"/>
              <a:t>9/2/2026</a:t>
            </a:fld>
            <a:endParaRPr lang="en-US"/>
          </a:p>
        </p:txBody>
      </p:sp>
      <p:sp>
        <p:nvSpPr>
          <p:cNvPr id="5" name="Footer Placeholder 4">
            <a:extLst>
              <a:ext uri="{FF2B5EF4-FFF2-40B4-BE49-F238E27FC236}">
                <a16:creationId xmlns:a16="http://schemas.microsoft.com/office/drawing/2014/main" id="{5E329FF4-A544-9DA4-4079-596340FE8E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D806D3D-370B-028B-F8B7-FA976753D6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9E8881B-E727-40EA-BE16-4D28DD10C5E6}" type="slidenum">
              <a:rPr lang="en-US" smtClean="0"/>
              <a:t>‹#›</a:t>
            </a:fld>
            <a:endParaRPr lang="en-US"/>
          </a:p>
        </p:txBody>
      </p:sp>
    </p:spTree>
    <p:extLst>
      <p:ext uri="{BB962C8B-B14F-4D97-AF65-F5344CB8AC3E}">
        <p14:creationId xmlns:p14="http://schemas.microsoft.com/office/powerpoint/2010/main" val="1361402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cid:811ee334-0a5f-492a-9e44-e58999837a1b@namprd09.prod.outlook.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9.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a:t>The Mouth Body Link</a:t>
            </a:r>
          </a:p>
        </p:txBody>
      </p:sp>
      <p:sp>
        <p:nvSpPr>
          <p:cNvPr id="5" name="Subtitle 4"/>
          <p:cNvSpPr>
            <a:spLocks noGrp="1"/>
          </p:cNvSpPr>
          <p:nvPr>
            <p:ph type="subTitle" idx="1"/>
          </p:nvPr>
        </p:nvSpPr>
        <p:spPr>
          <a:xfrm>
            <a:off x="1981200" y="3989832"/>
            <a:ext cx="4953000" cy="582168"/>
          </a:xfrm>
        </p:spPr>
        <p:txBody>
          <a:bodyPr/>
          <a:lstStyle/>
          <a:p>
            <a:pPr algn="r"/>
            <a:r>
              <a:rPr lang="en-US"/>
              <a:t>Carole Ferch, RDH</a:t>
            </a:r>
          </a:p>
          <a:p>
            <a:pPr algn="r"/>
            <a:endParaRPr lang="en-US"/>
          </a:p>
        </p:txBody>
      </p:sp>
      <p:pic>
        <p:nvPicPr>
          <p:cNvPr id="6" name="Picture 5" descr="cid:811ee334-0a5f-492a-9e44-e58999837a1b@namprd09.prod.outlook.com"/>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981200" y="4114800"/>
            <a:ext cx="2362200" cy="2209800"/>
          </a:xfrm>
          <a:prstGeom prst="rect">
            <a:avLst/>
          </a:prstGeom>
          <a:noFill/>
          <a:ln>
            <a:noFill/>
          </a:ln>
        </p:spPr>
      </p:pic>
    </p:spTree>
    <p:extLst>
      <p:ext uri="{BB962C8B-B14F-4D97-AF65-F5344CB8AC3E}">
        <p14:creationId xmlns:p14="http://schemas.microsoft.com/office/powerpoint/2010/main" val="1018651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Intervention and Prevention</a:t>
            </a:r>
          </a:p>
        </p:txBody>
      </p:sp>
      <p:sp>
        <p:nvSpPr>
          <p:cNvPr id="3" name="Content Placeholder 2"/>
          <p:cNvSpPr>
            <a:spLocks noGrp="1"/>
          </p:cNvSpPr>
          <p:nvPr>
            <p:ph idx="1"/>
          </p:nvPr>
        </p:nvSpPr>
        <p:spPr/>
        <p:txBody>
          <a:bodyPr/>
          <a:lstStyle/>
          <a:p>
            <a:pPr marL="109728" indent="0" algn="ctr">
              <a:buNone/>
            </a:pPr>
            <a:r>
              <a:rPr lang="en-US"/>
              <a:t>Plaque/bacteria can only be </a:t>
            </a:r>
            <a:r>
              <a:rPr lang="en-US" b="1" i="1"/>
              <a:t>mechanically</a:t>
            </a:r>
            <a:r>
              <a:rPr lang="en-US"/>
              <a:t> removed! </a:t>
            </a:r>
          </a:p>
          <a:p>
            <a:pPr marL="109728" indent="0" algn="ctr">
              <a:buNone/>
            </a:pPr>
            <a:endParaRPr lang="en-US"/>
          </a:p>
          <a:p>
            <a:pPr marL="109728" indent="0" algn="ctr">
              <a:buNone/>
            </a:pPr>
            <a:endParaRPr lang="en-US"/>
          </a:p>
          <a:p>
            <a:pPr marL="109728" indent="0" algn="ctr">
              <a:buNone/>
            </a:pPr>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0" y="3124200"/>
            <a:ext cx="3886200" cy="2667000"/>
          </a:xfrm>
          <a:prstGeom prst="rect">
            <a:avLst/>
          </a:prstGeom>
        </p:spPr>
      </p:pic>
      <p:pic>
        <p:nvPicPr>
          <p:cNvPr id="5" name="Picture 4"/>
          <p:cNvPicPr>
            <a:picLocks noChangeAspect="1"/>
          </p:cNvPicPr>
          <p:nvPr/>
        </p:nvPicPr>
        <p:blipFill>
          <a:blip r:embed="rId4"/>
          <a:stretch>
            <a:fillRect/>
          </a:stretch>
        </p:blipFill>
        <p:spPr>
          <a:xfrm>
            <a:off x="6324600" y="3124200"/>
            <a:ext cx="3733800" cy="2667000"/>
          </a:xfrm>
          <a:prstGeom prst="rect">
            <a:avLst/>
          </a:prstGeom>
        </p:spPr>
      </p:pic>
    </p:spTree>
    <p:extLst>
      <p:ext uri="{BB962C8B-B14F-4D97-AF65-F5344CB8AC3E}">
        <p14:creationId xmlns:p14="http://schemas.microsoft.com/office/powerpoint/2010/main" val="1298769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About Dentures? </a:t>
            </a:r>
          </a:p>
        </p:txBody>
      </p:sp>
      <p:sp>
        <p:nvSpPr>
          <p:cNvPr id="3" name="Content Placeholder 2"/>
          <p:cNvSpPr>
            <a:spLocks noGrp="1"/>
          </p:cNvSpPr>
          <p:nvPr>
            <p:ph idx="1"/>
          </p:nvPr>
        </p:nvSpPr>
        <p:spPr/>
        <p:txBody>
          <a:bodyPr/>
          <a:lstStyle/>
          <a:p>
            <a:pPr marL="109728" indent="0" algn="ctr">
              <a:buNone/>
            </a:pPr>
            <a:r>
              <a:rPr lang="en-US"/>
              <a:t>Oral care is important with or without teeth.</a:t>
            </a:r>
          </a:p>
          <a:p>
            <a:pPr marL="109728" indent="0" algn="ctr">
              <a:buNone/>
            </a:pPr>
            <a:endParaRPr lang="en-US"/>
          </a:p>
          <a:p>
            <a:pPr marL="109728" indent="0" algn="ctr">
              <a:buNone/>
            </a:pPr>
            <a:endParaRPr lang="en-US"/>
          </a:p>
          <a:p>
            <a:pPr marL="109728" indent="0" algn="ctr">
              <a:buNone/>
            </a:pPr>
            <a:endParaRPr lang="en-US"/>
          </a:p>
          <a:p>
            <a:pPr marL="109728" indent="0" algn="ctr">
              <a:buNone/>
            </a:pPr>
            <a:endParaRPr lang="en-US"/>
          </a:p>
          <a:p>
            <a:pPr marL="109728" indent="0" algn="ctr">
              <a:buNone/>
            </a:pPr>
            <a:endParaRPr lang="en-US"/>
          </a:p>
          <a:p>
            <a:pPr marL="109728" indent="0" algn="ctr">
              <a:buNone/>
            </a:pPr>
            <a:endParaRPr lang="en-US"/>
          </a:p>
          <a:p>
            <a:pPr marL="109728" indent="0" algn="ctr">
              <a:buNone/>
            </a:pPr>
            <a:r>
              <a:rPr lang="en-US" b="1">
                <a:latin typeface="Calibri" panose="020F0502020204030204" pitchFamily="34" charset="0"/>
                <a:cs typeface="Calibri" panose="020F0502020204030204" pitchFamily="34" charset="0"/>
              </a:rPr>
              <a:t>Plaque accumulation is only removed by brushing</a:t>
            </a:r>
            <a:r>
              <a:rPr lang="en-US" sz="3200" b="1">
                <a:latin typeface="Calibri" panose="020F0502020204030204" pitchFamily="34" charset="0"/>
                <a:cs typeface="Calibri" panose="020F0502020204030204" pitchFamily="34" charset="0"/>
              </a:rPr>
              <a:t>! </a:t>
            </a:r>
          </a:p>
          <a:p>
            <a:endParaRPr lang="en-US"/>
          </a:p>
        </p:txBody>
      </p:sp>
      <p:pic>
        <p:nvPicPr>
          <p:cNvPr id="4" name="Picture 3" descr="denture phot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0535" y="2476954"/>
            <a:ext cx="3541885" cy="24417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4"/>
          <a:stretch>
            <a:fillRect/>
          </a:stretch>
        </p:blipFill>
        <p:spPr>
          <a:xfrm>
            <a:off x="6076244" y="2476955"/>
            <a:ext cx="3733798" cy="24829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61518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lstStyle/>
          <a:p>
            <a:r>
              <a:rPr lang="en-US"/>
              <a:t>The Mouth-Body Link </a:t>
            </a:r>
          </a:p>
        </p:txBody>
      </p:sp>
      <p:sp>
        <p:nvSpPr>
          <p:cNvPr id="3" name="Content Placeholder 2"/>
          <p:cNvSpPr>
            <a:spLocks noGrp="1"/>
          </p:cNvSpPr>
          <p:nvPr>
            <p:ph idx="1"/>
          </p:nvPr>
        </p:nvSpPr>
        <p:spPr>
          <a:xfrm>
            <a:off x="1981200" y="1828800"/>
            <a:ext cx="5638800" cy="4191000"/>
          </a:xfrm>
        </p:spPr>
        <p:txBody>
          <a:bodyPr>
            <a:normAutofit/>
          </a:bodyPr>
          <a:lstStyle/>
          <a:p>
            <a:pPr>
              <a:spcBef>
                <a:spcPts val="1200"/>
              </a:spcBef>
            </a:pPr>
            <a:r>
              <a:rPr lang="en-US"/>
              <a:t>A healthy mouth is especially important for frail and vulnerable patients. </a:t>
            </a:r>
          </a:p>
          <a:p>
            <a:pPr>
              <a:spcBef>
                <a:spcPts val="1200"/>
              </a:spcBef>
            </a:pPr>
            <a:r>
              <a:rPr lang="en-US"/>
              <a:t>Germs from unclean teeth and gums can enter the bloodstream through infected gums.</a:t>
            </a:r>
          </a:p>
          <a:p>
            <a:pPr>
              <a:spcBef>
                <a:spcPts val="1200"/>
              </a:spcBef>
            </a:pPr>
            <a:r>
              <a:rPr lang="en-US"/>
              <a:t>Germs from infections in the mouth can reach the heart, lung, kidneys, brain, and joints. </a:t>
            </a:r>
          </a:p>
          <a:p>
            <a:pPr marL="109728" indent="0">
              <a:buNone/>
            </a:pPr>
            <a:endParaRPr lang="en-US"/>
          </a:p>
        </p:txBody>
      </p:sp>
      <p:pic>
        <p:nvPicPr>
          <p:cNvPr id="5" name="Shape 240" descr="Diagram"/>
          <p:cNvPicPr preferRelativeResize="0"/>
          <p:nvPr/>
        </p:nvPicPr>
        <p:blipFill rotWithShape="1">
          <a:blip r:embed="rId3">
            <a:alphaModFix/>
          </a:blip>
          <a:srcRect/>
          <a:stretch/>
        </p:blipFill>
        <p:spPr>
          <a:xfrm>
            <a:off x="7391400" y="1981200"/>
            <a:ext cx="2667000" cy="3657600"/>
          </a:xfrm>
          <a:prstGeom prst="rect">
            <a:avLst/>
          </a:prstGeom>
          <a:noFill/>
          <a:ln>
            <a:noFill/>
          </a:ln>
        </p:spPr>
      </p:pic>
    </p:spTree>
    <p:extLst>
      <p:ext uri="{BB962C8B-B14F-4D97-AF65-F5344CB8AC3E}">
        <p14:creationId xmlns:p14="http://schemas.microsoft.com/office/powerpoint/2010/main" val="4229086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2133600"/>
            <a:ext cx="8229600" cy="4477512"/>
          </a:xfrm>
        </p:spPr>
        <p:txBody>
          <a:bodyPr/>
          <a:lstStyle/>
          <a:p>
            <a:endParaRPr lang="en-US"/>
          </a:p>
          <a:p>
            <a:pPr marL="0" indent="0" algn="ctr">
              <a:buNone/>
            </a:pPr>
            <a:endParaRPr lang="en-US" sz="3200" b="1"/>
          </a:p>
          <a:p>
            <a:pPr marL="0" indent="0" algn="ctr">
              <a:buNone/>
            </a:pPr>
            <a:endParaRPr lang="en-US" sz="3200" b="1"/>
          </a:p>
          <a:p>
            <a:pPr marL="0" indent="0" algn="ctr">
              <a:buNone/>
            </a:pPr>
            <a:endParaRPr lang="en-US" sz="3200" b="1"/>
          </a:p>
          <a:p>
            <a:pPr marL="0" indent="0" algn="ctr">
              <a:buNone/>
            </a:pPr>
            <a:endParaRPr lang="en-US" sz="3200" b="1"/>
          </a:p>
          <a:p>
            <a:pPr marL="0" indent="0" algn="ctr">
              <a:buNone/>
            </a:pPr>
            <a:endParaRPr lang="en-US" sz="3200" b="1"/>
          </a:p>
          <a:p>
            <a:pPr marL="0" indent="0" algn="ctr">
              <a:buNone/>
            </a:pPr>
            <a:r>
              <a:rPr lang="en-US"/>
              <a:t>Regardless of location, the body responds the same.</a:t>
            </a:r>
          </a:p>
          <a:p>
            <a:endParaRPr lang="en-US"/>
          </a:p>
        </p:txBody>
      </p:sp>
      <p:pic>
        <p:nvPicPr>
          <p:cNvPr id="5" name="Picture 4"/>
          <p:cNvPicPr>
            <a:picLocks noChangeAspect="1"/>
          </p:cNvPicPr>
          <p:nvPr/>
        </p:nvPicPr>
        <p:blipFill>
          <a:blip r:embed="rId3"/>
          <a:stretch>
            <a:fillRect/>
          </a:stretch>
        </p:blipFill>
        <p:spPr>
          <a:xfrm>
            <a:off x="2401912" y="2497015"/>
            <a:ext cx="2939562" cy="2575104"/>
          </a:xfrm>
          <a:prstGeom prst="rect">
            <a:avLst/>
          </a:prstGeom>
        </p:spPr>
      </p:pic>
      <p:pic>
        <p:nvPicPr>
          <p:cNvPr id="6" name="Picture 5"/>
          <p:cNvPicPr>
            <a:picLocks noChangeAspect="1"/>
          </p:cNvPicPr>
          <p:nvPr/>
        </p:nvPicPr>
        <p:blipFill>
          <a:blip r:embed="rId4"/>
          <a:stretch>
            <a:fillRect/>
          </a:stretch>
        </p:blipFill>
        <p:spPr>
          <a:xfrm>
            <a:off x="6989771" y="2497015"/>
            <a:ext cx="2859272" cy="2566638"/>
          </a:xfrm>
          <a:prstGeom prst="rect">
            <a:avLst/>
          </a:prstGeom>
        </p:spPr>
      </p:pic>
      <p:sp>
        <p:nvSpPr>
          <p:cNvPr id="7" name="Equal 6"/>
          <p:cNvSpPr/>
          <p:nvPr/>
        </p:nvSpPr>
        <p:spPr>
          <a:xfrm>
            <a:off x="5563986" y="3306509"/>
            <a:ext cx="1064029" cy="947651"/>
          </a:xfrm>
          <a:prstGeom prst="mathEqual">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2" name="Rectangle 1"/>
          <p:cNvSpPr/>
          <p:nvPr/>
        </p:nvSpPr>
        <p:spPr>
          <a:xfrm>
            <a:off x="3429000" y="762000"/>
            <a:ext cx="6248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t>Infection is Infection</a:t>
            </a:r>
          </a:p>
        </p:txBody>
      </p:sp>
    </p:spTree>
    <p:extLst>
      <p:ext uri="{BB962C8B-B14F-4D97-AF65-F5344CB8AC3E}">
        <p14:creationId xmlns:p14="http://schemas.microsoft.com/office/powerpoint/2010/main" val="4124599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Hospital-Acquired Pneumonia (HAP)</a:t>
            </a:r>
          </a:p>
        </p:txBody>
      </p:sp>
      <p:sp>
        <p:nvSpPr>
          <p:cNvPr id="3" name="Rounded Rectangle 2"/>
          <p:cNvSpPr/>
          <p:nvPr/>
        </p:nvSpPr>
        <p:spPr>
          <a:xfrm>
            <a:off x="1812822" y="2074334"/>
            <a:ext cx="8550379" cy="1193434"/>
          </a:xfrm>
          <a:prstGeom prst="roundRect">
            <a:avLst>
              <a:gd name="adj" fmla="val 10000"/>
            </a:avLst>
          </a:prstGeom>
          <a:solidFill>
            <a:schemeClr val="tx2"/>
          </a:solidFill>
          <a:ln>
            <a:solidFill>
              <a:schemeClr val="accent1"/>
            </a:solidFill>
          </a:ln>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endParaRPr lang="en-US" sz="1800"/>
          </a:p>
        </p:txBody>
      </p:sp>
      <p:sp>
        <p:nvSpPr>
          <p:cNvPr id="4" name="Rounded Rectangle 3"/>
          <p:cNvSpPr/>
          <p:nvPr/>
        </p:nvSpPr>
        <p:spPr>
          <a:xfrm>
            <a:off x="1812822" y="3437467"/>
            <a:ext cx="8550379" cy="1193434"/>
          </a:xfrm>
          <a:prstGeom prst="roundRect">
            <a:avLst>
              <a:gd name="adj" fmla="val 10000"/>
            </a:avLst>
          </a:prstGeom>
          <a:solidFill>
            <a:schemeClr val="tx2"/>
          </a:solidFill>
          <a:ln>
            <a:solidFill>
              <a:schemeClr val="accent1"/>
            </a:solidFill>
          </a:ln>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endParaRPr lang="en-US" sz="1800"/>
          </a:p>
        </p:txBody>
      </p:sp>
      <p:sp>
        <p:nvSpPr>
          <p:cNvPr id="5" name="Rounded Rectangle 4"/>
          <p:cNvSpPr/>
          <p:nvPr/>
        </p:nvSpPr>
        <p:spPr>
          <a:xfrm>
            <a:off x="1812822" y="4800600"/>
            <a:ext cx="8550379" cy="1193434"/>
          </a:xfrm>
          <a:prstGeom prst="roundRect">
            <a:avLst>
              <a:gd name="adj" fmla="val 10000"/>
            </a:avLst>
          </a:prstGeom>
          <a:solidFill>
            <a:schemeClr val="tx2"/>
          </a:solidFill>
          <a:ln>
            <a:solidFill>
              <a:schemeClr val="accent1"/>
            </a:solidFill>
          </a:ln>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endParaRPr lang="en-US" sz="1800"/>
          </a:p>
        </p:txBody>
      </p:sp>
      <p:sp>
        <p:nvSpPr>
          <p:cNvPr id="6" name="TextBox 5"/>
          <p:cNvSpPr txBox="1"/>
          <p:nvPr/>
        </p:nvSpPr>
        <p:spPr>
          <a:xfrm>
            <a:off x="2989707" y="2486385"/>
            <a:ext cx="2648755" cy="369332"/>
          </a:xfrm>
          <a:prstGeom prst="rect">
            <a:avLst/>
          </a:prstGeom>
          <a:noFill/>
        </p:spPr>
        <p:txBody>
          <a:bodyPr wrap="square" rtlCol="0">
            <a:spAutoFit/>
          </a:bodyPr>
          <a:lstStyle/>
          <a:p>
            <a:r>
              <a:rPr lang="en-US" sz="1800">
                <a:solidFill>
                  <a:schemeClr val="bg1"/>
                </a:solidFill>
              </a:rPr>
              <a:t>What is HAP?</a:t>
            </a:r>
          </a:p>
        </p:txBody>
      </p:sp>
      <p:sp>
        <p:nvSpPr>
          <p:cNvPr id="7" name="TextBox 6"/>
          <p:cNvSpPr txBox="1"/>
          <p:nvPr/>
        </p:nvSpPr>
        <p:spPr>
          <a:xfrm>
            <a:off x="2989707" y="3867303"/>
            <a:ext cx="2378299" cy="369332"/>
          </a:xfrm>
          <a:prstGeom prst="rect">
            <a:avLst/>
          </a:prstGeom>
          <a:noFill/>
        </p:spPr>
        <p:txBody>
          <a:bodyPr wrap="square" rtlCol="0">
            <a:spAutoFit/>
          </a:bodyPr>
          <a:lstStyle/>
          <a:p>
            <a:r>
              <a:rPr lang="en-US" sz="1800">
                <a:solidFill>
                  <a:schemeClr val="bg1"/>
                </a:solidFill>
              </a:rPr>
              <a:t>Why is it important?</a:t>
            </a:r>
          </a:p>
        </p:txBody>
      </p:sp>
      <p:sp>
        <p:nvSpPr>
          <p:cNvPr id="8" name="TextBox 7"/>
          <p:cNvSpPr txBox="1"/>
          <p:nvPr/>
        </p:nvSpPr>
        <p:spPr>
          <a:xfrm>
            <a:off x="2989706" y="5212651"/>
            <a:ext cx="2307828" cy="369332"/>
          </a:xfrm>
          <a:prstGeom prst="rect">
            <a:avLst/>
          </a:prstGeom>
          <a:noFill/>
        </p:spPr>
        <p:txBody>
          <a:bodyPr wrap="square" rtlCol="0">
            <a:spAutoFit/>
          </a:bodyPr>
          <a:lstStyle/>
          <a:p>
            <a:r>
              <a:rPr lang="en-US" sz="1800">
                <a:solidFill>
                  <a:schemeClr val="bg1"/>
                </a:solidFill>
              </a:rPr>
              <a:t>What do we know?</a:t>
            </a:r>
          </a:p>
        </p:txBody>
      </p:sp>
      <p:sp>
        <p:nvSpPr>
          <p:cNvPr id="9" name="Rectangle 8" descr="Doctor"/>
          <p:cNvSpPr/>
          <p:nvPr/>
        </p:nvSpPr>
        <p:spPr>
          <a:xfrm>
            <a:off x="2091870" y="2177653"/>
            <a:ext cx="897836" cy="897836"/>
          </a:xfrm>
          <a:prstGeom prst="rect">
            <a:avLst/>
          </a:prstGeom>
          <a:blipFill>
            <a:blip r:embed="rId3" cstate="print">
              <a:duotone>
                <a:prstClr val="black"/>
                <a:schemeClr val="bg1">
                  <a:tint val="45000"/>
                  <a:satMod val="400000"/>
                </a:schemeClr>
              </a:duoton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sz="1800"/>
          </a:p>
        </p:txBody>
      </p:sp>
      <p:sp>
        <p:nvSpPr>
          <p:cNvPr id="10" name="Rectangle 9" descr="Ambulance"/>
          <p:cNvSpPr/>
          <p:nvPr/>
        </p:nvSpPr>
        <p:spPr>
          <a:xfrm>
            <a:off x="2096249" y="3620528"/>
            <a:ext cx="889079" cy="881290"/>
          </a:xfrm>
          <a:prstGeom prst="rect">
            <a:avLst/>
          </a:prstGeom>
          <a:blipFill>
            <a:blip r:embed="rId5" cstate="print">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sz="1800"/>
          </a:p>
        </p:txBody>
      </p:sp>
      <p:pic>
        <p:nvPicPr>
          <p:cNvPr id="11" name="Picture 10"/>
          <p:cNvPicPr>
            <a:picLocks noChangeAspect="1"/>
          </p:cNvPicPr>
          <p:nvPr/>
        </p:nvPicPr>
        <p:blipFill>
          <a:blip r:embed="rId7">
            <a:lum bright="70000" contrast="-70000"/>
            <a:extLst>
              <a:ext uri="{BEBA8EAE-BF5A-486C-A8C5-ECC9F3942E4B}">
                <a14:imgProps xmlns:a14="http://schemas.microsoft.com/office/drawing/2010/main">
                  <a14:imgLayer r:embed="rId8">
                    <a14:imgEffect>
                      <a14:backgroundRemoval t="0" b="100000" l="0" r="100000">
                        <a14:foregroundMark x1="34222" y1="38222" x2="34222" y2="38222"/>
                        <a14:foregroundMark x1="32000" y1="52000" x2="32000" y2="52000"/>
                        <a14:foregroundMark x1="49333" y1="67556" x2="49333" y2="67556"/>
                        <a14:foregroundMark x1="57333" y1="52889" x2="57333" y2="52889"/>
                        <a14:foregroundMark x1="74667" y1="64889" x2="74667" y2="64889"/>
                        <a14:foregroundMark x1="79556" y1="17333" x2="79556" y2="17333"/>
                        <a14:backgroundMark x1="28889" y1="52000" x2="28889" y2="52000"/>
                        <a14:backgroundMark x1="54222" y1="54667" x2="54222" y2="54667"/>
                      </a14:backgroundRemoval>
                    </a14:imgEffect>
                  </a14:imgLayer>
                </a14:imgProps>
              </a:ext>
            </a:extLst>
          </a:blip>
          <a:stretch>
            <a:fillRect/>
          </a:stretch>
        </p:blipFill>
        <p:spPr>
          <a:xfrm>
            <a:off x="2091870" y="4985837"/>
            <a:ext cx="822960" cy="822960"/>
          </a:xfrm>
          <a:prstGeom prst="rect">
            <a:avLst/>
          </a:prstGeom>
        </p:spPr>
      </p:pic>
      <p:sp>
        <p:nvSpPr>
          <p:cNvPr id="12" name="TextBox 11"/>
          <p:cNvSpPr txBox="1"/>
          <p:nvPr/>
        </p:nvSpPr>
        <p:spPr>
          <a:xfrm>
            <a:off x="5105401" y="2308112"/>
            <a:ext cx="4940847" cy="646331"/>
          </a:xfrm>
          <a:prstGeom prst="rect">
            <a:avLst/>
          </a:prstGeom>
          <a:noFill/>
        </p:spPr>
        <p:txBody>
          <a:bodyPr wrap="square" rtlCol="0">
            <a:spAutoFit/>
          </a:bodyPr>
          <a:lstStyle/>
          <a:p>
            <a:pPr lvl="0">
              <a:lnSpc>
                <a:spcPct val="100000"/>
              </a:lnSpc>
            </a:pPr>
            <a:r>
              <a:rPr lang="en-US" sz="1800" b="1">
                <a:solidFill>
                  <a:schemeClr val="bg1"/>
                </a:solidFill>
              </a:rPr>
              <a:t>Hospital-acquired Pneumonia – On-set of pneumonia 48 hours after a patient is admitted.</a:t>
            </a:r>
          </a:p>
        </p:txBody>
      </p:sp>
      <p:sp>
        <p:nvSpPr>
          <p:cNvPr id="14" name="TextBox 13"/>
          <p:cNvSpPr txBox="1"/>
          <p:nvPr/>
        </p:nvSpPr>
        <p:spPr>
          <a:xfrm>
            <a:off x="5105401" y="3549979"/>
            <a:ext cx="4940847" cy="923330"/>
          </a:xfrm>
          <a:prstGeom prst="rect">
            <a:avLst/>
          </a:prstGeom>
          <a:noFill/>
        </p:spPr>
        <p:txBody>
          <a:bodyPr wrap="square" rtlCol="0">
            <a:spAutoFit/>
          </a:bodyPr>
          <a:lstStyle/>
          <a:p>
            <a:r>
              <a:rPr lang="en-US" sz="1800" b="1">
                <a:solidFill>
                  <a:schemeClr val="bg1"/>
                </a:solidFill>
              </a:rPr>
              <a:t>HOSPITAL-ACQUIRED PNEUMONIA (HAP) accounts for nearly 15% of all hospital-acquired infections with a mortality of 20% to 33%.</a:t>
            </a:r>
            <a:endParaRPr lang="en-US" sz="1800">
              <a:solidFill>
                <a:schemeClr val="bg1"/>
              </a:solidFill>
            </a:endParaRPr>
          </a:p>
        </p:txBody>
      </p:sp>
      <p:sp>
        <p:nvSpPr>
          <p:cNvPr id="15" name="TextBox 14"/>
          <p:cNvSpPr txBox="1"/>
          <p:nvPr/>
        </p:nvSpPr>
        <p:spPr>
          <a:xfrm>
            <a:off x="5105401" y="4948224"/>
            <a:ext cx="5105401" cy="923330"/>
          </a:xfrm>
          <a:prstGeom prst="rect">
            <a:avLst/>
          </a:prstGeom>
          <a:noFill/>
        </p:spPr>
        <p:txBody>
          <a:bodyPr wrap="square" rtlCol="0">
            <a:spAutoFit/>
          </a:bodyPr>
          <a:lstStyle/>
          <a:p>
            <a:r>
              <a:rPr lang="en-US" sz="1800" b="1">
                <a:solidFill>
                  <a:schemeClr val="bg1"/>
                </a:solidFill>
              </a:rPr>
              <a:t>Within 48 hours of admission, a patient’s normal oral flora changes to include respiratory pathogens taken on from the hospital environment. </a:t>
            </a:r>
          </a:p>
        </p:txBody>
      </p:sp>
    </p:spTree>
    <p:extLst>
      <p:ext uri="{BB962C8B-B14F-4D97-AF65-F5344CB8AC3E}">
        <p14:creationId xmlns:p14="http://schemas.microsoft.com/office/powerpoint/2010/main" val="2868968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Hospital Acquired Pneumonia</a:t>
            </a:r>
          </a:p>
        </p:txBody>
      </p:sp>
      <p:sp>
        <p:nvSpPr>
          <p:cNvPr id="3" name="Content Placeholder 2"/>
          <p:cNvSpPr>
            <a:spLocks noGrp="1"/>
          </p:cNvSpPr>
          <p:nvPr>
            <p:ph idx="1"/>
          </p:nvPr>
        </p:nvSpPr>
        <p:spPr/>
        <p:txBody>
          <a:bodyPr/>
          <a:lstStyle/>
          <a:p>
            <a:r>
              <a:rPr lang="en-US"/>
              <a:t>Oral microbes are a significant risk factor for aspiration pneumonia.</a:t>
            </a:r>
          </a:p>
          <a:p>
            <a:r>
              <a:rPr lang="en-US"/>
              <a:t>Neglecting to remove oral bacteria can be harmful and increase the risk of gum infection &amp; aspiration pneumonia. </a:t>
            </a:r>
          </a:p>
          <a:p>
            <a:pPr marL="109728" indent="0">
              <a:buNone/>
            </a:pPr>
            <a:endParaRPr lang="en-US"/>
          </a:p>
        </p:txBody>
      </p:sp>
      <p:pic>
        <p:nvPicPr>
          <p:cNvPr id="4" name="Picture 3"/>
          <p:cNvPicPr>
            <a:picLocks noChangeAspect="1"/>
          </p:cNvPicPr>
          <p:nvPr/>
        </p:nvPicPr>
        <p:blipFill>
          <a:blip r:embed="rId3"/>
          <a:stretch>
            <a:fillRect/>
          </a:stretch>
        </p:blipFill>
        <p:spPr>
          <a:xfrm>
            <a:off x="2286000" y="4181857"/>
            <a:ext cx="3209750" cy="2139833"/>
          </a:xfrm>
          <a:prstGeom prst="rect">
            <a:avLst/>
          </a:prstGeom>
        </p:spPr>
      </p:pic>
      <p:pic>
        <p:nvPicPr>
          <p:cNvPr id="5" name="Picture 4"/>
          <p:cNvPicPr>
            <a:picLocks noChangeAspect="1"/>
          </p:cNvPicPr>
          <p:nvPr/>
        </p:nvPicPr>
        <p:blipFill>
          <a:blip r:embed="rId4"/>
          <a:stretch>
            <a:fillRect/>
          </a:stretch>
        </p:blipFill>
        <p:spPr>
          <a:xfrm>
            <a:off x="6858001" y="4181856"/>
            <a:ext cx="3236285" cy="2139833"/>
          </a:xfrm>
          <a:prstGeom prst="rect">
            <a:avLst/>
          </a:prstGeom>
        </p:spPr>
      </p:pic>
      <p:sp>
        <p:nvSpPr>
          <p:cNvPr id="6" name="Right Arrow 5"/>
          <p:cNvSpPr/>
          <p:nvPr/>
        </p:nvSpPr>
        <p:spPr>
          <a:xfrm>
            <a:off x="5874912" y="5029200"/>
            <a:ext cx="678289" cy="530334"/>
          </a:xfrm>
          <a:prstGeom prst="rightArrow">
            <a:avLst/>
          </a:prstGeom>
          <a:solidFill>
            <a:srgbClr val="002060"/>
          </a:solidFill>
          <a:ln w="25400" cap="flat" cmpd="sng" algn="ctr">
            <a:solidFill>
              <a:srgbClr val="3A81BA">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3537116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706" y="762000"/>
            <a:ext cx="7221094" cy="533400"/>
          </a:xfrm>
        </p:spPr>
        <p:txBody>
          <a:bodyPr>
            <a:normAutofit fontScale="90000"/>
          </a:bodyPr>
          <a:lstStyle/>
          <a:p>
            <a:r>
              <a:rPr lang="en-US"/>
              <a:t>Hospital Acquired Pneumonia</a:t>
            </a:r>
          </a:p>
        </p:txBody>
      </p:sp>
      <p:sp>
        <p:nvSpPr>
          <p:cNvPr id="3" name="Content Placeholder 2"/>
          <p:cNvSpPr>
            <a:spLocks noGrp="1"/>
          </p:cNvSpPr>
          <p:nvPr>
            <p:ph idx="1"/>
          </p:nvPr>
        </p:nvSpPr>
        <p:spPr>
          <a:xfrm>
            <a:off x="1981200" y="2057400"/>
            <a:ext cx="8229600" cy="4553712"/>
          </a:xfrm>
        </p:spPr>
        <p:txBody>
          <a:bodyPr/>
          <a:lstStyle/>
          <a:p>
            <a:r>
              <a:rPr lang="en-US"/>
              <a:t>The most common HAI’s in the United States and occurs on every unit (i.e. maternity, pediatrics, low-risk surgery)</a:t>
            </a:r>
          </a:p>
          <a:p>
            <a:r>
              <a:rPr lang="en-US"/>
              <a:t>Studies</a:t>
            </a:r>
          </a:p>
          <a:p>
            <a:pPr lvl="1"/>
            <a:r>
              <a:rPr lang="en-US" sz="2400"/>
              <a:t>Sutter Health System (</a:t>
            </a:r>
            <a:r>
              <a:rPr lang="en-US" sz="2400" i="1"/>
              <a:t>Northern CA</a:t>
            </a:r>
            <a:r>
              <a:rPr lang="en-US" sz="2400"/>
              <a:t>)</a:t>
            </a:r>
          </a:p>
          <a:p>
            <a:pPr lvl="2"/>
            <a:r>
              <a:rPr lang="en-US"/>
              <a:t>Original study began with Barbara Quinn in a QI project </a:t>
            </a:r>
          </a:p>
          <a:p>
            <a:pPr lvl="1"/>
            <a:r>
              <a:rPr lang="en-US" sz="2400"/>
              <a:t>Sparrow Health System (</a:t>
            </a:r>
            <a:r>
              <a:rPr lang="en-US" sz="2400" i="1"/>
              <a:t>Lansing, MI</a:t>
            </a:r>
            <a:r>
              <a:rPr lang="en-US" sz="2400"/>
              <a:t>)</a:t>
            </a:r>
          </a:p>
          <a:p>
            <a:pPr lvl="2"/>
            <a:r>
              <a:rPr lang="en-US"/>
              <a:t>Funded through the Delta Dental of Michigan Foundation</a:t>
            </a:r>
          </a:p>
          <a:p>
            <a:endParaRPr lang="en-US"/>
          </a:p>
        </p:txBody>
      </p:sp>
    </p:spTree>
    <p:extLst>
      <p:ext uri="{BB962C8B-B14F-4D97-AF65-F5344CB8AC3E}">
        <p14:creationId xmlns:p14="http://schemas.microsoft.com/office/powerpoint/2010/main" val="3607419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What’s the Cost?</a:t>
            </a:r>
          </a:p>
        </p:txBody>
      </p:sp>
      <p:sp>
        <p:nvSpPr>
          <p:cNvPr id="5" name="Content Placeholder 4"/>
          <p:cNvSpPr>
            <a:spLocks noGrp="1"/>
          </p:cNvSpPr>
          <p:nvPr>
            <p:ph idx="1"/>
          </p:nvPr>
        </p:nvSpPr>
        <p:spPr>
          <a:xfrm>
            <a:off x="1981200" y="1828800"/>
            <a:ext cx="8229600" cy="4782312"/>
          </a:xfrm>
        </p:spPr>
        <p:txBody>
          <a:bodyPr>
            <a:normAutofit lnSpcReduction="10000"/>
          </a:bodyPr>
          <a:lstStyle/>
          <a:p>
            <a:r>
              <a:rPr lang="en-US"/>
              <a:t>Average length of stay is 4.5 days</a:t>
            </a:r>
          </a:p>
          <a:p>
            <a:r>
              <a:rPr lang="en-US"/>
              <a:t>Patient who develops HAP increases to 9.5 days</a:t>
            </a:r>
          </a:p>
          <a:p>
            <a:r>
              <a:rPr lang="en-US"/>
              <a:t>If sepsis develops, length of stay extends to 18 days</a:t>
            </a:r>
          </a:p>
          <a:p>
            <a:r>
              <a:rPr lang="en-US"/>
              <a:t>Average cost associated with HAP is $39,897 per patient</a:t>
            </a:r>
          </a:p>
          <a:p>
            <a:endParaRPr lang="en-US"/>
          </a:p>
          <a:p>
            <a:pPr marL="109728" indent="0">
              <a:buNone/>
            </a:pPr>
            <a:r>
              <a:rPr lang="en-US"/>
              <a:t> 170 HAP</a:t>
            </a:r>
          </a:p>
          <a:p>
            <a:pPr marL="109728" indent="0">
              <a:buNone/>
            </a:pPr>
            <a:r>
              <a:rPr lang="en-US"/>
              <a:t>     7 Sepsis</a:t>
            </a:r>
          </a:p>
          <a:p>
            <a:pPr marL="109728" indent="0">
              <a:buNone/>
            </a:pPr>
            <a:r>
              <a:rPr lang="en-US"/>
              <a:t>   16 Deaths</a:t>
            </a:r>
          </a:p>
          <a:p>
            <a:endParaRPr lang="en-US"/>
          </a:p>
        </p:txBody>
      </p:sp>
      <p:sp>
        <p:nvSpPr>
          <p:cNvPr id="6" name="Rectangle 5"/>
          <p:cNvSpPr/>
          <p:nvPr/>
        </p:nvSpPr>
        <p:spPr>
          <a:xfrm>
            <a:off x="4648200" y="4572000"/>
            <a:ext cx="4572000" cy="1295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a:t>$</a:t>
            </a:r>
            <a:r>
              <a:rPr lang="en-US" sz="7200" b="1"/>
              <a:t>6,782,490</a:t>
            </a:r>
          </a:p>
        </p:txBody>
      </p:sp>
    </p:spTree>
    <p:extLst>
      <p:ext uri="{BB962C8B-B14F-4D97-AF65-F5344CB8AC3E}">
        <p14:creationId xmlns:p14="http://schemas.microsoft.com/office/powerpoint/2010/main" val="1270302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Evidence-Based Oral Care Protocol</a:t>
            </a:r>
          </a:p>
        </p:txBody>
      </p:sp>
      <p:sp>
        <p:nvSpPr>
          <p:cNvPr id="3" name="Content Placeholder 2"/>
          <p:cNvSpPr>
            <a:spLocks noGrp="1"/>
          </p:cNvSpPr>
          <p:nvPr>
            <p:ph idx="1"/>
          </p:nvPr>
        </p:nvSpPr>
        <p:spPr/>
        <p:txBody>
          <a:bodyPr/>
          <a:lstStyle/>
          <a:p>
            <a:r>
              <a:rPr lang="en-US"/>
              <a:t>The AACN guideline recommends</a:t>
            </a:r>
          </a:p>
          <a:p>
            <a:pPr lvl="1"/>
            <a:r>
              <a:rPr lang="en-US"/>
              <a:t>Oral Care 4x day</a:t>
            </a:r>
          </a:p>
          <a:p>
            <a:pPr lvl="1"/>
            <a:r>
              <a:rPr lang="en-US"/>
              <a:t>Using soft-bristled toothbrush</a:t>
            </a:r>
          </a:p>
          <a:p>
            <a:pPr lvl="1"/>
            <a:r>
              <a:rPr lang="en-US"/>
              <a:t>Therapeutic toothpaste</a:t>
            </a:r>
          </a:p>
          <a:p>
            <a:pPr lvl="1"/>
            <a:r>
              <a:rPr lang="en-US"/>
              <a:t>Alcohol-free antiseptic oral rinse</a:t>
            </a:r>
          </a:p>
          <a:p>
            <a:pPr lvl="1"/>
            <a:r>
              <a:rPr lang="en-US"/>
              <a:t>Non-Petroleum-based moisturizer</a:t>
            </a:r>
          </a:p>
          <a:p>
            <a:r>
              <a:rPr lang="en-US"/>
              <a:t>Dependent patients</a:t>
            </a:r>
          </a:p>
          <a:p>
            <a:pPr lvl="1"/>
            <a:r>
              <a:rPr lang="en-US"/>
              <a:t>Use of suction toothbrush</a:t>
            </a:r>
          </a:p>
          <a:p>
            <a:r>
              <a:rPr lang="en-US" err="1"/>
              <a:t>Edentulate</a:t>
            </a:r>
            <a:r>
              <a:rPr lang="en-US"/>
              <a:t> patients</a:t>
            </a:r>
          </a:p>
          <a:p>
            <a:pPr lvl="1"/>
            <a:r>
              <a:rPr lang="en-US"/>
              <a:t>Gently brush gums/tongue and dentures 4x day</a:t>
            </a:r>
          </a:p>
          <a:p>
            <a:endParaRPr lang="en-US"/>
          </a:p>
        </p:txBody>
      </p:sp>
    </p:spTree>
    <p:extLst>
      <p:ext uri="{BB962C8B-B14F-4D97-AF65-F5344CB8AC3E}">
        <p14:creationId xmlns:p14="http://schemas.microsoft.com/office/powerpoint/2010/main" val="2059011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29" y="-297"/>
            <a:ext cx="12193057" cy="6858594"/>
          </a:xfrm>
          <a:prstGeom prst="rect">
            <a:avLst/>
          </a:prstGeom>
        </p:spPr>
      </p:pic>
      <p:sp>
        <p:nvSpPr>
          <p:cNvPr id="3" name="TextBox 2"/>
          <p:cNvSpPr txBox="1"/>
          <p:nvPr/>
        </p:nvSpPr>
        <p:spPr>
          <a:xfrm>
            <a:off x="2286001" y="5486401"/>
            <a:ext cx="8210121" cy="646331"/>
          </a:xfrm>
          <a:prstGeom prst="rect">
            <a:avLst/>
          </a:prstGeom>
          <a:noFill/>
        </p:spPr>
        <p:txBody>
          <a:bodyPr wrap="square" rtlCol="0">
            <a:spAutoFit/>
          </a:bodyPr>
          <a:lstStyle/>
          <a:p>
            <a:pPr defTabSz="457200"/>
            <a:r>
              <a:rPr lang="en-US" sz="3600" b="1">
                <a:solidFill>
                  <a:srgbClr val="002060"/>
                </a:solidFill>
                <a:latin typeface="Trebuchet MS" panose="020B0603020202020204"/>
              </a:rPr>
              <a:t>Tooth Brushing is Infection Control</a:t>
            </a:r>
          </a:p>
        </p:txBody>
      </p:sp>
    </p:spTree>
    <p:extLst>
      <p:ext uri="{BB962C8B-B14F-4D97-AF65-F5344CB8AC3E}">
        <p14:creationId xmlns:p14="http://schemas.microsoft.com/office/powerpoint/2010/main" val="1814618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0" y="685800"/>
            <a:ext cx="6382894" cy="1066800"/>
          </a:xfrm>
        </p:spPr>
        <p:txBody>
          <a:bodyPr>
            <a:noAutofit/>
          </a:bodyPr>
          <a:lstStyle/>
          <a:p>
            <a:r>
              <a:rPr lang="en-US" sz="4400" b="1">
                <a:solidFill>
                  <a:srgbClr val="00B0F0"/>
                </a:solidFill>
              </a:rPr>
              <a:t>I-SMILE™ SILVER PROGRAM</a:t>
            </a:r>
          </a:p>
        </p:txBody>
      </p:sp>
      <p:sp>
        <p:nvSpPr>
          <p:cNvPr id="3" name="Content Placeholder 2"/>
          <p:cNvSpPr>
            <a:spLocks noGrp="1"/>
          </p:cNvSpPr>
          <p:nvPr>
            <p:ph idx="1"/>
          </p:nvPr>
        </p:nvSpPr>
        <p:spPr>
          <a:xfrm>
            <a:off x="1981200" y="2362200"/>
            <a:ext cx="8153400" cy="2895600"/>
          </a:xfrm>
        </p:spPr>
        <p:txBody>
          <a:bodyPr>
            <a:normAutofit fontScale="92500"/>
          </a:bodyPr>
          <a:lstStyle/>
          <a:p>
            <a:r>
              <a:rPr lang="en-US"/>
              <a:t>Created as a result of the successful I-Smile program</a:t>
            </a:r>
          </a:p>
          <a:p>
            <a:r>
              <a:rPr lang="en-US"/>
              <a:t>Three Coordinators in the state covering 10 counties</a:t>
            </a:r>
          </a:p>
          <a:p>
            <a:pPr lvl="1"/>
            <a:r>
              <a:rPr lang="en-US"/>
              <a:t>Scott County</a:t>
            </a:r>
          </a:p>
          <a:p>
            <a:pPr lvl="1"/>
            <a:r>
              <a:rPr lang="en-US"/>
              <a:t>Des Moines, Lee, Van Buren</a:t>
            </a:r>
          </a:p>
          <a:p>
            <a:pPr lvl="1"/>
            <a:r>
              <a:rPr lang="en-US"/>
              <a:t>Webster, Calhoun, Hamilton, </a:t>
            </a:r>
          </a:p>
          <a:p>
            <a:pPr marL="411480" lvl="1" indent="0">
              <a:buNone/>
            </a:pPr>
            <a:r>
              <a:rPr lang="en-US"/>
              <a:t>    </a:t>
            </a:r>
            <a:r>
              <a:rPr lang="en-US" err="1"/>
              <a:t>Humbolt</a:t>
            </a:r>
            <a:r>
              <a:rPr lang="en-US"/>
              <a:t>, Pocahontas and Wright</a:t>
            </a:r>
          </a:p>
          <a:p>
            <a:pPr marL="411480" lvl="1" indent="0">
              <a:buNone/>
            </a:pPr>
            <a:endParaRPr lang="en-US"/>
          </a:p>
          <a:p>
            <a:pPr lvl="1"/>
            <a:endParaRPr lang="en-US"/>
          </a:p>
        </p:txBody>
      </p:sp>
    </p:spTree>
    <p:extLst>
      <p:ext uri="{BB962C8B-B14F-4D97-AF65-F5344CB8AC3E}">
        <p14:creationId xmlns:p14="http://schemas.microsoft.com/office/powerpoint/2010/main" val="1550404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Calibri" panose="020F0502020204030204" pitchFamily="34" charset="0"/>
                <a:cs typeface="Calibri" panose="020F0502020204030204" pitchFamily="34" charset="0"/>
              </a:rPr>
              <a:t>References</a:t>
            </a:r>
            <a:endParaRPr lang="en-US"/>
          </a:p>
        </p:txBody>
      </p:sp>
      <p:sp>
        <p:nvSpPr>
          <p:cNvPr id="3" name="Content Placeholder 2"/>
          <p:cNvSpPr>
            <a:spLocks noGrp="1"/>
          </p:cNvSpPr>
          <p:nvPr>
            <p:ph idx="1"/>
          </p:nvPr>
        </p:nvSpPr>
        <p:spPr/>
        <p:txBody>
          <a:bodyPr>
            <a:normAutofit fontScale="92500" lnSpcReduction="10000"/>
          </a:bodyPr>
          <a:lstStyle/>
          <a:p>
            <a:pPr marL="228531" indent="-228531">
              <a:spcBef>
                <a:spcPts val="0"/>
              </a:spcBef>
              <a:buClr>
                <a:schemeClr val="dk1"/>
              </a:buClr>
              <a:buSzPts val="2800"/>
              <a:buFont typeface="Arial"/>
              <a:buChar char="•"/>
            </a:pPr>
            <a:r>
              <a:rPr lang="en-US" sz="2400">
                <a:solidFill>
                  <a:srgbClr val="002060"/>
                </a:solidFill>
                <a:latin typeface="Calibri" panose="020F0502020204030204" pitchFamily="34" charset="0"/>
                <a:ea typeface="Calibri"/>
                <a:cs typeface="Calibri" panose="020F0502020204030204" pitchFamily="34" charset="0"/>
                <a:sym typeface="Calibri"/>
              </a:rPr>
              <a:t>American Nurse Today, Volume 10, No. 3 March, 2015</a:t>
            </a:r>
          </a:p>
          <a:p>
            <a:pPr marL="228531" indent="-228531">
              <a:spcBef>
                <a:spcPts val="0"/>
              </a:spcBef>
              <a:buClr>
                <a:schemeClr val="dk1"/>
              </a:buClr>
              <a:buSzPts val="2800"/>
              <a:buFont typeface="Arial"/>
              <a:buChar char="•"/>
            </a:pPr>
            <a:r>
              <a:rPr lang="en-US" sz="2400">
                <a:solidFill>
                  <a:srgbClr val="002060"/>
                </a:solidFill>
                <a:latin typeface="Calibri" panose="020F0502020204030204" pitchFamily="34" charset="0"/>
                <a:ea typeface="Calibri"/>
                <a:cs typeface="Calibri" panose="020F0502020204030204" pitchFamily="34" charset="0"/>
                <a:sym typeface="Calibri"/>
              </a:rPr>
              <a:t>American Journal of Nursing, Volume 119 No. 2 February, 2019</a:t>
            </a:r>
          </a:p>
          <a:p>
            <a:pPr marL="228531" indent="-228531">
              <a:spcBef>
                <a:spcPts val="0"/>
              </a:spcBef>
              <a:buClr>
                <a:schemeClr val="dk1"/>
              </a:buClr>
              <a:buSzPts val="2800"/>
              <a:buFont typeface="Arial"/>
              <a:buChar char="•"/>
            </a:pPr>
            <a:r>
              <a:rPr lang="en-US" sz="2400">
                <a:solidFill>
                  <a:srgbClr val="002060"/>
                </a:solidFill>
                <a:latin typeface="Calibri" panose="020F0502020204030204" pitchFamily="34" charset="0"/>
                <a:ea typeface="Calibri"/>
                <a:cs typeface="Calibri" panose="020F0502020204030204" pitchFamily="34" charset="0"/>
                <a:sym typeface="Calibri"/>
              </a:rPr>
              <a:t>Clinical Infectious Diseases, 2005 January</a:t>
            </a:r>
          </a:p>
          <a:p>
            <a:pPr marL="228531" indent="-228531">
              <a:buClr>
                <a:schemeClr val="dk1"/>
              </a:buClr>
              <a:buSzPts val="2800"/>
              <a:buFont typeface="Arial"/>
              <a:buChar char="•"/>
            </a:pPr>
            <a:r>
              <a:rPr lang="en-US" sz="2400">
                <a:solidFill>
                  <a:srgbClr val="002060"/>
                </a:solidFill>
                <a:latin typeface="Calibri" panose="020F0502020204030204" pitchFamily="34" charset="0"/>
                <a:ea typeface="Calibri"/>
                <a:cs typeface="Calibri" panose="020F0502020204030204" pitchFamily="34" charset="0"/>
                <a:sym typeface="Calibri"/>
              </a:rPr>
              <a:t>Journal of the American Geriatrics Society, (September, 2008)</a:t>
            </a:r>
          </a:p>
          <a:p>
            <a:pPr marL="228531" indent="-228531">
              <a:buClr>
                <a:schemeClr val="dk1"/>
              </a:buClr>
              <a:buSzPts val="2800"/>
              <a:buFont typeface="Arial"/>
              <a:buChar char="•"/>
            </a:pPr>
            <a:r>
              <a:rPr lang="en-US" sz="2400">
                <a:solidFill>
                  <a:srgbClr val="002060"/>
                </a:solidFill>
                <a:latin typeface="Calibri" panose="020F0502020204030204" pitchFamily="34" charset="0"/>
                <a:ea typeface="Calibri"/>
                <a:cs typeface="Calibri" panose="020F0502020204030204" pitchFamily="34" charset="0"/>
                <a:sym typeface="Calibri"/>
              </a:rPr>
              <a:t>National Institute of Dental &amp; Craniofacial Research</a:t>
            </a:r>
          </a:p>
          <a:p>
            <a:pPr marL="228531" indent="-228531">
              <a:buClr>
                <a:schemeClr val="dk1"/>
              </a:buClr>
              <a:buSzPts val="2800"/>
              <a:buFont typeface="Arial"/>
              <a:buChar char="•"/>
            </a:pPr>
            <a:r>
              <a:rPr lang="en-US" sz="2400">
                <a:solidFill>
                  <a:srgbClr val="002060"/>
                </a:solidFill>
                <a:latin typeface="Calibri" panose="020F0502020204030204" pitchFamily="34" charset="0"/>
                <a:ea typeface="Calibri"/>
                <a:cs typeface="Calibri" panose="020F0502020204030204" pitchFamily="34" charset="0"/>
                <a:sym typeface="Calibri"/>
              </a:rPr>
              <a:t>National Institute of Diabetes and Digestive and Kidney Disease</a:t>
            </a:r>
          </a:p>
          <a:p>
            <a:pPr marL="228531" indent="-228531">
              <a:buClr>
                <a:schemeClr val="dk1"/>
              </a:buClr>
              <a:buSzPts val="2800"/>
              <a:buFont typeface="Arial"/>
              <a:buChar char="•"/>
            </a:pPr>
            <a:r>
              <a:rPr lang="en-US" sz="2400">
                <a:solidFill>
                  <a:srgbClr val="002060"/>
                </a:solidFill>
                <a:latin typeface="Calibri" panose="020F0502020204030204" pitchFamily="34" charset="0"/>
                <a:ea typeface="Calibri"/>
                <a:cs typeface="Calibri" panose="020F0502020204030204" pitchFamily="34" charset="0"/>
                <a:sym typeface="Calibri"/>
              </a:rPr>
              <a:t>Materials adapted from resources developed and provided by Jane Chalmers, </a:t>
            </a:r>
            <a:r>
              <a:rPr lang="en-US" sz="2400" err="1">
                <a:solidFill>
                  <a:srgbClr val="002060"/>
                </a:solidFill>
                <a:latin typeface="Calibri" panose="020F0502020204030204" pitchFamily="34" charset="0"/>
                <a:ea typeface="Calibri"/>
                <a:cs typeface="Calibri" panose="020F0502020204030204" pitchFamily="34" charset="0"/>
                <a:sym typeface="Calibri"/>
              </a:rPr>
              <a:t>BDSc</a:t>
            </a:r>
            <a:r>
              <a:rPr lang="en-US" sz="2400">
                <a:solidFill>
                  <a:srgbClr val="002060"/>
                </a:solidFill>
                <a:latin typeface="Calibri" panose="020F0502020204030204" pitchFamily="34" charset="0"/>
                <a:ea typeface="Calibri"/>
                <a:cs typeface="Calibri" panose="020F0502020204030204" pitchFamily="34" charset="0"/>
                <a:sym typeface="Calibri"/>
              </a:rPr>
              <a:t>, MS, PhD and Howard Cowen, DDS, MS,DABSCD, University of Iowa College of Dentistry; Carol Van </a:t>
            </a:r>
            <a:r>
              <a:rPr lang="en-US" sz="2400" err="1">
                <a:solidFill>
                  <a:srgbClr val="002060"/>
                </a:solidFill>
                <a:latin typeface="Calibri" panose="020F0502020204030204" pitchFamily="34" charset="0"/>
                <a:ea typeface="Calibri"/>
                <a:cs typeface="Calibri" panose="020F0502020204030204" pitchFamily="34" charset="0"/>
                <a:sym typeface="Calibri"/>
              </a:rPr>
              <a:t>Aernam</a:t>
            </a:r>
            <a:r>
              <a:rPr lang="en-US" sz="2400">
                <a:solidFill>
                  <a:srgbClr val="002060"/>
                </a:solidFill>
                <a:latin typeface="Calibri" panose="020F0502020204030204" pitchFamily="34" charset="0"/>
                <a:ea typeface="Calibri"/>
                <a:cs typeface="Calibri" panose="020F0502020204030204" pitchFamily="34" charset="0"/>
                <a:sym typeface="Calibri"/>
              </a:rPr>
              <a:t> RDH,BA; Delta Dental Washington Dental Service Foundation</a:t>
            </a:r>
          </a:p>
          <a:p>
            <a:pPr marL="228531" indent="-228531">
              <a:buClr>
                <a:schemeClr val="dk1"/>
              </a:buClr>
              <a:buSzPts val="2800"/>
              <a:buFont typeface="Arial"/>
              <a:buChar char="•"/>
            </a:pPr>
            <a:r>
              <a:rPr lang="en-US" sz="2400">
                <a:solidFill>
                  <a:srgbClr val="002060"/>
                </a:solidFill>
                <a:latin typeface="Calibri" panose="020F0502020204030204" pitchFamily="34" charset="0"/>
                <a:cs typeface="Calibri" panose="020F0502020204030204" pitchFamily="34" charset="0"/>
              </a:rPr>
              <a:t>International Society of Vascular Behavioral and Cognitive Disorders</a:t>
            </a:r>
          </a:p>
          <a:p>
            <a:pPr marL="228531" indent="-228531">
              <a:buClr>
                <a:schemeClr val="dk1"/>
              </a:buClr>
              <a:buSzPts val="2800"/>
              <a:buFont typeface="Arial"/>
              <a:buChar char="•"/>
            </a:pPr>
            <a:r>
              <a:rPr lang="en-US" sz="2400">
                <a:solidFill>
                  <a:srgbClr val="002060"/>
                </a:solidFill>
                <a:latin typeface="Calibri" panose="020F0502020204030204" pitchFamily="34" charset="0"/>
                <a:cs typeface="Calibri" panose="020F0502020204030204" pitchFamily="34" charset="0"/>
              </a:rPr>
              <a:t>YONEYAMA,  Oral Care Reduces Pneumonia in Older Patients, JAG, Vol. 50, Issue 3, 3/2002</a:t>
            </a:r>
            <a:endParaRPr lang="en-US" sz="2400">
              <a:solidFill>
                <a:srgbClr val="002060"/>
              </a:solidFill>
              <a:latin typeface="Calibri" panose="020F0502020204030204" pitchFamily="34" charset="0"/>
              <a:ea typeface="Calibri"/>
              <a:cs typeface="Calibri" panose="020F0502020204030204" pitchFamily="34" charset="0"/>
              <a:sym typeface="Calibri"/>
            </a:endParaRPr>
          </a:p>
          <a:p>
            <a:endParaRPr lang="en-US"/>
          </a:p>
        </p:txBody>
      </p:sp>
    </p:spTree>
    <p:extLst>
      <p:ext uri="{BB962C8B-B14F-4D97-AF65-F5344CB8AC3E}">
        <p14:creationId xmlns:p14="http://schemas.microsoft.com/office/powerpoint/2010/main" val="12085946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1447800"/>
            <a:ext cx="8077200" cy="1143000"/>
          </a:xfrm>
        </p:spPr>
        <p:txBody>
          <a:bodyPr>
            <a:normAutofit fontScale="90000"/>
          </a:bodyPr>
          <a:lstStyle/>
          <a:p>
            <a:r>
              <a:rPr lang="en-US" sz="3600"/>
              <a:t>Carole Ferch, RDH</a:t>
            </a:r>
            <a:br>
              <a:rPr lang="en-US" sz="3600"/>
            </a:br>
            <a:r>
              <a:rPr lang="en-US" sz="3600"/>
              <a:t>Community Dental Consultant</a:t>
            </a:r>
            <a:br>
              <a:rPr lang="en-US" sz="3600"/>
            </a:br>
            <a:r>
              <a:rPr lang="en-US" sz="3600"/>
              <a:t>I-Smile™ Silver Coordinator</a:t>
            </a:r>
          </a:p>
        </p:txBody>
      </p:sp>
    </p:spTree>
    <p:extLst>
      <p:ext uri="{BB962C8B-B14F-4D97-AF65-F5344CB8AC3E}">
        <p14:creationId xmlns:p14="http://schemas.microsoft.com/office/powerpoint/2010/main" val="814293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a:solidFill>
                  <a:srgbClr val="00B0F0"/>
                </a:solidFill>
              </a:rPr>
              <a:t>I-SMILE™ SILVER COORDINATOR</a:t>
            </a:r>
          </a:p>
        </p:txBody>
      </p:sp>
      <p:sp>
        <p:nvSpPr>
          <p:cNvPr id="3" name="Content Placeholder 2"/>
          <p:cNvSpPr>
            <a:spLocks noGrp="1"/>
          </p:cNvSpPr>
          <p:nvPr>
            <p:ph idx="1"/>
          </p:nvPr>
        </p:nvSpPr>
        <p:spPr/>
        <p:txBody>
          <a:bodyPr/>
          <a:lstStyle/>
          <a:p>
            <a:r>
              <a:rPr lang="en-US" sz="2400"/>
              <a:t>Help adult Iowans access dental care by providing care coordination assistance and finding payment sources for care</a:t>
            </a:r>
          </a:p>
          <a:p>
            <a:r>
              <a:rPr lang="en-US" sz="2400">
                <a:solidFill>
                  <a:srgbClr val="006600"/>
                </a:solidFill>
              </a:rPr>
              <a:t>Partner with community organizations, health care providers, hospitals, nursing homes, and businesses to increase awareness about the importance of oral health</a:t>
            </a:r>
          </a:p>
          <a:p>
            <a:r>
              <a:rPr lang="en-US" sz="2400"/>
              <a:t>Educate health care providers about oral health, its role in chronic diseases and its impact on overall health</a:t>
            </a:r>
          </a:p>
          <a:p>
            <a:r>
              <a:rPr lang="en-US" sz="2400">
                <a:solidFill>
                  <a:srgbClr val="006600"/>
                </a:solidFill>
              </a:rPr>
              <a:t>Promote oral health through news articles, displays, distributing materials, and participating in community events</a:t>
            </a:r>
          </a:p>
          <a:p>
            <a:r>
              <a:rPr lang="en-US" sz="2400"/>
              <a:t>Build relationships with dental offices to create referral systems for patients</a:t>
            </a:r>
          </a:p>
          <a:p>
            <a:r>
              <a:rPr lang="en-US" sz="2400">
                <a:solidFill>
                  <a:srgbClr val="006600"/>
                </a:solidFill>
              </a:rPr>
              <a:t>Funded through Delta Dental of Iowa Foundation and HRSA</a:t>
            </a:r>
          </a:p>
          <a:p>
            <a:endParaRPr lang="en-US"/>
          </a:p>
        </p:txBody>
      </p:sp>
    </p:spTree>
    <p:extLst>
      <p:ext uri="{BB962C8B-B14F-4D97-AF65-F5344CB8AC3E}">
        <p14:creationId xmlns:p14="http://schemas.microsoft.com/office/powerpoint/2010/main" val="331885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you should know:</a:t>
            </a:r>
          </a:p>
        </p:txBody>
      </p:sp>
      <p:sp>
        <p:nvSpPr>
          <p:cNvPr id="3" name="Content Placeholder 2"/>
          <p:cNvSpPr>
            <a:spLocks noGrp="1"/>
          </p:cNvSpPr>
          <p:nvPr>
            <p:ph idx="1"/>
          </p:nvPr>
        </p:nvSpPr>
        <p:spPr>
          <a:xfrm>
            <a:off x="1981200" y="2209800"/>
            <a:ext cx="5334000" cy="3962400"/>
          </a:xfrm>
        </p:spPr>
        <p:txBody>
          <a:bodyPr>
            <a:normAutofit fontScale="92500"/>
          </a:bodyPr>
          <a:lstStyle/>
          <a:p>
            <a:pPr marL="228600" lvl="0" indent="-228600">
              <a:lnSpc>
                <a:spcPct val="90000"/>
              </a:lnSpc>
              <a:spcBef>
                <a:spcPts val="0"/>
              </a:spcBef>
              <a:buClr>
                <a:schemeClr val="dk1"/>
              </a:buClr>
              <a:buSzPts val="4000"/>
              <a:buFont typeface="Arial"/>
              <a:buChar char="•"/>
            </a:pPr>
            <a:r>
              <a:rPr lang="en-US" sz="4000">
                <a:solidFill>
                  <a:schemeClr val="dk1"/>
                </a:solidFill>
                <a:ea typeface="Calibri"/>
                <a:cs typeface="Calibri"/>
                <a:sym typeface="Calibri"/>
              </a:rPr>
              <a:t>The health of our mouths can </a:t>
            </a:r>
            <a:r>
              <a:rPr lang="en-US" sz="4000">
                <a:solidFill>
                  <a:schemeClr val="tx1"/>
                </a:solidFill>
              </a:rPr>
              <a:t>impact</a:t>
            </a:r>
            <a:r>
              <a:rPr lang="en-US" sz="4000">
                <a:solidFill>
                  <a:schemeClr val="dk1"/>
                </a:solidFill>
                <a:ea typeface="Calibri"/>
                <a:cs typeface="Calibri"/>
                <a:sym typeface="Calibri"/>
              </a:rPr>
              <a:t> the rest of the body.</a:t>
            </a:r>
          </a:p>
          <a:p>
            <a:pPr marL="228600" lvl="0" indent="-228600">
              <a:lnSpc>
                <a:spcPct val="90000"/>
              </a:lnSpc>
              <a:spcBef>
                <a:spcPts val="2400"/>
              </a:spcBef>
              <a:buClr>
                <a:schemeClr val="dk1"/>
              </a:buClr>
              <a:buSzPts val="4000"/>
              <a:buFont typeface="Arial"/>
              <a:buChar char="•"/>
            </a:pPr>
            <a:r>
              <a:rPr lang="en-US" sz="4000">
                <a:solidFill>
                  <a:schemeClr val="dk1"/>
                </a:solidFill>
                <a:ea typeface="Calibri"/>
                <a:cs typeface="Calibri"/>
                <a:sym typeface="Calibri"/>
              </a:rPr>
              <a:t>Problems in the mouth can negatively affect a person’s overall health and wellness.</a:t>
            </a:r>
          </a:p>
          <a:p>
            <a:endParaRPr lang="en-US"/>
          </a:p>
        </p:txBody>
      </p:sp>
      <p:pic>
        <p:nvPicPr>
          <p:cNvPr id="4" name="Shape 194"/>
          <p:cNvPicPr preferRelativeResize="0"/>
          <p:nvPr/>
        </p:nvPicPr>
        <p:blipFill rotWithShape="1">
          <a:blip r:embed="rId2">
            <a:alphaModFix/>
          </a:blip>
          <a:srcRect/>
          <a:stretch/>
        </p:blipFill>
        <p:spPr>
          <a:xfrm>
            <a:off x="7494772" y="2209800"/>
            <a:ext cx="2716028" cy="3666806"/>
          </a:xfrm>
          <a:prstGeom prst="rect">
            <a:avLst/>
          </a:prstGeom>
          <a:noFill/>
          <a:ln w="19050">
            <a:solidFill>
              <a:srgbClr val="000000"/>
            </a:solidFill>
          </a:ln>
        </p:spPr>
      </p:pic>
    </p:spTree>
    <p:extLst>
      <p:ext uri="{BB962C8B-B14F-4D97-AF65-F5344CB8AC3E}">
        <p14:creationId xmlns:p14="http://schemas.microsoft.com/office/powerpoint/2010/main" val="1047571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Good Oral Health Allows People To:</a:t>
            </a:r>
          </a:p>
        </p:txBody>
      </p:sp>
      <p:sp>
        <p:nvSpPr>
          <p:cNvPr id="3" name="Content Placeholder 2"/>
          <p:cNvSpPr>
            <a:spLocks noGrp="1"/>
          </p:cNvSpPr>
          <p:nvPr>
            <p:ph idx="1"/>
          </p:nvPr>
        </p:nvSpPr>
        <p:spPr>
          <a:xfrm>
            <a:off x="1981200" y="2133600"/>
            <a:ext cx="5181600" cy="4114800"/>
          </a:xfrm>
        </p:spPr>
        <p:txBody>
          <a:bodyPr>
            <a:normAutofit fontScale="92500"/>
          </a:bodyPr>
          <a:lstStyle/>
          <a:p>
            <a:pPr marL="228600" lvl="0" indent="-228600">
              <a:lnSpc>
                <a:spcPct val="90000"/>
              </a:lnSpc>
              <a:spcBef>
                <a:spcPts val="0"/>
              </a:spcBef>
              <a:buClr>
                <a:schemeClr val="dk1"/>
              </a:buClr>
              <a:buSzPts val="3700"/>
              <a:buFont typeface="Arial"/>
              <a:buChar char="•"/>
            </a:pPr>
            <a:r>
              <a:rPr lang="en-US">
                <a:solidFill>
                  <a:schemeClr val="dk1"/>
                </a:solidFill>
                <a:ea typeface="Calibri"/>
                <a:cs typeface="Calibri"/>
                <a:sym typeface="Calibri"/>
              </a:rPr>
              <a:t>Eat healthy food for good nutrition</a:t>
            </a:r>
          </a:p>
          <a:p>
            <a:pPr marL="228600" lvl="0" indent="-228600">
              <a:lnSpc>
                <a:spcPct val="90000"/>
              </a:lnSpc>
              <a:spcBef>
                <a:spcPts val="1000"/>
              </a:spcBef>
              <a:buClr>
                <a:schemeClr val="dk1"/>
              </a:buClr>
              <a:buSzPts val="3700"/>
              <a:buFont typeface="Arial"/>
              <a:buChar char="•"/>
            </a:pPr>
            <a:r>
              <a:rPr lang="en-US">
                <a:solidFill>
                  <a:schemeClr val="dk1"/>
                </a:solidFill>
                <a:ea typeface="Calibri"/>
                <a:cs typeface="Calibri"/>
                <a:sym typeface="Calibri"/>
              </a:rPr>
              <a:t>Chew food for healthy digestion</a:t>
            </a:r>
          </a:p>
          <a:p>
            <a:pPr marL="228600" lvl="0" indent="-228600">
              <a:lnSpc>
                <a:spcPct val="90000"/>
              </a:lnSpc>
              <a:spcBef>
                <a:spcPts val="1000"/>
              </a:spcBef>
              <a:buClr>
                <a:schemeClr val="dk1"/>
              </a:buClr>
              <a:buSzPts val="3700"/>
              <a:buFont typeface="Arial"/>
              <a:buChar char="•"/>
            </a:pPr>
            <a:r>
              <a:rPr lang="en-US">
                <a:solidFill>
                  <a:schemeClr val="dk1"/>
                </a:solidFill>
                <a:ea typeface="Calibri"/>
                <a:cs typeface="Calibri"/>
                <a:sym typeface="Calibri"/>
              </a:rPr>
              <a:t>Taste and enjoy food </a:t>
            </a:r>
          </a:p>
          <a:p>
            <a:pPr marL="228600" lvl="0" indent="-228600">
              <a:lnSpc>
                <a:spcPct val="90000"/>
              </a:lnSpc>
              <a:spcBef>
                <a:spcPts val="1000"/>
              </a:spcBef>
              <a:buClr>
                <a:schemeClr val="dk1"/>
              </a:buClr>
              <a:buSzPts val="3700"/>
              <a:buFont typeface="Arial"/>
              <a:buChar char="•"/>
            </a:pPr>
            <a:r>
              <a:rPr lang="en-US">
                <a:solidFill>
                  <a:schemeClr val="dk1"/>
                </a:solidFill>
                <a:ea typeface="Calibri"/>
                <a:cs typeface="Calibri"/>
                <a:sym typeface="Calibri"/>
              </a:rPr>
              <a:t>Speak clearly to interact with others</a:t>
            </a:r>
          </a:p>
          <a:p>
            <a:pPr marL="228600" lvl="0" indent="-228600">
              <a:lnSpc>
                <a:spcPct val="90000"/>
              </a:lnSpc>
              <a:spcBef>
                <a:spcPts val="1000"/>
              </a:spcBef>
              <a:buClr>
                <a:schemeClr val="dk1"/>
              </a:buClr>
              <a:buSzPts val="3700"/>
              <a:buFont typeface="Arial"/>
              <a:buChar char="•"/>
            </a:pPr>
            <a:r>
              <a:rPr lang="en-US">
                <a:solidFill>
                  <a:schemeClr val="dk1"/>
                </a:solidFill>
                <a:ea typeface="Calibri"/>
                <a:cs typeface="Calibri"/>
                <a:sym typeface="Calibri"/>
              </a:rPr>
              <a:t>Feel good about themselves </a:t>
            </a:r>
          </a:p>
          <a:p>
            <a:pPr marL="228600" lvl="0" indent="-228600">
              <a:lnSpc>
                <a:spcPct val="90000"/>
              </a:lnSpc>
              <a:spcBef>
                <a:spcPts val="1000"/>
              </a:spcBef>
              <a:buClr>
                <a:schemeClr val="dk1"/>
              </a:buClr>
              <a:buSzPts val="3700"/>
              <a:buFont typeface="Arial"/>
              <a:buChar char="•"/>
            </a:pPr>
            <a:r>
              <a:rPr lang="en-US">
                <a:solidFill>
                  <a:schemeClr val="dk1"/>
                </a:solidFill>
                <a:ea typeface="Calibri"/>
                <a:cs typeface="Calibri"/>
                <a:sym typeface="Calibri"/>
              </a:rPr>
              <a:t>Maintain an attractive appearance</a:t>
            </a:r>
          </a:p>
          <a:p>
            <a:endParaRPr lang="en-US"/>
          </a:p>
        </p:txBody>
      </p:sp>
      <p:pic>
        <p:nvPicPr>
          <p:cNvPr id="4" name="Shape 203" descr="C:\Users\trodgers\AppData\Local\Microsoft\Windows\Temporary Internet Files\Content.IE5\ZV0EA3S7\ssmgrp_geriatric_care_sept_18[1].jpg"/>
          <p:cNvPicPr preferRelativeResize="0"/>
          <p:nvPr/>
        </p:nvPicPr>
        <p:blipFill rotWithShape="1">
          <a:blip r:embed="rId2">
            <a:alphaModFix/>
          </a:blip>
          <a:srcRect/>
          <a:stretch/>
        </p:blipFill>
        <p:spPr>
          <a:xfrm>
            <a:off x="7315200" y="1905000"/>
            <a:ext cx="2602056" cy="3898488"/>
          </a:xfrm>
          <a:prstGeom prst="rect">
            <a:avLst/>
          </a:prstGeom>
          <a:noFill/>
          <a:ln w="25400" cap="flat" cmpd="sng">
            <a:solidFill>
              <a:schemeClr val="dk1"/>
            </a:solidFill>
            <a:prstDash val="solid"/>
            <a:round/>
            <a:headEnd type="none" w="med" len="med"/>
            <a:tailEnd type="none" w="med" len="med"/>
          </a:ln>
        </p:spPr>
      </p:pic>
    </p:spTree>
    <p:extLst>
      <p:ext uri="{BB962C8B-B14F-4D97-AF65-F5344CB8AC3E}">
        <p14:creationId xmlns:p14="http://schemas.microsoft.com/office/powerpoint/2010/main" val="1464892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do you see? </a:t>
            </a:r>
          </a:p>
        </p:txBody>
      </p:sp>
      <p:pic>
        <p:nvPicPr>
          <p:cNvPr id="8" name="Picture 5" descr="Teeth21"/>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743200" y="1905001"/>
            <a:ext cx="6705600" cy="4436201"/>
          </a:xfrm>
          <a:prstGeom prst="rect">
            <a:avLst/>
          </a:prstGeom>
          <a:noFill/>
          <a:ln w="317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5021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a:t>What is Plaque? </a:t>
            </a:r>
          </a:p>
        </p:txBody>
      </p:sp>
      <p:sp>
        <p:nvSpPr>
          <p:cNvPr id="3" name="Content Placeholder 2"/>
          <p:cNvSpPr>
            <a:spLocks noGrp="1"/>
          </p:cNvSpPr>
          <p:nvPr>
            <p:ph idx="1"/>
          </p:nvPr>
        </p:nvSpPr>
        <p:spPr>
          <a:xfrm>
            <a:off x="1981200" y="2133600"/>
            <a:ext cx="5791200" cy="4267200"/>
          </a:xfrm>
        </p:spPr>
        <p:txBody>
          <a:bodyPr>
            <a:normAutofit/>
          </a:bodyPr>
          <a:lstStyle/>
          <a:p>
            <a:pPr>
              <a:spcAft>
                <a:spcPts val="1200"/>
              </a:spcAft>
            </a:pPr>
            <a:r>
              <a:rPr lang="en-US" sz="2600"/>
              <a:t>Plaque is a </a:t>
            </a:r>
            <a:r>
              <a:rPr lang="en-US" sz="2600" b="1"/>
              <a:t>biofilm</a:t>
            </a:r>
            <a:r>
              <a:rPr lang="en-US" sz="2600"/>
              <a:t> consisting of saliva, food, fluids and</a:t>
            </a:r>
            <a:r>
              <a:rPr lang="en-US" sz="2600" b="1"/>
              <a:t> bacteria</a:t>
            </a:r>
            <a:r>
              <a:rPr lang="en-US" sz="2600"/>
              <a:t>. </a:t>
            </a:r>
          </a:p>
          <a:p>
            <a:pPr>
              <a:spcAft>
                <a:spcPts val="1200"/>
              </a:spcAft>
            </a:pPr>
            <a:r>
              <a:rPr lang="en-US" sz="2600"/>
              <a:t>Plaque is a sticky, colorless film that deposits where teeth and gums meet. (that “fuzzy” feeling on your teeth)</a:t>
            </a:r>
          </a:p>
          <a:p>
            <a:pPr>
              <a:spcAft>
                <a:spcPts val="1200"/>
              </a:spcAft>
            </a:pPr>
            <a:r>
              <a:rPr lang="en-US" sz="2600"/>
              <a:t>If not brushed and flossed off regularly, the bacteria causes cavities and gum disease.</a:t>
            </a:r>
          </a:p>
          <a:p>
            <a:endParaRPr lang="en-US"/>
          </a:p>
        </p:txBody>
      </p:sp>
      <p:pic>
        <p:nvPicPr>
          <p:cNvPr id="6" name="Picture 5"/>
          <p:cNvPicPr>
            <a:picLocks noChangeAspect="1"/>
          </p:cNvPicPr>
          <p:nvPr/>
        </p:nvPicPr>
        <p:blipFill>
          <a:blip r:embed="rId3"/>
          <a:stretch>
            <a:fillRect/>
          </a:stretch>
        </p:blipFill>
        <p:spPr>
          <a:xfrm rot="5400000">
            <a:off x="7313944" y="3162300"/>
            <a:ext cx="3429000" cy="2438400"/>
          </a:xfrm>
          <a:prstGeom prst="rect">
            <a:avLst/>
          </a:prstGeom>
        </p:spPr>
      </p:pic>
      <p:pic>
        <p:nvPicPr>
          <p:cNvPr id="7" name="Picture 6"/>
          <p:cNvPicPr>
            <a:picLocks noChangeAspect="1"/>
          </p:cNvPicPr>
          <p:nvPr/>
        </p:nvPicPr>
        <p:blipFill>
          <a:blip r:embed="rId4"/>
          <a:stretch>
            <a:fillRect/>
          </a:stretch>
        </p:blipFill>
        <p:spPr>
          <a:xfrm>
            <a:off x="7543800" y="228601"/>
            <a:ext cx="2475244" cy="2282807"/>
          </a:xfrm>
          <a:prstGeom prst="rect">
            <a:avLst/>
          </a:prstGeom>
        </p:spPr>
      </p:pic>
    </p:spTree>
    <p:extLst>
      <p:ext uri="{BB962C8B-B14F-4D97-AF65-F5344CB8AC3E}">
        <p14:creationId xmlns:p14="http://schemas.microsoft.com/office/powerpoint/2010/main" val="2772174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a:t>Plaque</a:t>
            </a:r>
            <a:endParaRPr lang="en-US"/>
          </a:p>
        </p:txBody>
      </p:sp>
      <p:pic>
        <p:nvPicPr>
          <p:cNvPr id="5" name="Picture 4" descr="Why Do I Get Bad Breath? - Vivid Dental | Vivid Dental"/>
          <p:cNvPicPr/>
          <p:nvPr/>
        </p:nvPicPr>
        <p:blipFill>
          <a:blip r:embed="rId3">
            <a:extLst>
              <a:ext uri="{28A0092B-C50C-407E-A947-70E740481C1C}">
                <a14:useLocalDpi xmlns:a14="http://schemas.microsoft.com/office/drawing/2010/main" val="0"/>
              </a:ext>
            </a:extLst>
          </a:blip>
          <a:srcRect/>
          <a:stretch>
            <a:fillRect/>
          </a:stretch>
        </p:blipFill>
        <p:spPr bwMode="auto">
          <a:xfrm>
            <a:off x="2144110" y="2133600"/>
            <a:ext cx="3647090" cy="2895600"/>
          </a:xfrm>
          <a:prstGeom prst="rect">
            <a:avLst/>
          </a:prstGeom>
          <a:noFill/>
          <a:ln>
            <a:noFill/>
          </a:ln>
        </p:spPr>
      </p:pic>
      <p:pic>
        <p:nvPicPr>
          <p:cNvPr id="3" name="Content Placeholder 3" descr="The bacteria that live inside humans">
            <a:extLst>
              <a:ext uri="{FF2B5EF4-FFF2-40B4-BE49-F238E27FC236}">
                <a16:creationId xmlns:a16="http://schemas.microsoft.com/office/drawing/2014/main" id="{6177542C-85A0-2F32-0F09-BEA1AC7A5061}"/>
              </a:ext>
            </a:extLst>
          </p:cNvPr>
          <p:cNvPicPr>
            <a:picLocks noGrp="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6400800" y="2133600"/>
            <a:ext cx="3647088" cy="2895600"/>
          </a:xfrm>
          <a:prstGeom prst="rect">
            <a:avLst/>
          </a:prstGeom>
          <a:noFill/>
          <a:ln>
            <a:noFill/>
          </a:ln>
        </p:spPr>
      </p:pic>
    </p:spTree>
    <p:extLst>
      <p:ext uri="{BB962C8B-B14F-4D97-AF65-F5344CB8AC3E}">
        <p14:creationId xmlns:p14="http://schemas.microsoft.com/office/powerpoint/2010/main" val="1986087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6600" y="626943"/>
            <a:ext cx="5486400" cy="1066800"/>
          </a:xfrm>
        </p:spPr>
        <p:txBody>
          <a:bodyPr>
            <a:noAutofit/>
          </a:bodyPr>
          <a:lstStyle/>
          <a:p>
            <a:pPr algn="ctr"/>
            <a:r>
              <a:rPr lang="en-US" sz="6600" b="1"/>
              <a:t>Fun Fact</a:t>
            </a:r>
          </a:p>
        </p:txBody>
      </p:sp>
      <p:sp>
        <p:nvSpPr>
          <p:cNvPr id="7" name="Text Placeholder 6"/>
          <p:cNvSpPr txBox="1">
            <a:spLocks/>
          </p:cNvSpPr>
          <p:nvPr/>
        </p:nvSpPr>
        <p:spPr>
          <a:xfrm>
            <a:off x="3352800" y="2057400"/>
            <a:ext cx="5562600" cy="838200"/>
          </a:xfrm>
          <a:prstGeom prst="rect">
            <a:avLst/>
          </a:prstGeom>
          <a:solidFill>
            <a:srgbClr val="2E83C3"/>
          </a:solidFill>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400" b="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2000" b="1"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800" b="1"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kumimoji="0" lang="en-US" sz="2400" b="0" i="0" u="none" strike="noStrike" kern="1200" cap="none" spc="0" normalizeH="0" baseline="0" noProof="0">
                <a:ln>
                  <a:noFill/>
                </a:ln>
                <a:solidFill>
                  <a:sysClr val="window" lastClr="FFFFFF"/>
                </a:solidFill>
                <a:effectLst/>
                <a:uLnTx/>
                <a:uFillTx/>
                <a:latin typeface="Trebuchet MS" panose="020B0603020202020204"/>
                <a:ea typeface="+mn-ea"/>
                <a:cs typeface="+mn-cs"/>
              </a:rPr>
              <a:t>Every 4-6 hours </a:t>
            </a:r>
            <a:r>
              <a:rPr kumimoji="0" lang="en-US" sz="2400" b="1" i="0" u="none" strike="noStrike" kern="1200" cap="none" spc="0" normalizeH="0" baseline="0" noProof="0">
                <a:ln>
                  <a:noFill/>
                </a:ln>
                <a:solidFill>
                  <a:sysClr val="window" lastClr="FFFFFF"/>
                </a:solidFill>
                <a:effectLst/>
                <a:uLnTx/>
                <a:uFillTx/>
                <a:latin typeface="Trebuchet MS" panose="020B0603020202020204"/>
                <a:ea typeface="+mn-ea"/>
                <a:cs typeface="+mn-cs"/>
              </a:rPr>
              <a:t>20 billion </a:t>
            </a:r>
            <a:r>
              <a:rPr kumimoji="0" lang="en-US" sz="2400" b="0" i="0" u="none" strike="noStrike" kern="1200" cap="none" spc="0" normalizeH="0" baseline="0" noProof="0">
                <a:ln>
                  <a:noFill/>
                </a:ln>
                <a:solidFill>
                  <a:sysClr val="window" lastClr="FFFFFF"/>
                </a:solidFill>
                <a:effectLst/>
                <a:uLnTx/>
                <a:uFillTx/>
                <a:latin typeface="Trebuchet MS" panose="020B0603020202020204"/>
                <a:ea typeface="+mn-ea"/>
                <a:cs typeface="+mn-cs"/>
              </a:rPr>
              <a:t>bacteria replicate in the oral cavity. </a:t>
            </a:r>
          </a:p>
        </p:txBody>
      </p:sp>
      <p:pic>
        <p:nvPicPr>
          <p:cNvPr id="9" name="Picture 8"/>
          <p:cNvPicPr>
            <a:picLocks noChangeAspect="1"/>
          </p:cNvPicPr>
          <p:nvPr/>
        </p:nvPicPr>
        <p:blipFill>
          <a:blip r:embed="rId3"/>
          <a:stretch>
            <a:fillRect/>
          </a:stretch>
        </p:blipFill>
        <p:spPr>
          <a:xfrm>
            <a:off x="6477001" y="3556022"/>
            <a:ext cx="3531175" cy="2728496"/>
          </a:xfrm>
          <a:prstGeom prst="rect">
            <a:avLst/>
          </a:prstGeom>
        </p:spPr>
      </p:pic>
      <p:pic>
        <p:nvPicPr>
          <p:cNvPr id="4" name="Picture 3"/>
          <p:cNvPicPr>
            <a:picLocks noChangeAspect="1"/>
          </p:cNvPicPr>
          <p:nvPr/>
        </p:nvPicPr>
        <p:blipFill>
          <a:blip r:embed="rId4"/>
          <a:stretch>
            <a:fillRect/>
          </a:stretch>
        </p:blipFill>
        <p:spPr>
          <a:xfrm>
            <a:off x="2209801" y="3352800"/>
            <a:ext cx="3287889" cy="3048000"/>
          </a:xfrm>
          <a:prstGeom prst="rect">
            <a:avLst/>
          </a:prstGeom>
        </p:spPr>
      </p:pic>
    </p:spTree>
    <p:extLst>
      <p:ext uri="{BB962C8B-B14F-4D97-AF65-F5344CB8AC3E}">
        <p14:creationId xmlns:p14="http://schemas.microsoft.com/office/powerpoint/2010/main" val="31224575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1348</Words>
  <Application>Microsoft Office PowerPoint</Application>
  <PresentationFormat>Widescreen</PresentationFormat>
  <Paragraphs>184</Paragraphs>
  <Slides>21</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Aptos</vt:lpstr>
      <vt:lpstr>Aptos Display</vt:lpstr>
      <vt:lpstr>Arial</vt:lpstr>
      <vt:lpstr>Calibri</vt:lpstr>
      <vt:lpstr>Trebuchet MS</vt:lpstr>
      <vt:lpstr>Wingdings 3</vt:lpstr>
      <vt:lpstr>Office Theme</vt:lpstr>
      <vt:lpstr>The Mouth Body Link</vt:lpstr>
      <vt:lpstr>I-SMILE™ SILVER PROGRAM</vt:lpstr>
      <vt:lpstr>I-SMILE™ SILVER COORDINATOR</vt:lpstr>
      <vt:lpstr>What you should know:</vt:lpstr>
      <vt:lpstr>Good Oral Health Allows People To:</vt:lpstr>
      <vt:lpstr>What do you see? </vt:lpstr>
      <vt:lpstr>What is Plaque? </vt:lpstr>
      <vt:lpstr>Plaque</vt:lpstr>
      <vt:lpstr>Fun Fact</vt:lpstr>
      <vt:lpstr>Intervention and Prevention</vt:lpstr>
      <vt:lpstr>What About Dentures? </vt:lpstr>
      <vt:lpstr>The Mouth-Body Link </vt:lpstr>
      <vt:lpstr>PowerPoint Presentation</vt:lpstr>
      <vt:lpstr>Hospital-Acquired Pneumonia (HAP)</vt:lpstr>
      <vt:lpstr>Hospital Acquired Pneumonia</vt:lpstr>
      <vt:lpstr>Hospital Acquired Pneumonia</vt:lpstr>
      <vt:lpstr>What’s the Cost?</vt:lpstr>
      <vt:lpstr>Evidence-Based Oral Care Protocol</vt:lpstr>
      <vt:lpstr>PowerPoint Presentation</vt:lpstr>
      <vt:lpstr>References</vt:lpstr>
      <vt:lpstr>Carole Ferch, RDH Community Dental Consultant I-Smile™ Silver Coordinator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Ryleigh Lind</dc:creator>
  <cp:lastModifiedBy>Ryleigh Lind</cp:lastModifiedBy>
  <cp:revision>1</cp:revision>
  <dcterms:created xsi:type="dcterms:W3CDTF">2026-09-02T14:20:03Z</dcterms:created>
  <dcterms:modified xsi:type="dcterms:W3CDTF">2026-09-02T14:20:22Z</dcterms:modified>
</cp:coreProperties>
</file>